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7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8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9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10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1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2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13.xml" ContentType="application/vnd.openxmlformats-officedocument.theme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4.xml" ContentType="application/vnd.openxmlformats-officedocument.theme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15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16.xml" ContentType="application/vnd.openxmlformats-officedocument.theme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474" r:id="rId5"/>
    <p:sldMasterId id="2147493504" r:id="rId6"/>
    <p:sldMasterId id="2147493519" r:id="rId7"/>
    <p:sldMasterId id="2147493534" r:id="rId8"/>
    <p:sldMasterId id="2147493549" r:id="rId9"/>
    <p:sldMasterId id="2147493564" r:id="rId10"/>
    <p:sldMasterId id="2147493579" r:id="rId11"/>
    <p:sldMasterId id="2147493594" r:id="rId12"/>
    <p:sldMasterId id="2147493609" r:id="rId13"/>
    <p:sldMasterId id="2147493624" r:id="rId14"/>
    <p:sldMasterId id="2147493639" r:id="rId15"/>
    <p:sldMasterId id="2147493654" r:id="rId16"/>
    <p:sldMasterId id="2147493669" r:id="rId17"/>
    <p:sldMasterId id="2147493684" r:id="rId18"/>
    <p:sldMasterId id="2147493699" r:id="rId19"/>
    <p:sldMasterId id="2147493714" r:id="rId20"/>
  </p:sldMasterIdLst>
  <p:notesMasterIdLst>
    <p:notesMasterId r:id="rId192"/>
  </p:notesMasterIdLst>
  <p:handoutMasterIdLst>
    <p:handoutMasterId r:id="rId193"/>
  </p:handoutMasterIdLst>
  <p:sldIdLst>
    <p:sldId id="256" r:id="rId21"/>
    <p:sldId id="314" r:id="rId22"/>
    <p:sldId id="286" r:id="rId23"/>
    <p:sldId id="566" r:id="rId24"/>
    <p:sldId id="779" r:id="rId25"/>
    <p:sldId id="780" r:id="rId26"/>
    <p:sldId id="781" r:id="rId27"/>
    <p:sldId id="782" r:id="rId28"/>
    <p:sldId id="783" r:id="rId29"/>
    <p:sldId id="598" r:id="rId30"/>
    <p:sldId id="599" r:id="rId31"/>
    <p:sldId id="571" r:id="rId32"/>
    <p:sldId id="573" r:id="rId33"/>
    <p:sldId id="669" r:id="rId34"/>
    <p:sldId id="602" r:id="rId35"/>
    <p:sldId id="784" r:id="rId36"/>
    <p:sldId id="785" r:id="rId37"/>
    <p:sldId id="601" r:id="rId38"/>
    <p:sldId id="606" r:id="rId39"/>
    <p:sldId id="626" r:id="rId40"/>
    <p:sldId id="611" r:id="rId41"/>
    <p:sldId id="786" r:id="rId42"/>
    <p:sldId id="632" r:id="rId43"/>
    <p:sldId id="580" r:id="rId44"/>
    <p:sldId id="787" r:id="rId45"/>
    <p:sldId id="788" r:id="rId46"/>
    <p:sldId id="585" r:id="rId47"/>
    <p:sldId id="631" r:id="rId48"/>
    <p:sldId id="610" r:id="rId49"/>
    <p:sldId id="578" r:id="rId50"/>
    <p:sldId id="613" r:id="rId51"/>
    <p:sldId id="609" r:id="rId52"/>
    <p:sldId id="612" r:id="rId53"/>
    <p:sldId id="789" r:id="rId54"/>
    <p:sldId id="790" r:id="rId55"/>
    <p:sldId id="791" r:id="rId56"/>
    <p:sldId id="792" r:id="rId57"/>
    <p:sldId id="793" r:id="rId58"/>
    <p:sldId id="615" r:id="rId59"/>
    <p:sldId id="616" r:id="rId60"/>
    <p:sldId id="794" r:id="rId61"/>
    <p:sldId id="795" r:id="rId62"/>
    <p:sldId id="796" r:id="rId63"/>
    <p:sldId id="627" r:id="rId64"/>
    <p:sldId id="797" r:id="rId65"/>
    <p:sldId id="798" r:id="rId66"/>
    <p:sldId id="621" r:id="rId67"/>
    <p:sldId id="640" r:id="rId68"/>
    <p:sldId id="799" r:id="rId69"/>
    <p:sldId id="800" r:id="rId70"/>
    <p:sldId id="801" r:id="rId71"/>
    <p:sldId id="802" r:id="rId72"/>
    <p:sldId id="662" r:id="rId73"/>
    <p:sldId id="803" r:id="rId74"/>
    <p:sldId id="664" r:id="rId75"/>
    <p:sldId id="639" r:id="rId76"/>
    <p:sldId id="804" r:id="rId77"/>
    <p:sldId id="653" r:id="rId78"/>
    <p:sldId id="654" r:id="rId79"/>
    <p:sldId id="655" r:id="rId80"/>
    <p:sldId id="650" r:id="rId81"/>
    <p:sldId id="658" r:id="rId82"/>
    <p:sldId id="805" r:id="rId83"/>
    <p:sldId id="657" r:id="rId84"/>
    <p:sldId id="622" r:id="rId85"/>
    <p:sldId id="806" r:id="rId86"/>
    <p:sldId id="624" r:id="rId87"/>
    <p:sldId id="625" r:id="rId88"/>
    <p:sldId id="807" r:id="rId89"/>
    <p:sldId id="808" r:id="rId90"/>
    <p:sldId id="809" r:id="rId91"/>
    <p:sldId id="810" r:id="rId92"/>
    <p:sldId id="628" r:id="rId93"/>
    <p:sldId id="603" r:id="rId94"/>
    <p:sldId id="630" r:id="rId95"/>
    <p:sldId id="811" r:id="rId96"/>
    <p:sldId id="812" r:id="rId97"/>
    <p:sldId id="813" r:id="rId98"/>
    <p:sldId id="605" r:id="rId99"/>
    <p:sldId id="814" r:id="rId100"/>
    <p:sldId id="672" r:id="rId101"/>
    <p:sldId id="815" r:id="rId102"/>
    <p:sldId id="816" r:id="rId103"/>
    <p:sldId id="817" r:id="rId104"/>
    <p:sldId id="818" r:id="rId105"/>
    <p:sldId id="819" r:id="rId106"/>
    <p:sldId id="820" r:id="rId107"/>
    <p:sldId id="821" r:id="rId108"/>
    <p:sldId id="822" r:id="rId109"/>
    <p:sldId id="823" r:id="rId110"/>
    <p:sldId id="824" r:id="rId111"/>
    <p:sldId id="825" r:id="rId112"/>
    <p:sldId id="826" r:id="rId113"/>
    <p:sldId id="688" r:id="rId114"/>
    <p:sldId id="827" r:id="rId115"/>
    <p:sldId id="828" r:id="rId116"/>
    <p:sldId id="829" r:id="rId117"/>
    <p:sldId id="830" r:id="rId118"/>
    <p:sldId id="831" r:id="rId119"/>
    <p:sldId id="832" r:id="rId120"/>
    <p:sldId id="833" r:id="rId121"/>
    <p:sldId id="834" r:id="rId122"/>
    <p:sldId id="835" r:id="rId123"/>
    <p:sldId id="836" r:id="rId124"/>
    <p:sldId id="837" r:id="rId125"/>
    <p:sldId id="838" r:id="rId126"/>
    <p:sldId id="839" r:id="rId127"/>
    <p:sldId id="840" r:id="rId128"/>
    <p:sldId id="841" r:id="rId129"/>
    <p:sldId id="842" r:id="rId130"/>
    <p:sldId id="843" r:id="rId131"/>
    <p:sldId id="844" r:id="rId132"/>
    <p:sldId id="845" r:id="rId133"/>
    <p:sldId id="846" r:id="rId134"/>
    <p:sldId id="847" r:id="rId135"/>
    <p:sldId id="848" r:id="rId136"/>
    <p:sldId id="849" r:id="rId137"/>
    <p:sldId id="850" r:id="rId138"/>
    <p:sldId id="851" r:id="rId139"/>
    <p:sldId id="852" r:id="rId140"/>
    <p:sldId id="853" r:id="rId141"/>
    <p:sldId id="854" r:id="rId142"/>
    <p:sldId id="855" r:id="rId143"/>
    <p:sldId id="769" r:id="rId144"/>
    <p:sldId id="856" r:id="rId145"/>
    <p:sldId id="857" r:id="rId146"/>
    <p:sldId id="858" r:id="rId147"/>
    <p:sldId id="859" r:id="rId148"/>
    <p:sldId id="860" r:id="rId149"/>
    <p:sldId id="861" r:id="rId150"/>
    <p:sldId id="862" r:id="rId151"/>
    <p:sldId id="863" r:id="rId152"/>
    <p:sldId id="864" r:id="rId153"/>
    <p:sldId id="865" r:id="rId154"/>
    <p:sldId id="866" r:id="rId155"/>
    <p:sldId id="701" r:id="rId156"/>
    <p:sldId id="867" r:id="rId157"/>
    <p:sldId id="868" r:id="rId158"/>
    <p:sldId id="869" r:id="rId159"/>
    <p:sldId id="870" r:id="rId160"/>
    <p:sldId id="871" r:id="rId161"/>
    <p:sldId id="872" r:id="rId162"/>
    <p:sldId id="873" r:id="rId163"/>
    <p:sldId id="874" r:id="rId164"/>
    <p:sldId id="875" r:id="rId165"/>
    <p:sldId id="876" r:id="rId166"/>
    <p:sldId id="877" r:id="rId167"/>
    <p:sldId id="878" r:id="rId168"/>
    <p:sldId id="879" r:id="rId169"/>
    <p:sldId id="880" r:id="rId170"/>
    <p:sldId id="881" r:id="rId171"/>
    <p:sldId id="882" r:id="rId172"/>
    <p:sldId id="886" r:id="rId173"/>
    <p:sldId id="887" r:id="rId174"/>
    <p:sldId id="888" r:id="rId175"/>
    <p:sldId id="889" r:id="rId176"/>
    <p:sldId id="890" r:id="rId177"/>
    <p:sldId id="891" r:id="rId178"/>
    <p:sldId id="892" r:id="rId179"/>
    <p:sldId id="893" r:id="rId180"/>
    <p:sldId id="894" r:id="rId181"/>
    <p:sldId id="895" r:id="rId182"/>
    <p:sldId id="896" r:id="rId183"/>
    <p:sldId id="897" r:id="rId184"/>
    <p:sldId id="898" r:id="rId185"/>
    <p:sldId id="899" r:id="rId186"/>
    <p:sldId id="900" r:id="rId187"/>
    <p:sldId id="901" r:id="rId188"/>
    <p:sldId id="902" r:id="rId189"/>
    <p:sldId id="903" r:id="rId190"/>
    <p:sldId id="905" r:id="rId191"/>
  </p:sldIdLst>
  <p:sldSz cx="9144000" cy="5143500" type="screen16x9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8BAB0E-994E-4573-AB17-366E062929DF}">
          <p14:sldIdLst>
            <p14:sldId id="256"/>
            <p14:sldId id="314"/>
            <p14:sldId id="286"/>
          </p14:sldIdLst>
        </p14:section>
        <p14:section name="Pick-and-place application" id="{0867C7EF-B73F-4CDC-941E-DBDB0BAAD04F}">
          <p14:sldIdLst>
            <p14:sldId id="566"/>
            <p14:sldId id="779"/>
            <p14:sldId id="780"/>
            <p14:sldId id="781"/>
            <p14:sldId id="782"/>
            <p14:sldId id="783"/>
            <p14:sldId id="598"/>
          </p14:sldIdLst>
        </p14:section>
        <p14:section name="Optimizing pick-and-place application" id="{6893F4D9-A0B2-43AB-823C-5B1E5D05A425}">
          <p14:sldIdLst>
            <p14:sldId id="599"/>
            <p14:sldId id="571"/>
            <p14:sldId id="573"/>
            <p14:sldId id="669"/>
            <p14:sldId id="602"/>
            <p14:sldId id="784"/>
            <p14:sldId id="785"/>
            <p14:sldId id="601"/>
          </p14:sldIdLst>
        </p14:section>
        <p14:section name="Program flow" id="{1471816A-1A6C-49AF-8447-D13EE1072F27}">
          <p14:sldIdLst>
            <p14:sldId id="606"/>
            <p14:sldId id="626"/>
            <p14:sldId id="611"/>
            <p14:sldId id="786"/>
            <p14:sldId id="632"/>
            <p14:sldId id="580"/>
            <p14:sldId id="787"/>
            <p14:sldId id="788"/>
            <p14:sldId id="585"/>
            <p14:sldId id="631"/>
            <p14:sldId id="610"/>
            <p14:sldId id="578"/>
            <p14:sldId id="613"/>
            <p14:sldId id="609"/>
          </p14:sldIdLst>
        </p14:section>
        <p14:section name="Palletizing" id="{E1E1A655-E6F7-4BB5-95F7-77F3882C58EA}">
          <p14:sldIdLst>
            <p14:sldId id="612"/>
            <p14:sldId id="789"/>
            <p14:sldId id="790"/>
            <p14:sldId id="791"/>
            <p14:sldId id="792"/>
            <p14:sldId id="793"/>
            <p14:sldId id="615"/>
          </p14:sldIdLst>
        </p14:section>
        <p14:section name="Process application with operator selection" id="{54AD4BF8-0016-473E-AE96-3223EBDAFE77}">
          <p14:sldIdLst>
            <p14:sldId id="616"/>
            <p14:sldId id="794"/>
            <p14:sldId id="795"/>
            <p14:sldId id="796"/>
            <p14:sldId id="627"/>
            <p14:sldId id="797"/>
            <p14:sldId id="798"/>
            <p14:sldId id="621"/>
          </p14:sldIdLst>
        </p14:section>
        <p14:section name="Safety settings" id="{5F6BE652-583C-4EEA-8F16-DB1C9104B8B3}">
          <p14:sldIdLst>
            <p14:sldId id="640"/>
            <p14:sldId id="799"/>
            <p14:sldId id="800"/>
            <p14:sldId id="801"/>
            <p14:sldId id="802"/>
            <p14:sldId id="662"/>
            <p14:sldId id="803"/>
            <p14:sldId id="664"/>
          </p14:sldIdLst>
        </p14:section>
        <p14:section name="Flexible redeployment" id="{3B349212-3A95-406D-B73F-AB8E9C10EBA3}">
          <p14:sldIdLst>
            <p14:sldId id="639"/>
            <p14:sldId id="804"/>
            <p14:sldId id="653"/>
            <p14:sldId id="654"/>
            <p14:sldId id="655"/>
            <p14:sldId id="650"/>
            <p14:sldId id="658"/>
            <p14:sldId id="805"/>
            <p14:sldId id="657"/>
          </p14:sldIdLst>
        </p14:section>
        <p14:section name="Destacking application using force feedback" id="{AA2B301F-1444-4154-9341-E28D43E3B2A5}">
          <p14:sldIdLst>
            <p14:sldId id="622"/>
            <p14:sldId id="806"/>
            <p14:sldId id="624"/>
            <p14:sldId id="625"/>
            <p14:sldId id="807"/>
            <p14:sldId id="808"/>
            <p14:sldId id="809"/>
            <p14:sldId id="810"/>
            <p14:sldId id="628"/>
          </p14:sldIdLst>
        </p14:section>
        <p14:section name="Easy startup" id="{E55EE8BF-C5A4-4AD3-93EE-831768DADFD6}">
          <p14:sldIdLst>
            <p14:sldId id="603"/>
            <p14:sldId id="630"/>
            <p14:sldId id="811"/>
            <p14:sldId id="812"/>
            <p14:sldId id="813"/>
            <p14:sldId id="605"/>
          </p14:sldIdLst>
        </p14:section>
        <p14:section name="Online resources" id="{D396640B-1B55-4499-8C7F-89194E55E646}">
          <p14:sldIdLst>
            <p14:sldId id="814"/>
          </p14:sldIdLst>
        </p14:section>
        <p14:section name="Appendix" id="{3515D300-E374-475A-841B-3944590284C7}">
          <p14:sldIdLst>
            <p14:sldId id="672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24"/>
            <p14:sldId id="825"/>
            <p14:sldId id="826"/>
            <p14:sldId id="688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769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  <p14:sldId id="864"/>
            <p14:sldId id="865"/>
            <p14:sldId id="866"/>
            <p14:sldId id="701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81"/>
            <p14:sldId id="882"/>
            <p14:sldId id="886"/>
            <p14:sldId id="887"/>
            <p14:sldId id="888"/>
            <p14:sldId id="889"/>
            <p14:sldId id="890"/>
            <p14:sldId id="891"/>
            <p14:sldId id="892"/>
            <p14:sldId id="893"/>
            <p14:sldId id="894"/>
            <p14:sldId id="895"/>
            <p14:sldId id="896"/>
            <p14:sldId id="897"/>
            <p14:sldId id="898"/>
            <p14:sldId id="899"/>
            <p14:sldId id="900"/>
            <p14:sldId id="901"/>
            <p14:sldId id="902"/>
            <p14:sldId id="903"/>
            <p14:sldId id="905"/>
          </p14:sldIdLst>
        </p14:section>
        <p14:section name="Examination" id="{F5E6B42A-C9A5-476F-85A2-D9E9A72750A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k Wang" initials="JW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8B"/>
    <a:srgbClr val="DFDFDF"/>
    <a:srgbClr val="4C95BA"/>
    <a:srgbClr val="859139"/>
    <a:srgbClr val="939598"/>
    <a:srgbClr val="F47920"/>
    <a:srgbClr val="C4161C"/>
    <a:srgbClr val="78A3D5"/>
    <a:srgbClr val="C2E1F6"/>
    <a:srgbClr val="5DA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87640" autoAdjust="0"/>
  </p:normalViewPr>
  <p:slideViewPr>
    <p:cSldViewPr snapToGrid="0" snapToObjects="1">
      <p:cViewPr varScale="1">
        <p:scale>
          <a:sx n="79" d="100"/>
          <a:sy n="79" d="100"/>
        </p:scale>
        <p:origin x="904" y="48"/>
      </p:cViewPr>
      <p:guideLst>
        <p:guide orient="horz" pos="1620"/>
        <p:guide pos="28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49" d="100"/>
        <a:sy n="149" d="100"/>
      </p:scale>
      <p:origin x="0" y="18870"/>
    </p:cViewPr>
  </p:sorterViewPr>
  <p:notesViewPr>
    <p:cSldViewPr snapToGrid="0" snapToObjects="1">
      <p:cViewPr varScale="1">
        <p:scale>
          <a:sx n="86" d="100"/>
          <a:sy n="86" d="100"/>
        </p:scale>
        <p:origin x="-3126" y="-72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97.xml"/><Relationship Id="rId21" Type="http://schemas.openxmlformats.org/officeDocument/2006/relationships/slide" Target="slides/slide1.xml"/><Relationship Id="rId42" Type="http://schemas.openxmlformats.org/officeDocument/2006/relationships/slide" Target="slides/slide22.xml"/><Relationship Id="rId63" Type="http://schemas.openxmlformats.org/officeDocument/2006/relationships/slide" Target="slides/slide43.xml"/><Relationship Id="rId84" Type="http://schemas.openxmlformats.org/officeDocument/2006/relationships/slide" Target="slides/slide64.xml"/><Relationship Id="rId138" Type="http://schemas.openxmlformats.org/officeDocument/2006/relationships/slide" Target="slides/slide118.xml"/><Relationship Id="rId159" Type="http://schemas.openxmlformats.org/officeDocument/2006/relationships/slide" Target="slides/slide139.xml"/><Relationship Id="rId170" Type="http://schemas.openxmlformats.org/officeDocument/2006/relationships/slide" Target="slides/slide150.xml"/><Relationship Id="rId191" Type="http://schemas.openxmlformats.org/officeDocument/2006/relationships/slide" Target="slides/slide171.xml"/><Relationship Id="rId107" Type="http://schemas.openxmlformats.org/officeDocument/2006/relationships/slide" Target="slides/slide87.xml"/><Relationship Id="rId11" Type="http://schemas.openxmlformats.org/officeDocument/2006/relationships/slideMaster" Target="slideMasters/slideMaster8.xml"/><Relationship Id="rId32" Type="http://schemas.openxmlformats.org/officeDocument/2006/relationships/slide" Target="slides/slide12.xml"/><Relationship Id="rId53" Type="http://schemas.openxmlformats.org/officeDocument/2006/relationships/slide" Target="slides/slide33.xml"/><Relationship Id="rId74" Type="http://schemas.openxmlformats.org/officeDocument/2006/relationships/slide" Target="slides/slide54.xml"/><Relationship Id="rId128" Type="http://schemas.openxmlformats.org/officeDocument/2006/relationships/slide" Target="slides/slide108.xml"/><Relationship Id="rId149" Type="http://schemas.openxmlformats.org/officeDocument/2006/relationships/slide" Target="slides/slide129.xml"/><Relationship Id="rId5" Type="http://schemas.openxmlformats.org/officeDocument/2006/relationships/slideMaster" Target="slideMasters/slideMaster2.xml"/><Relationship Id="rId95" Type="http://schemas.openxmlformats.org/officeDocument/2006/relationships/slide" Target="slides/slide75.xml"/><Relationship Id="rId160" Type="http://schemas.openxmlformats.org/officeDocument/2006/relationships/slide" Target="slides/slide140.xml"/><Relationship Id="rId181" Type="http://schemas.openxmlformats.org/officeDocument/2006/relationships/slide" Target="slides/slide161.xml"/><Relationship Id="rId22" Type="http://schemas.openxmlformats.org/officeDocument/2006/relationships/slide" Target="slides/slide2.xml"/><Relationship Id="rId43" Type="http://schemas.openxmlformats.org/officeDocument/2006/relationships/slide" Target="slides/slide23.xml"/><Relationship Id="rId64" Type="http://schemas.openxmlformats.org/officeDocument/2006/relationships/slide" Target="slides/slide44.xml"/><Relationship Id="rId118" Type="http://schemas.openxmlformats.org/officeDocument/2006/relationships/slide" Target="slides/slide98.xml"/><Relationship Id="rId139" Type="http://schemas.openxmlformats.org/officeDocument/2006/relationships/slide" Target="slides/slide119.xml"/><Relationship Id="rId85" Type="http://schemas.openxmlformats.org/officeDocument/2006/relationships/slide" Target="slides/slide65.xml"/><Relationship Id="rId150" Type="http://schemas.openxmlformats.org/officeDocument/2006/relationships/slide" Target="slides/slide130.xml"/><Relationship Id="rId171" Type="http://schemas.openxmlformats.org/officeDocument/2006/relationships/slide" Target="slides/slide151.xml"/><Relationship Id="rId192" Type="http://schemas.openxmlformats.org/officeDocument/2006/relationships/notesMaster" Target="notesMasters/notesMaster1.xml"/><Relationship Id="rId12" Type="http://schemas.openxmlformats.org/officeDocument/2006/relationships/slideMaster" Target="slideMasters/slideMaster9.xml"/><Relationship Id="rId33" Type="http://schemas.openxmlformats.org/officeDocument/2006/relationships/slide" Target="slides/slide13.xml"/><Relationship Id="rId108" Type="http://schemas.openxmlformats.org/officeDocument/2006/relationships/slide" Target="slides/slide88.xml"/><Relationship Id="rId129" Type="http://schemas.openxmlformats.org/officeDocument/2006/relationships/slide" Target="slides/slide109.xml"/><Relationship Id="rId54" Type="http://schemas.openxmlformats.org/officeDocument/2006/relationships/slide" Target="slides/slide34.xml"/><Relationship Id="rId75" Type="http://schemas.openxmlformats.org/officeDocument/2006/relationships/slide" Target="slides/slide55.xml"/><Relationship Id="rId96" Type="http://schemas.openxmlformats.org/officeDocument/2006/relationships/slide" Target="slides/slide76.xml"/><Relationship Id="rId140" Type="http://schemas.openxmlformats.org/officeDocument/2006/relationships/slide" Target="slides/slide120.xml"/><Relationship Id="rId161" Type="http://schemas.openxmlformats.org/officeDocument/2006/relationships/slide" Target="slides/slide141.xml"/><Relationship Id="rId182" Type="http://schemas.openxmlformats.org/officeDocument/2006/relationships/slide" Target="slides/slide162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3.xml"/><Relationship Id="rId119" Type="http://schemas.openxmlformats.org/officeDocument/2006/relationships/slide" Target="slides/slide99.xml"/><Relationship Id="rId44" Type="http://schemas.openxmlformats.org/officeDocument/2006/relationships/slide" Target="slides/slide24.xml"/><Relationship Id="rId65" Type="http://schemas.openxmlformats.org/officeDocument/2006/relationships/slide" Target="slides/slide45.xml"/><Relationship Id="rId86" Type="http://schemas.openxmlformats.org/officeDocument/2006/relationships/slide" Target="slides/slide66.xml"/><Relationship Id="rId130" Type="http://schemas.openxmlformats.org/officeDocument/2006/relationships/slide" Target="slides/slide110.xml"/><Relationship Id="rId151" Type="http://schemas.openxmlformats.org/officeDocument/2006/relationships/slide" Target="slides/slide131.xml"/><Relationship Id="rId172" Type="http://schemas.openxmlformats.org/officeDocument/2006/relationships/slide" Target="slides/slide152.xml"/><Relationship Id="rId193" Type="http://schemas.openxmlformats.org/officeDocument/2006/relationships/handoutMaster" Target="handoutMasters/handoutMaster1.xml"/><Relationship Id="rId13" Type="http://schemas.openxmlformats.org/officeDocument/2006/relationships/slideMaster" Target="slideMasters/slideMaster10.xml"/><Relationship Id="rId109" Type="http://schemas.openxmlformats.org/officeDocument/2006/relationships/slide" Target="slides/slide89.xml"/><Relationship Id="rId34" Type="http://schemas.openxmlformats.org/officeDocument/2006/relationships/slide" Target="slides/slide14.xml"/><Relationship Id="rId55" Type="http://schemas.openxmlformats.org/officeDocument/2006/relationships/slide" Target="slides/slide35.xml"/><Relationship Id="rId76" Type="http://schemas.openxmlformats.org/officeDocument/2006/relationships/slide" Target="slides/slide56.xml"/><Relationship Id="rId97" Type="http://schemas.openxmlformats.org/officeDocument/2006/relationships/slide" Target="slides/slide77.xml"/><Relationship Id="rId120" Type="http://schemas.openxmlformats.org/officeDocument/2006/relationships/slide" Target="slides/slide100.xml"/><Relationship Id="rId141" Type="http://schemas.openxmlformats.org/officeDocument/2006/relationships/slide" Target="slides/slide12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51.xml"/><Relationship Id="rId92" Type="http://schemas.openxmlformats.org/officeDocument/2006/relationships/slide" Target="slides/slide72.xml"/><Relationship Id="rId162" Type="http://schemas.openxmlformats.org/officeDocument/2006/relationships/slide" Target="slides/slide142.xml"/><Relationship Id="rId183" Type="http://schemas.openxmlformats.org/officeDocument/2006/relationships/slide" Target="slides/slide163.xml"/><Relationship Id="rId2" Type="http://schemas.openxmlformats.org/officeDocument/2006/relationships/customXml" Target="../customXml/item2.xml"/><Relationship Id="rId29" Type="http://schemas.openxmlformats.org/officeDocument/2006/relationships/slide" Target="slides/slide9.xml"/><Relationship Id="rId24" Type="http://schemas.openxmlformats.org/officeDocument/2006/relationships/slide" Target="slides/slide4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66" Type="http://schemas.openxmlformats.org/officeDocument/2006/relationships/slide" Target="slides/slide46.xml"/><Relationship Id="rId87" Type="http://schemas.openxmlformats.org/officeDocument/2006/relationships/slide" Target="slides/slide67.xml"/><Relationship Id="rId110" Type="http://schemas.openxmlformats.org/officeDocument/2006/relationships/slide" Target="slides/slide90.xml"/><Relationship Id="rId115" Type="http://schemas.openxmlformats.org/officeDocument/2006/relationships/slide" Target="slides/slide95.xml"/><Relationship Id="rId131" Type="http://schemas.openxmlformats.org/officeDocument/2006/relationships/slide" Target="slides/slide111.xml"/><Relationship Id="rId136" Type="http://schemas.openxmlformats.org/officeDocument/2006/relationships/slide" Target="slides/slide116.xml"/><Relationship Id="rId157" Type="http://schemas.openxmlformats.org/officeDocument/2006/relationships/slide" Target="slides/slide137.xml"/><Relationship Id="rId178" Type="http://schemas.openxmlformats.org/officeDocument/2006/relationships/slide" Target="slides/slide158.xml"/><Relationship Id="rId61" Type="http://schemas.openxmlformats.org/officeDocument/2006/relationships/slide" Target="slides/slide41.xml"/><Relationship Id="rId82" Type="http://schemas.openxmlformats.org/officeDocument/2006/relationships/slide" Target="slides/slide62.xml"/><Relationship Id="rId152" Type="http://schemas.openxmlformats.org/officeDocument/2006/relationships/slide" Target="slides/slide132.xml"/><Relationship Id="rId173" Type="http://schemas.openxmlformats.org/officeDocument/2006/relationships/slide" Target="slides/slide153.xml"/><Relationship Id="rId194" Type="http://schemas.openxmlformats.org/officeDocument/2006/relationships/commentAuthors" Target="commentAuthors.xml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56" Type="http://schemas.openxmlformats.org/officeDocument/2006/relationships/slide" Target="slides/slide36.xml"/><Relationship Id="rId77" Type="http://schemas.openxmlformats.org/officeDocument/2006/relationships/slide" Target="slides/slide57.xml"/><Relationship Id="rId100" Type="http://schemas.openxmlformats.org/officeDocument/2006/relationships/slide" Target="slides/slide80.xml"/><Relationship Id="rId105" Type="http://schemas.openxmlformats.org/officeDocument/2006/relationships/slide" Target="slides/slide85.xml"/><Relationship Id="rId126" Type="http://schemas.openxmlformats.org/officeDocument/2006/relationships/slide" Target="slides/slide106.xml"/><Relationship Id="rId147" Type="http://schemas.openxmlformats.org/officeDocument/2006/relationships/slide" Target="slides/slide127.xml"/><Relationship Id="rId168" Type="http://schemas.openxmlformats.org/officeDocument/2006/relationships/slide" Target="slides/slide148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1.xml"/><Relationship Id="rId72" Type="http://schemas.openxmlformats.org/officeDocument/2006/relationships/slide" Target="slides/slide52.xml"/><Relationship Id="rId93" Type="http://schemas.openxmlformats.org/officeDocument/2006/relationships/slide" Target="slides/slide73.xml"/><Relationship Id="rId98" Type="http://schemas.openxmlformats.org/officeDocument/2006/relationships/slide" Target="slides/slide78.xml"/><Relationship Id="rId121" Type="http://schemas.openxmlformats.org/officeDocument/2006/relationships/slide" Target="slides/slide101.xml"/><Relationship Id="rId142" Type="http://schemas.openxmlformats.org/officeDocument/2006/relationships/slide" Target="slides/slide122.xml"/><Relationship Id="rId163" Type="http://schemas.openxmlformats.org/officeDocument/2006/relationships/slide" Target="slides/slide143.xml"/><Relationship Id="rId184" Type="http://schemas.openxmlformats.org/officeDocument/2006/relationships/slide" Target="slides/slide164.xml"/><Relationship Id="rId189" Type="http://schemas.openxmlformats.org/officeDocument/2006/relationships/slide" Target="slides/slide169.xml"/><Relationship Id="rId3" Type="http://schemas.openxmlformats.org/officeDocument/2006/relationships/customXml" Target="../customXml/item3.xml"/><Relationship Id="rId25" Type="http://schemas.openxmlformats.org/officeDocument/2006/relationships/slide" Target="slides/slide5.xml"/><Relationship Id="rId46" Type="http://schemas.openxmlformats.org/officeDocument/2006/relationships/slide" Target="slides/slide26.xml"/><Relationship Id="rId67" Type="http://schemas.openxmlformats.org/officeDocument/2006/relationships/slide" Target="slides/slide47.xml"/><Relationship Id="rId116" Type="http://schemas.openxmlformats.org/officeDocument/2006/relationships/slide" Target="slides/slide96.xml"/><Relationship Id="rId137" Type="http://schemas.openxmlformats.org/officeDocument/2006/relationships/slide" Target="slides/slide117.xml"/><Relationship Id="rId158" Type="http://schemas.openxmlformats.org/officeDocument/2006/relationships/slide" Target="slides/slide138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21.xml"/><Relationship Id="rId62" Type="http://schemas.openxmlformats.org/officeDocument/2006/relationships/slide" Target="slides/slide42.xml"/><Relationship Id="rId83" Type="http://schemas.openxmlformats.org/officeDocument/2006/relationships/slide" Target="slides/slide63.xml"/><Relationship Id="rId88" Type="http://schemas.openxmlformats.org/officeDocument/2006/relationships/slide" Target="slides/slide68.xml"/><Relationship Id="rId111" Type="http://schemas.openxmlformats.org/officeDocument/2006/relationships/slide" Target="slides/slide91.xml"/><Relationship Id="rId132" Type="http://schemas.openxmlformats.org/officeDocument/2006/relationships/slide" Target="slides/slide112.xml"/><Relationship Id="rId153" Type="http://schemas.openxmlformats.org/officeDocument/2006/relationships/slide" Target="slides/slide133.xml"/><Relationship Id="rId174" Type="http://schemas.openxmlformats.org/officeDocument/2006/relationships/slide" Target="slides/slide154.xml"/><Relationship Id="rId179" Type="http://schemas.openxmlformats.org/officeDocument/2006/relationships/slide" Target="slides/slide159.xml"/><Relationship Id="rId195" Type="http://schemas.openxmlformats.org/officeDocument/2006/relationships/presProps" Target="presProps.xml"/><Relationship Id="rId190" Type="http://schemas.openxmlformats.org/officeDocument/2006/relationships/slide" Target="slides/slide170.xml"/><Relationship Id="rId15" Type="http://schemas.openxmlformats.org/officeDocument/2006/relationships/slideMaster" Target="slideMasters/slideMaster12.xml"/><Relationship Id="rId36" Type="http://schemas.openxmlformats.org/officeDocument/2006/relationships/slide" Target="slides/slide16.xml"/><Relationship Id="rId57" Type="http://schemas.openxmlformats.org/officeDocument/2006/relationships/slide" Target="slides/slide37.xml"/><Relationship Id="rId106" Type="http://schemas.openxmlformats.org/officeDocument/2006/relationships/slide" Target="slides/slide86.xml"/><Relationship Id="rId127" Type="http://schemas.openxmlformats.org/officeDocument/2006/relationships/slide" Target="slides/slide107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1.xml"/><Relationship Id="rId52" Type="http://schemas.openxmlformats.org/officeDocument/2006/relationships/slide" Target="slides/slide32.xml"/><Relationship Id="rId73" Type="http://schemas.openxmlformats.org/officeDocument/2006/relationships/slide" Target="slides/slide53.xml"/><Relationship Id="rId78" Type="http://schemas.openxmlformats.org/officeDocument/2006/relationships/slide" Target="slides/slide58.xml"/><Relationship Id="rId94" Type="http://schemas.openxmlformats.org/officeDocument/2006/relationships/slide" Target="slides/slide74.xml"/><Relationship Id="rId99" Type="http://schemas.openxmlformats.org/officeDocument/2006/relationships/slide" Target="slides/slide79.xml"/><Relationship Id="rId101" Type="http://schemas.openxmlformats.org/officeDocument/2006/relationships/slide" Target="slides/slide81.xml"/><Relationship Id="rId122" Type="http://schemas.openxmlformats.org/officeDocument/2006/relationships/slide" Target="slides/slide102.xml"/><Relationship Id="rId143" Type="http://schemas.openxmlformats.org/officeDocument/2006/relationships/slide" Target="slides/slide123.xml"/><Relationship Id="rId148" Type="http://schemas.openxmlformats.org/officeDocument/2006/relationships/slide" Target="slides/slide128.xml"/><Relationship Id="rId164" Type="http://schemas.openxmlformats.org/officeDocument/2006/relationships/slide" Target="slides/slide144.xml"/><Relationship Id="rId169" Type="http://schemas.openxmlformats.org/officeDocument/2006/relationships/slide" Target="slides/slide149.xml"/><Relationship Id="rId185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80" Type="http://schemas.openxmlformats.org/officeDocument/2006/relationships/slide" Target="slides/slide160.xml"/><Relationship Id="rId26" Type="http://schemas.openxmlformats.org/officeDocument/2006/relationships/slide" Target="slides/slide6.xml"/><Relationship Id="rId47" Type="http://schemas.openxmlformats.org/officeDocument/2006/relationships/slide" Target="slides/slide27.xml"/><Relationship Id="rId68" Type="http://schemas.openxmlformats.org/officeDocument/2006/relationships/slide" Target="slides/slide48.xml"/><Relationship Id="rId89" Type="http://schemas.openxmlformats.org/officeDocument/2006/relationships/slide" Target="slides/slide69.xml"/><Relationship Id="rId112" Type="http://schemas.openxmlformats.org/officeDocument/2006/relationships/slide" Target="slides/slide92.xml"/><Relationship Id="rId133" Type="http://schemas.openxmlformats.org/officeDocument/2006/relationships/slide" Target="slides/slide113.xml"/><Relationship Id="rId154" Type="http://schemas.openxmlformats.org/officeDocument/2006/relationships/slide" Target="slides/slide134.xml"/><Relationship Id="rId175" Type="http://schemas.openxmlformats.org/officeDocument/2006/relationships/slide" Target="slides/slide155.xml"/><Relationship Id="rId196" Type="http://schemas.openxmlformats.org/officeDocument/2006/relationships/viewProps" Target="viewProps.xml"/><Relationship Id="rId16" Type="http://schemas.openxmlformats.org/officeDocument/2006/relationships/slideMaster" Target="slideMasters/slideMaster13.xml"/><Relationship Id="rId37" Type="http://schemas.openxmlformats.org/officeDocument/2006/relationships/slide" Target="slides/slide17.xml"/><Relationship Id="rId58" Type="http://schemas.openxmlformats.org/officeDocument/2006/relationships/slide" Target="slides/slide38.xml"/><Relationship Id="rId79" Type="http://schemas.openxmlformats.org/officeDocument/2006/relationships/slide" Target="slides/slide59.xml"/><Relationship Id="rId102" Type="http://schemas.openxmlformats.org/officeDocument/2006/relationships/slide" Target="slides/slide82.xml"/><Relationship Id="rId123" Type="http://schemas.openxmlformats.org/officeDocument/2006/relationships/slide" Target="slides/slide103.xml"/><Relationship Id="rId144" Type="http://schemas.openxmlformats.org/officeDocument/2006/relationships/slide" Target="slides/slide124.xml"/><Relationship Id="rId90" Type="http://schemas.openxmlformats.org/officeDocument/2006/relationships/slide" Target="slides/slide70.xml"/><Relationship Id="rId165" Type="http://schemas.openxmlformats.org/officeDocument/2006/relationships/slide" Target="slides/slide145.xml"/><Relationship Id="rId186" Type="http://schemas.openxmlformats.org/officeDocument/2006/relationships/slide" Target="slides/slide166.xml"/><Relationship Id="rId27" Type="http://schemas.openxmlformats.org/officeDocument/2006/relationships/slide" Target="slides/slide7.xml"/><Relationship Id="rId48" Type="http://schemas.openxmlformats.org/officeDocument/2006/relationships/slide" Target="slides/slide28.xml"/><Relationship Id="rId69" Type="http://schemas.openxmlformats.org/officeDocument/2006/relationships/slide" Target="slides/slide49.xml"/><Relationship Id="rId113" Type="http://schemas.openxmlformats.org/officeDocument/2006/relationships/slide" Target="slides/slide93.xml"/><Relationship Id="rId134" Type="http://schemas.openxmlformats.org/officeDocument/2006/relationships/slide" Target="slides/slide114.xml"/><Relationship Id="rId80" Type="http://schemas.openxmlformats.org/officeDocument/2006/relationships/slide" Target="slides/slide60.xml"/><Relationship Id="rId155" Type="http://schemas.openxmlformats.org/officeDocument/2006/relationships/slide" Target="slides/slide135.xml"/><Relationship Id="rId176" Type="http://schemas.openxmlformats.org/officeDocument/2006/relationships/slide" Target="slides/slide156.xml"/><Relationship Id="rId197" Type="http://schemas.openxmlformats.org/officeDocument/2006/relationships/theme" Target="theme/theme1.xml"/><Relationship Id="rId17" Type="http://schemas.openxmlformats.org/officeDocument/2006/relationships/slideMaster" Target="slideMasters/slideMaster14.xml"/><Relationship Id="rId38" Type="http://schemas.openxmlformats.org/officeDocument/2006/relationships/slide" Target="slides/slide18.xml"/><Relationship Id="rId59" Type="http://schemas.openxmlformats.org/officeDocument/2006/relationships/slide" Target="slides/slide39.xml"/><Relationship Id="rId103" Type="http://schemas.openxmlformats.org/officeDocument/2006/relationships/slide" Target="slides/slide83.xml"/><Relationship Id="rId124" Type="http://schemas.openxmlformats.org/officeDocument/2006/relationships/slide" Target="slides/slide104.xml"/><Relationship Id="rId70" Type="http://schemas.openxmlformats.org/officeDocument/2006/relationships/slide" Target="slides/slide50.xml"/><Relationship Id="rId91" Type="http://schemas.openxmlformats.org/officeDocument/2006/relationships/slide" Target="slides/slide71.xml"/><Relationship Id="rId145" Type="http://schemas.openxmlformats.org/officeDocument/2006/relationships/slide" Target="slides/slide125.xml"/><Relationship Id="rId166" Type="http://schemas.openxmlformats.org/officeDocument/2006/relationships/slide" Target="slides/slide146.xml"/><Relationship Id="rId187" Type="http://schemas.openxmlformats.org/officeDocument/2006/relationships/slide" Target="slides/slide167.xml"/><Relationship Id="rId1" Type="http://schemas.openxmlformats.org/officeDocument/2006/relationships/customXml" Target="../customXml/item1.xml"/><Relationship Id="rId28" Type="http://schemas.openxmlformats.org/officeDocument/2006/relationships/slide" Target="slides/slide8.xml"/><Relationship Id="rId49" Type="http://schemas.openxmlformats.org/officeDocument/2006/relationships/slide" Target="slides/slide29.xml"/><Relationship Id="rId114" Type="http://schemas.openxmlformats.org/officeDocument/2006/relationships/slide" Target="slides/slide94.xml"/><Relationship Id="rId60" Type="http://schemas.openxmlformats.org/officeDocument/2006/relationships/slide" Target="slides/slide40.xml"/><Relationship Id="rId81" Type="http://schemas.openxmlformats.org/officeDocument/2006/relationships/slide" Target="slides/slide61.xml"/><Relationship Id="rId135" Type="http://schemas.openxmlformats.org/officeDocument/2006/relationships/slide" Target="slides/slide115.xml"/><Relationship Id="rId156" Type="http://schemas.openxmlformats.org/officeDocument/2006/relationships/slide" Target="slides/slide136.xml"/><Relationship Id="rId177" Type="http://schemas.openxmlformats.org/officeDocument/2006/relationships/slide" Target="slides/slide157.xml"/><Relationship Id="rId198" Type="http://schemas.openxmlformats.org/officeDocument/2006/relationships/tableStyles" Target="tableStyles.xml"/><Relationship Id="rId18" Type="http://schemas.openxmlformats.org/officeDocument/2006/relationships/slideMaster" Target="slideMasters/slideMaster15.xml"/><Relationship Id="rId39" Type="http://schemas.openxmlformats.org/officeDocument/2006/relationships/slide" Target="slides/slide19.xml"/><Relationship Id="rId50" Type="http://schemas.openxmlformats.org/officeDocument/2006/relationships/slide" Target="slides/slide30.xml"/><Relationship Id="rId104" Type="http://schemas.openxmlformats.org/officeDocument/2006/relationships/slide" Target="slides/slide84.xml"/><Relationship Id="rId125" Type="http://schemas.openxmlformats.org/officeDocument/2006/relationships/slide" Target="slides/slide105.xml"/><Relationship Id="rId146" Type="http://schemas.openxmlformats.org/officeDocument/2006/relationships/slide" Target="slides/slide126.xml"/><Relationship Id="rId167" Type="http://schemas.openxmlformats.org/officeDocument/2006/relationships/slide" Target="slides/slide147.xml"/><Relationship Id="rId188" Type="http://schemas.openxmlformats.org/officeDocument/2006/relationships/slide" Target="slides/slide16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1-25T09:53:13.412" idx="8">
    <p:pos x="10" y="10"/>
    <p:text>更新时一定不能拔掉U盘或断电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7906D3-BF75-4239-899F-3A6DFDACC1E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64B581B-06DC-414E-A239-69DBBD9FFDD9}">
      <dgm:prSet phldrT="[Tekst]" custT="1"/>
      <dgm:spPr>
        <a:solidFill>
          <a:srgbClr val="C2E1F6"/>
        </a:solidFill>
      </dgm:spPr>
      <dgm:t>
        <a:bodyPr anchor="t"/>
        <a:lstStyle/>
        <a:p>
          <a:r>
            <a:rPr lang="da-DK" sz="1200" b="1" dirty="0">
              <a:solidFill>
                <a:schemeClr val="tx1"/>
              </a:solidFill>
            </a:rPr>
            <a:t>Switch var_1</a:t>
          </a:r>
          <a:endParaRPr lang="en-US" sz="1200" b="1" dirty="0">
            <a:solidFill>
              <a:schemeClr val="tx1"/>
            </a:solidFill>
          </a:endParaRPr>
        </a:p>
      </dgm:t>
    </dgm:pt>
    <dgm:pt modelId="{E01B7DFC-2B9E-4DBD-98FB-5E9EDBC5C571}" type="parTrans" cxnId="{02A40707-91A0-459D-8BE2-FB415F1E38A0}">
      <dgm:prSet/>
      <dgm:spPr/>
      <dgm:t>
        <a:bodyPr/>
        <a:lstStyle/>
        <a:p>
          <a:endParaRPr lang="en-US"/>
        </a:p>
      </dgm:t>
    </dgm:pt>
    <dgm:pt modelId="{EA597C87-4B7B-4EAC-BEBC-0017386BEF05}" type="sibTrans" cxnId="{02A40707-91A0-459D-8BE2-FB415F1E38A0}">
      <dgm:prSet/>
      <dgm:spPr>
        <a:solidFill>
          <a:srgbClr val="78A3D5"/>
        </a:solidFill>
      </dgm:spPr>
      <dgm:t>
        <a:bodyPr/>
        <a:lstStyle/>
        <a:p>
          <a:endParaRPr lang="en-US"/>
        </a:p>
      </dgm:t>
    </dgm:pt>
    <dgm:pt modelId="{D0C925C8-1B2C-4E59-BA04-95A0AE697483}">
      <dgm:prSet phldrT="[Tekst]" custT="1"/>
      <dgm:spPr>
        <a:solidFill>
          <a:srgbClr val="C2E1F6"/>
        </a:solidFill>
      </dgm:spPr>
      <dgm:t>
        <a:bodyPr anchor="t"/>
        <a:lstStyle/>
        <a:p>
          <a:r>
            <a:rPr lang="da-DK" sz="1200" b="1" dirty="0">
              <a:solidFill>
                <a:schemeClr val="tx1"/>
              </a:solidFill>
            </a:rPr>
            <a:t>Case 1</a:t>
          </a:r>
          <a:endParaRPr lang="en-US" sz="1200" b="1" dirty="0">
            <a:solidFill>
              <a:schemeClr val="tx1"/>
            </a:solidFill>
          </a:endParaRPr>
        </a:p>
      </dgm:t>
    </dgm:pt>
    <dgm:pt modelId="{3B725714-6B94-4D95-9AAE-B430A7F9D65A}" type="parTrans" cxnId="{80692085-5EAB-4B87-A4A6-8A3113070B13}">
      <dgm:prSet/>
      <dgm:spPr/>
      <dgm:t>
        <a:bodyPr/>
        <a:lstStyle/>
        <a:p>
          <a:endParaRPr lang="en-US"/>
        </a:p>
      </dgm:t>
    </dgm:pt>
    <dgm:pt modelId="{54633766-0F10-46EA-8F1A-106CDEEAA1E4}" type="sibTrans" cxnId="{80692085-5EAB-4B87-A4A6-8A3113070B13}">
      <dgm:prSet/>
      <dgm:spPr>
        <a:solidFill>
          <a:srgbClr val="78A3D5"/>
        </a:solidFill>
      </dgm:spPr>
      <dgm:t>
        <a:bodyPr/>
        <a:lstStyle/>
        <a:p>
          <a:endParaRPr lang="en-US"/>
        </a:p>
      </dgm:t>
    </dgm:pt>
    <dgm:pt modelId="{9A5F27EF-77F1-4947-B5B1-EFC6297C9C6E}">
      <dgm:prSet phldrT="[Tekst]" custT="1"/>
      <dgm:spPr>
        <a:solidFill>
          <a:srgbClr val="C2E1F6"/>
        </a:solidFill>
      </dgm:spPr>
      <dgm:t>
        <a:bodyPr anchor="t"/>
        <a:lstStyle/>
        <a:p>
          <a:r>
            <a:rPr lang="da-DK" sz="1200" b="1" dirty="0">
              <a:solidFill>
                <a:schemeClr val="tx1"/>
              </a:solidFill>
            </a:rPr>
            <a:t>Default case</a:t>
          </a:r>
          <a:endParaRPr lang="en-US" sz="1200" b="1" dirty="0">
            <a:solidFill>
              <a:schemeClr val="tx1"/>
            </a:solidFill>
          </a:endParaRPr>
        </a:p>
      </dgm:t>
    </dgm:pt>
    <dgm:pt modelId="{79458832-E4F8-4998-BD5A-7F101133080B}" type="parTrans" cxnId="{2E5A32E1-6535-47D4-8BEE-488E1282B7D9}">
      <dgm:prSet/>
      <dgm:spPr/>
      <dgm:t>
        <a:bodyPr/>
        <a:lstStyle/>
        <a:p>
          <a:endParaRPr lang="en-US"/>
        </a:p>
      </dgm:t>
    </dgm:pt>
    <dgm:pt modelId="{61FC4CCC-C295-4F99-B143-77928FCC72A7}" type="sibTrans" cxnId="{2E5A32E1-6535-47D4-8BEE-488E1282B7D9}">
      <dgm:prSet/>
      <dgm:spPr/>
      <dgm:t>
        <a:bodyPr/>
        <a:lstStyle/>
        <a:p>
          <a:endParaRPr lang="en-US"/>
        </a:p>
      </dgm:t>
    </dgm:pt>
    <dgm:pt modelId="{69785638-E246-48BD-AA8C-0BF0DDEE853A}">
      <dgm:prSet phldrT="[Tekst]" custT="1"/>
      <dgm:spPr>
        <a:solidFill>
          <a:srgbClr val="C2E1F6"/>
        </a:solidFill>
      </dgm:spPr>
      <dgm:t>
        <a:bodyPr anchor="t"/>
        <a:lstStyle/>
        <a:p>
          <a:r>
            <a:rPr lang="da-DK" sz="1200" b="1" dirty="0">
              <a:solidFill>
                <a:schemeClr val="tx1"/>
              </a:solidFill>
            </a:rPr>
            <a:t>Case 2</a:t>
          </a:r>
          <a:endParaRPr lang="en-US" sz="1200" b="1" dirty="0">
            <a:solidFill>
              <a:schemeClr val="tx1"/>
            </a:solidFill>
          </a:endParaRPr>
        </a:p>
      </dgm:t>
    </dgm:pt>
    <dgm:pt modelId="{28348EC5-4950-403B-B2B8-EC9D38033CE0}" type="parTrans" cxnId="{98F8B265-BC25-4004-8621-1BD5C5641968}">
      <dgm:prSet/>
      <dgm:spPr/>
      <dgm:t>
        <a:bodyPr/>
        <a:lstStyle/>
        <a:p>
          <a:endParaRPr lang="en-US"/>
        </a:p>
      </dgm:t>
    </dgm:pt>
    <dgm:pt modelId="{45BB31D7-CFF6-4B3E-8D8F-A1817BA91387}" type="sibTrans" cxnId="{98F8B265-BC25-4004-8621-1BD5C5641968}">
      <dgm:prSet/>
      <dgm:spPr>
        <a:solidFill>
          <a:srgbClr val="78A3D5"/>
        </a:solidFill>
      </dgm:spPr>
      <dgm:t>
        <a:bodyPr/>
        <a:lstStyle/>
        <a:p>
          <a:endParaRPr lang="en-US"/>
        </a:p>
      </dgm:t>
    </dgm:pt>
    <dgm:pt modelId="{CB35231F-2E0F-4488-A728-8D8B65167F66}" type="pres">
      <dgm:prSet presAssocID="{3C7906D3-BF75-4239-899F-3A6DFDACC1EC}" presName="Name0" presStyleCnt="0">
        <dgm:presLayoutVars>
          <dgm:dir/>
          <dgm:resizeHandles val="exact"/>
        </dgm:presLayoutVars>
      </dgm:prSet>
      <dgm:spPr/>
    </dgm:pt>
    <dgm:pt modelId="{FEF76CFB-AEC3-4541-8825-07FBE982A0A3}" type="pres">
      <dgm:prSet presAssocID="{464B581B-06DC-414E-A239-69DBBD9FFDD9}" presName="node" presStyleLbl="node1" presStyleIdx="0" presStyleCnt="4">
        <dgm:presLayoutVars>
          <dgm:bulletEnabled val="1"/>
        </dgm:presLayoutVars>
      </dgm:prSet>
      <dgm:spPr/>
    </dgm:pt>
    <dgm:pt modelId="{879C3E4B-78AE-43DE-B0A4-00E12A141C71}" type="pres">
      <dgm:prSet presAssocID="{EA597C87-4B7B-4EAC-BEBC-0017386BEF05}" presName="sibTrans" presStyleLbl="sibTrans2D1" presStyleIdx="0" presStyleCnt="3"/>
      <dgm:spPr/>
    </dgm:pt>
    <dgm:pt modelId="{DA3754A8-0E70-41E5-8EAE-2AB6155F0B80}" type="pres">
      <dgm:prSet presAssocID="{EA597C87-4B7B-4EAC-BEBC-0017386BEF05}" presName="connectorText" presStyleLbl="sibTrans2D1" presStyleIdx="0" presStyleCnt="3"/>
      <dgm:spPr/>
    </dgm:pt>
    <dgm:pt modelId="{9AA6FE6A-5D76-467F-9A98-7CF758D662BA}" type="pres">
      <dgm:prSet presAssocID="{D0C925C8-1B2C-4E59-BA04-95A0AE697483}" presName="node" presStyleLbl="node1" presStyleIdx="1" presStyleCnt="4">
        <dgm:presLayoutVars>
          <dgm:bulletEnabled val="1"/>
        </dgm:presLayoutVars>
      </dgm:prSet>
      <dgm:spPr/>
    </dgm:pt>
    <dgm:pt modelId="{5E65EA03-0754-4B80-BD5C-61B938850356}" type="pres">
      <dgm:prSet presAssocID="{54633766-0F10-46EA-8F1A-106CDEEAA1E4}" presName="sibTrans" presStyleLbl="sibTrans2D1" presStyleIdx="1" presStyleCnt="3"/>
      <dgm:spPr/>
    </dgm:pt>
    <dgm:pt modelId="{67510107-0132-4678-BC4D-B3609CDC0702}" type="pres">
      <dgm:prSet presAssocID="{54633766-0F10-46EA-8F1A-106CDEEAA1E4}" presName="connectorText" presStyleLbl="sibTrans2D1" presStyleIdx="1" presStyleCnt="3"/>
      <dgm:spPr/>
    </dgm:pt>
    <dgm:pt modelId="{04273816-C6F0-4FDD-9EBB-D1A48A81F40D}" type="pres">
      <dgm:prSet presAssocID="{69785638-E246-48BD-AA8C-0BF0DDEE853A}" presName="node" presStyleLbl="node1" presStyleIdx="2" presStyleCnt="4">
        <dgm:presLayoutVars>
          <dgm:bulletEnabled val="1"/>
        </dgm:presLayoutVars>
      </dgm:prSet>
      <dgm:spPr/>
    </dgm:pt>
    <dgm:pt modelId="{4883B0CF-7D7F-4B00-8922-B452F2817948}" type="pres">
      <dgm:prSet presAssocID="{45BB31D7-CFF6-4B3E-8D8F-A1817BA91387}" presName="sibTrans" presStyleLbl="sibTrans2D1" presStyleIdx="2" presStyleCnt="3"/>
      <dgm:spPr/>
    </dgm:pt>
    <dgm:pt modelId="{C0627DD0-F516-424A-BCC9-1B937135C390}" type="pres">
      <dgm:prSet presAssocID="{45BB31D7-CFF6-4B3E-8D8F-A1817BA91387}" presName="connectorText" presStyleLbl="sibTrans2D1" presStyleIdx="2" presStyleCnt="3"/>
      <dgm:spPr/>
    </dgm:pt>
    <dgm:pt modelId="{A6EAAB0A-0A83-42E8-9255-14A234E5FF19}" type="pres">
      <dgm:prSet presAssocID="{9A5F27EF-77F1-4947-B5B1-EFC6297C9C6E}" presName="node" presStyleLbl="node1" presStyleIdx="3" presStyleCnt="4">
        <dgm:presLayoutVars>
          <dgm:bulletEnabled val="1"/>
        </dgm:presLayoutVars>
      </dgm:prSet>
      <dgm:spPr/>
    </dgm:pt>
  </dgm:ptLst>
  <dgm:cxnLst>
    <dgm:cxn modelId="{02A40707-91A0-459D-8BE2-FB415F1E38A0}" srcId="{3C7906D3-BF75-4239-899F-3A6DFDACC1EC}" destId="{464B581B-06DC-414E-A239-69DBBD9FFDD9}" srcOrd="0" destOrd="0" parTransId="{E01B7DFC-2B9E-4DBD-98FB-5E9EDBC5C571}" sibTransId="{EA597C87-4B7B-4EAC-BEBC-0017386BEF05}"/>
    <dgm:cxn modelId="{005A8041-0490-4C46-8445-F05B05E66840}" type="presOf" srcId="{54633766-0F10-46EA-8F1A-106CDEEAA1E4}" destId="{67510107-0132-4678-BC4D-B3609CDC0702}" srcOrd="1" destOrd="0" presId="urn:microsoft.com/office/officeart/2005/8/layout/process1"/>
    <dgm:cxn modelId="{F19F4A62-231C-4381-A40D-117C65614025}" type="presOf" srcId="{EA597C87-4B7B-4EAC-BEBC-0017386BEF05}" destId="{DA3754A8-0E70-41E5-8EAE-2AB6155F0B80}" srcOrd="1" destOrd="0" presId="urn:microsoft.com/office/officeart/2005/8/layout/process1"/>
    <dgm:cxn modelId="{98F8B265-BC25-4004-8621-1BD5C5641968}" srcId="{3C7906D3-BF75-4239-899F-3A6DFDACC1EC}" destId="{69785638-E246-48BD-AA8C-0BF0DDEE853A}" srcOrd="2" destOrd="0" parTransId="{28348EC5-4950-403B-B2B8-EC9D38033CE0}" sibTransId="{45BB31D7-CFF6-4B3E-8D8F-A1817BA91387}"/>
    <dgm:cxn modelId="{4D3E7C4C-8479-4D50-8B16-B037C75A5FDC}" type="presOf" srcId="{45BB31D7-CFF6-4B3E-8D8F-A1817BA91387}" destId="{4883B0CF-7D7F-4B00-8922-B452F2817948}" srcOrd="0" destOrd="0" presId="urn:microsoft.com/office/officeart/2005/8/layout/process1"/>
    <dgm:cxn modelId="{DC12044F-1BAA-449B-97B9-795A6AB9FC6C}" type="presOf" srcId="{464B581B-06DC-414E-A239-69DBBD9FFDD9}" destId="{FEF76CFB-AEC3-4541-8825-07FBE982A0A3}" srcOrd="0" destOrd="0" presId="urn:microsoft.com/office/officeart/2005/8/layout/process1"/>
    <dgm:cxn modelId="{6610814F-8024-44D1-BF24-3BA9247A2989}" type="presOf" srcId="{3C7906D3-BF75-4239-899F-3A6DFDACC1EC}" destId="{CB35231F-2E0F-4488-A728-8D8B65167F66}" srcOrd="0" destOrd="0" presId="urn:microsoft.com/office/officeart/2005/8/layout/process1"/>
    <dgm:cxn modelId="{00A8795A-4E21-4742-A0BD-2B4357EB9A25}" type="presOf" srcId="{9A5F27EF-77F1-4947-B5B1-EFC6297C9C6E}" destId="{A6EAAB0A-0A83-42E8-9255-14A234E5FF19}" srcOrd="0" destOrd="0" presId="urn:microsoft.com/office/officeart/2005/8/layout/process1"/>
    <dgm:cxn modelId="{80692085-5EAB-4B87-A4A6-8A3113070B13}" srcId="{3C7906D3-BF75-4239-899F-3A6DFDACC1EC}" destId="{D0C925C8-1B2C-4E59-BA04-95A0AE697483}" srcOrd="1" destOrd="0" parTransId="{3B725714-6B94-4D95-9AAE-B430A7F9D65A}" sibTransId="{54633766-0F10-46EA-8F1A-106CDEEAA1E4}"/>
    <dgm:cxn modelId="{6B2F36A7-7ACC-466E-97CE-8C3B3072A203}" type="presOf" srcId="{54633766-0F10-46EA-8F1A-106CDEEAA1E4}" destId="{5E65EA03-0754-4B80-BD5C-61B938850356}" srcOrd="0" destOrd="0" presId="urn:microsoft.com/office/officeart/2005/8/layout/process1"/>
    <dgm:cxn modelId="{21BD94D6-3BAA-4CBE-B667-3284C810A2C8}" type="presOf" srcId="{69785638-E246-48BD-AA8C-0BF0DDEE853A}" destId="{04273816-C6F0-4FDD-9EBB-D1A48A81F40D}" srcOrd="0" destOrd="0" presId="urn:microsoft.com/office/officeart/2005/8/layout/process1"/>
    <dgm:cxn modelId="{1541A8E0-C4BB-44AD-AAF7-08BEDAF10B9A}" type="presOf" srcId="{D0C925C8-1B2C-4E59-BA04-95A0AE697483}" destId="{9AA6FE6A-5D76-467F-9A98-7CF758D662BA}" srcOrd="0" destOrd="0" presId="urn:microsoft.com/office/officeart/2005/8/layout/process1"/>
    <dgm:cxn modelId="{2E5A32E1-6535-47D4-8BEE-488E1282B7D9}" srcId="{3C7906D3-BF75-4239-899F-3A6DFDACC1EC}" destId="{9A5F27EF-77F1-4947-B5B1-EFC6297C9C6E}" srcOrd="3" destOrd="0" parTransId="{79458832-E4F8-4998-BD5A-7F101133080B}" sibTransId="{61FC4CCC-C295-4F99-B143-77928FCC72A7}"/>
    <dgm:cxn modelId="{A09F1EF0-4200-4C35-93CB-2A31DEEC1321}" type="presOf" srcId="{45BB31D7-CFF6-4B3E-8D8F-A1817BA91387}" destId="{C0627DD0-F516-424A-BCC9-1B937135C390}" srcOrd="1" destOrd="0" presId="urn:microsoft.com/office/officeart/2005/8/layout/process1"/>
    <dgm:cxn modelId="{80D259FC-461B-4A93-A1B3-4AB5B4F8E0E2}" type="presOf" srcId="{EA597C87-4B7B-4EAC-BEBC-0017386BEF05}" destId="{879C3E4B-78AE-43DE-B0A4-00E12A141C71}" srcOrd="0" destOrd="0" presId="urn:microsoft.com/office/officeart/2005/8/layout/process1"/>
    <dgm:cxn modelId="{1F738ABC-A97D-438B-88E2-DEE155C0BC0E}" type="presParOf" srcId="{CB35231F-2E0F-4488-A728-8D8B65167F66}" destId="{FEF76CFB-AEC3-4541-8825-07FBE982A0A3}" srcOrd="0" destOrd="0" presId="urn:microsoft.com/office/officeart/2005/8/layout/process1"/>
    <dgm:cxn modelId="{66179579-23E2-4B99-944D-381183DA622F}" type="presParOf" srcId="{CB35231F-2E0F-4488-A728-8D8B65167F66}" destId="{879C3E4B-78AE-43DE-B0A4-00E12A141C71}" srcOrd="1" destOrd="0" presId="urn:microsoft.com/office/officeart/2005/8/layout/process1"/>
    <dgm:cxn modelId="{8C81E039-A495-421C-AB04-F539F56D5375}" type="presParOf" srcId="{879C3E4B-78AE-43DE-B0A4-00E12A141C71}" destId="{DA3754A8-0E70-41E5-8EAE-2AB6155F0B80}" srcOrd="0" destOrd="0" presId="urn:microsoft.com/office/officeart/2005/8/layout/process1"/>
    <dgm:cxn modelId="{BCFB250C-5063-4BA0-9482-E30E3BAA0CE4}" type="presParOf" srcId="{CB35231F-2E0F-4488-A728-8D8B65167F66}" destId="{9AA6FE6A-5D76-467F-9A98-7CF758D662BA}" srcOrd="2" destOrd="0" presId="urn:microsoft.com/office/officeart/2005/8/layout/process1"/>
    <dgm:cxn modelId="{CABCEC36-D475-49D2-928B-C53B9C75CB3E}" type="presParOf" srcId="{CB35231F-2E0F-4488-A728-8D8B65167F66}" destId="{5E65EA03-0754-4B80-BD5C-61B938850356}" srcOrd="3" destOrd="0" presId="urn:microsoft.com/office/officeart/2005/8/layout/process1"/>
    <dgm:cxn modelId="{7F28BF3D-F693-47D8-95B0-E9A5BBC3DEBB}" type="presParOf" srcId="{5E65EA03-0754-4B80-BD5C-61B938850356}" destId="{67510107-0132-4678-BC4D-B3609CDC0702}" srcOrd="0" destOrd="0" presId="urn:microsoft.com/office/officeart/2005/8/layout/process1"/>
    <dgm:cxn modelId="{E0CA185A-0B9E-4FCD-AADC-467D6353D6F1}" type="presParOf" srcId="{CB35231F-2E0F-4488-A728-8D8B65167F66}" destId="{04273816-C6F0-4FDD-9EBB-D1A48A81F40D}" srcOrd="4" destOrd="0" presId="urn:microsoft.com/office/officeart/2005/8/layout/process1"/>
    <dgm:cxn modelId="{414B99B2-0404-438A-A09D-25C21372D6A0}" type="presParOf" srcId="{CB35231F-2E0F-4488-A728-8D8B65167F66}" destId="{4883B0CF-7D7F-4B00-8922-B452F2817948}" srcOrd="5" destOrd="0" presId="urn:microsoft.com/office/officeart/2005/8/layout/process1"/>
    <dgm:cxn modelId="{A2E46268-9DAC-4601-A686-2D80306F6839}" type="presParOf" srcId="{4883B0CF-7D7F-4B00-8922-B452F2817948}" destId="{C0627DD0-F516-424A-BCC9-1B937135C390}" srcOrd="0" destOrd="0" presId="urn:microsoft.com/office/officeart/2005/8/layout/process1"/>
    <dgm:cxn modelId="{D455A0CA-2B47-457E-85F8-F230256568F2}" type="presParOf" srcId="{CB35231F-2E0F-4488-A728-8D8B65167F66}" destId="{A6EAAB0A-0A83-42E8-9255-14A234E5FF1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76CFB-AEC3-4541-8825-07FBE982A0A3}">
      <dsp:nvSpPr>
        <dsp:cNvPr id="0" name=""/>
        <dsp:cNvSpPr/>
      </dsp:nvSpPr>
      <dsp:spPr>
        <a:xfrm>
          <a:off x="2878" y="536819"/>
          <a:ext cx="1258600" cy="755160"/>
        </a:xfrm>
        <a:prstGeom prst="roundRect">
          <a:avLst>
            <a:gd name="adj" fmla="val 10000"/>
          </a:avLst>
        </a:prstGeom>
        <a:solidFill>
          <a:srgbClr val="C2E1F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b="1" kern="1200" dirty="0">
              <a:solidFill>
                <a:schemeClr val="tx1"/>
              </a:solidFill>
            </a:rPr>
            <a:t>Switch var_1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24996" y="558937"/>
        <a:ext cx="1214364" cy="710924"/>
      </dsp:txXfrm>
    </dsp:sp>
    <dsp:sp modelId="{879C3E4B-78AE-43DE-B0A4-00E12A141C71}">
      <dsp:nvSpPr>
        <dsp:cNvPr id="0" name=""/>
        <dsp:cNvSpPr/>
      </dsp:nvSpPr>
      <dsp:spPr>
        <a:xfrm>
          <a:off x="1387338" y="758333"/>
          <a:ext cx="266823" cy="312132"/>
        </a:xfrm>
        <a:prstGeom prst="rightArrow">
          <a:avLst>
            <a:gd name="adj1" fmla="val 60000"/>
            <a:gd name="adj2" fmla="val 50000"/>
          </a:avLst>
        </a:prstGeom>
        <a:solidFill>
          <a:srgbClr val="78A3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387338" y="820759"/>
        <a:ext cx="186776" cy="187280"/>
      </dsp:txXfrm>
    </dsp:sp>
    <dsp:sp modelId="{9AA6FE6A-5D76-467F-9A98-7CF758D662BA}">
      <dsp:nvSpPr>
        <dsp:cNvPr id="0" name=""/>
        <dsp:cNvSpPr/>
      </dsp:nvSpPr>
      <dsp:spPr>
        <a:xfrm>
          <a:off x="1764919" y="536819"/>
          <a:ext cx="1258600" cy="755160"/>
        </a:xfrm>
        <a:prstGeom prst="roundRect">
          <a:avLst>
            <a:gd name="adj" fmla="val 10000"/>
          </a:avLst>
        </a:prstGeom>
        <a:solidFill>
          <a:srgbClr val="C2E1F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b="1" kern="1200" dirty="0">
              <a:solidFill>
                <a:schemeClr val="tx1"/>
              </a:solidFill>
            </a:rPr>
            <a:t>Case 1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1787037" y="558937"/>
        <a:ext cx="1214364" cy="710924"/>
      </dsp:txXfrm>
    </dsp:sp>
    <dsp:sp modelId="{5E65EA03-0754-4B80-BD5C-61B938850356}">
      <dsp:nvSpPr>
        <dsp:cNvPr id="0" name=""/>
        <dsp:cNvSpPr/>
      </dsp:nvSpPr>
      <dsp:spPr>
        <a:xfrm>
          <a:off x="3149379" y="758333"/>
          <a:ext cx="266823" cy="312132"/>
        </a:xfrm>
        <a:prstGeom prst="rightArrow">
          <a:avLst>
            <a:gd name="adj1" fmla="val 60000"/>
            <a:gd name="adj2" fmla="val 50000"/>
          </a:avLst>
        </a:prstGeom>
        <a:solidFill>
          <a:srgbClr val="78A3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49379" y="820759"/>
        <a:ext cx="186776" cy="187280"/>
      </dsp:txXfrm>
    </dsp:sp>
    <dsp:sp modelId="{04273816-C6F0-4FDD-9EBB-D1A48A81F40D}">
      <dsp:nvSpPr>
        <dsp:cNvPr id="0" name=""/>
        <dsp:cNvSpPr/>
      </dsp:nvSpPr>
      <dsp:spPr>
        <a:xfrm>
          <a:off x="3526959" y="536819"/>
          <a:ext cx="1258600" cy="755160"/>
        </a:xfrm>
        <a:prstGeom prst="roundRect">
          <a:avLst>
            <a:gd name="adj" fmla="val 10000"/>
          </a:avLst>
        </a:prstGeom>
        <a:solidFill>
          <a:srgbClr val="C2E1F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b="1" kern="1200" dirty="0">
              <a:solidFill>
                <a:schemeClr val="tx1"/>
              </a:solidFill>
            </a:rPr>
            <a:t>Case 2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3549077" y="558937"/>
        <a:ext cx="1214364" cy="710924"/>
      </dsp:txXfrm>
    </dsp:sp>
    <dsp:sp modelId="{4883B0CF-7D7F-4B00-8922-B452F2817948}">
      <dsp:nvSpPr>
        <dsp:cNvPr id="0" name=""/>
        <dsp:cNvSpPr/>
      </dsp:nvSpPr>
      <dsp:spPr>
        <a:xfrm>
          <a:off x="4911419" y="758333"/>
          <a:ext cx="266823" cy="312132"/>
        </a:xfrm>
        <a:prstGeom prst="rightArrow">
          <a:avLst>
            <a:gd name="adj1" fmla="val 60000"/>
            <a:gd name="adj2" fmla="val 50000"/>
          </a:avLst>
        </a:prstGeom>
        <a:solidFill>
          <a:srgbClr val="78A3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911419" y="820759"/>
        <a:ext cx="186776" cy="187280"/>
      </dsp:txXfrm>
    </dsp:sp>
    <dsp:sp modelId="{A6EAAB0A-0A83-42E8-9255-14A234E5FF19}">
      <dsp:nvSpPr>
        <dsp:cNvPr id="0" name=""/>
        <dsp:cNvSpPr/>
      </dsp:nvSpPr>
      <dsp:spPr>
        <a:xfrm>
          <a:off x="5289000" y="536819"/>
          <a:ext cx="1258600" cy="755160"/>
        </a:xfrm>
        <a:prstGeom prst="roundRect">
          <a:avLst>
            <a:gd name="adj" fmla="val 10000"/>
          </a:avLst>
        </a:prstGeom>
        <a:solidFill>
          <a:srgbClr val="C2E1F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200" b="1" kern="1200" dirty="0">
              <a:solidFill>
                <a:schemeClr val="tx1"/>
              </a:solidFill>
            </a:rPr>
            <a:t>Default case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5311118" y="558937"/>
        <a:ext cx="1214364" cy="710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3D823-B2B0-4C15-86FD-1DA29452C490}" type="datetimeFigureOut">
              <a:rPr lang="da-DK" smtClean="0"/>
              <a:t>02-08-2018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EB1590-3CF6-4BC7-ABA1-4B60DB3A834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84458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10A6F-4647-BD44-AADE-0B0B0978E6A6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285BE-559B-EF46-ABBE-DA60BE772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887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23267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0" baseline="0" dirty="0"/>
              <a:t>General feedback to the </a:t>
            </a:r>
            <a:r>
              <a:rPr lang="da-DK" b="0" baseline="0" dirty="0" err="1"/>
              <a:t>learners</a:t>
            </a:r>
            <a:endParaRPr lang="da-DK" b="0" baseline="0" dirty="0"/>
          </a:p>
          <a:p>
            <a:r>
              <a:rPr lang="da-DK" b="0" baseline="0" dirty="0" err="1"/>
              <a:t>Answer</a:t>
            </a:r>
            <a:r>
              <a:rPr lang="da-DK" b="0" baseline="0" dirty="0"/>
              <a:t> </a:t>
            </a:r>
            <a:r>
              <a:rPr lang="da-DK" b="0" baseline="0" dirty="0" err="1"/>
              <a:t>questions</a:t>
            </a:r>
            <a:r>
              <a:rPr lang="da-DK" b="0" baseline="0" dirty="0"/>
              <a:t>/</a:t>
            </a:r>
            <a:r>
              <a:rPr lang="da-DK" b="0" baseline="0" dirty="0" err="1"/>
              <a:t>comments</a:t>
            </a:r>
            <a:endParaRPr lang="da-DK" b="0" baseline="0" dirty="0"/>
          </a:p>
          <a:p>
            <a:endParaRPr lang="da-DK" b="0" baseline="0" dirty="0"/>
          </a:p>
          <a:p>
            <a:endParaRPr lang="da-DK" b="0" baseline="0" dirty="0"/>
          </a:p>
          <a:p>
            <a:endParaRPr lang="da-DK" b="0" baseline="0" dirty="0"/>
          </a:p>
          <a:p>
            <a:endParaRPr lang="da-DK" b="0" baseline="0" dirty="0"/>
          </a:p>
        </p:txBody>
      </p:sp>
    </p:spTree>
    <p:extLst>
      <p:ext uri="{BB962C8B-B14F-4D97-AF65-F5344CB8AC3E}">
        <p14:creationId xmlns:p14="http://schemas.microsoft.com/office/powerpoint/2010/main" val="345233480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General limits</a:t>
            </a:r>
          </a:p>
          <a:p>
            <a:endParaRPr lang="da-DK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Change </a:t>
            </a:r>
            <a:r>
              <a:rPr lang="da-DK" baseline="0" dirty="0" err="1"/>
              <a:t>safety</a:t>
            </a:r>
            <a:r>
              <a:rPr lang="da-DK" baseline="0" dirty="0"/>
              <a:t> mode with slider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</a:t>
            </a:r>
            <a:r>
              <a:rPr lang="da-DK" baseline="0" dirty="0" err="1"/>
              <a:t>Very</a:t>
            </a:r>
            <a:r>
              <a:rPr lang="da-DK" baseline="0" dirty="0"/>
              <a:t> </a:t>
            </a:r>
            <a:r>
              <a:rPr lang="da-DK" baseline="0" dirty="0" err="1"/>
              <a:t>restricted</a:t>
            </a:r>
            <a:endParaRPr lang="da-DK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</a:t>
            </a:r>
            <a:r>
              <a:rPr lang="da-DK" baseline="0" dirty="0" err="1"/>
              <a:t>Restricted</a:t>
            </a:r>
            <a:endParaRPr lang="da-DK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Default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</a:t>
            </a:r>
            <a:r>
              <a:rPr lang="da-DK" baseline="0" dirty="0" err="1"/>
              <a:t>Least</a:t>
            </a:r>
            <a:r>
              <a:rPr lang="da-DK" baseline="0" dirty="0"/>
              <a:t> </a:t>
            </a:r>
            <a:r>
              <a:rPr lang="da-DK" baseline="0" dirty="0" err="1"/>
              <a:t>restricted</a:t>
            </a:r>
            <a:endParaRPr lang="da-DK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baseline="0" dirty="0"/>
          </a:p>
          <a:p>
            <a:r>
              <a:rPr lang="da-DK" dirty="0"/>
              <a:t>If </a:t>
            </a:r>
            <a:r>
              <a:rPr lang="da-DK" dirty="0" err="1"/>
              <a:t>any</a:t>
            </a:r>
            <a:r>
              <a:rPr lang="da-DK" dirty="0"/>
              <a:t> </a:t>
            </a:r>
            <a:r>
              <a:rPr lang="da-DK" dirty="0" err="1"/>
              <a:t>changes</a:t>
            </a:r>
            <a:r>
              <a:rPr lang="da-DK" dirty="0"/>
              <a:t> has </a:t>
            </a:r>
            <a:r>
              <a:rPr lang="da-DK" dirty="0" err="1"/>
              <a:t>been</a:t>
            </a:r>
            <a:r>
              <a:rPr lang="da-DK" dirty="0"/>
              <a:t> made to the </a:t>
            </a:r>
            <a:r>
              <a:rPr lang="da-DK" dirty="0" err="1"/>
              <a:t>safety</a:t>
            </a:r>
            <a:r>
              <a:rPr lang="da-DK" dirty="0"/>
              <a:t> </a:t>
            </a:r>
            <a:r>
              <a:rPr lang="da-DK" dirty="0" err="1"/>
              <a:t>configuration</a:t>
            </a:r>
            <a:r>
              <a:rPr lang="da-DK" dirty="0"/>
              <a:t>, a </a:t>
            </a:r>
            <a:r>
              <a:rPr lang="da-DK" dirty="0" err="1"/>
              <a:t>warning</a:t>
            </a:r>
            <a:r>
              <a:rPr lang="da-DK" dirty="0"/>
              <a:t> </a:t>
            </a:r>
            <a:r>
              <a:rPr lang="da-DK" dirty="0" err="1"/>
              <a:t>icon</a:t>
            </a:r>
            <a:r>
              <a:rPr lang="da-DK" dirty="0"/>
              <a:t> is </a:t>
            </a:r>
            <a:r>
              <a:rPr lang="da-DK" dirty="0" err="1"/>
              <a:t>displayed</a:t>
            </a:r>
            <a:endParaRPr lang="da-DK" dirty="0"/>
          </a:p>
          <a:p>
            <a:r>
              <a:rPr lang="da-DK" baseline="0" dirty="0"/>
              <a:t>» Press </a:t>
            </a:r>
            <a:r>
              <a:rPr lang="da-DK" baseline="0" dirty="0" err="1"/>
              <a:t>Apply</a:t>
            </a:r>
            <a:r>
              <a:rPr lang="da-DK" baseline="0" dirty="0"/>
              <a:t> to </a:t>
            </a:r>
            <a:r>
              <a:rPr lang="da-DK" baseline="0" dirty="0" err="1"/>
              <a:t>make</a:t>
            </a:r>
            <a:r>
              <a:rPr lang="da-DK" baseline="0" dirty="0"/>
              <a:t> new </a:t>
            </a:r>
            <a:r>
              <a:rPr lang="da-DK" baseline="0" dirty="0" err="1"/>
              <a:t>settings</a:t>
            </a:r>
            <a:r>
              <a:rPr lang="da-DK" baseline="0" dirty="0"/>
              <a:t> </a:t>
            </a:r>
            <a:r>
              <a:rPr lang="da-DK" baseline="0" dirty="0" err="1"/>
              <a:t>active</a:t>
            </a:r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267801052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Basic </a:t>
            </a:r>
            <a:r>
              <a:rPr lang="da-DK" b="1" dirty="0" err="1"/>
              <a:t>safety</a:t>
            </a:r>
            <a:r>
              <a:rPr lang="da-DK" b="1" dirty="0"/>
              <a:t> </a:t>
            </a:r>
            <a:r>
              <a:rPr lang="da-DK" b="1" dirty="0" err="1"/>
              <a:t>setting</a:t>
            </a:r>
            <a:endParaRPr lang="da-DK" b="1" dirty="0"/>
          </a:p>
          <a:p>
            <a:endParaRPr lang="da-DK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Default </a:t>
            </a:r>
            <a:r>
              <a:rPr lang="da-DK" baseline="0" dirty="0" err="1"/>
              <a:t>settings</a:t>
            </a:r>
            <a:r>
              <a:rPr lang="da-DK" baseline="0" dirty="0"/>
              <a:t> for </a:t>
            </a:r>
            <a:r>
              <a:rPr lang="da-DK" baseline="0" dirty="0" err="1"/>
              <a:t>each</a:t>
            </a:r>
            <a:r>
              <a:rPr lang="da-DK" baseline="0" dirty="0"/>
              <a:t> mode</a:t>
            </a:r>
          </a:p>
        </p:txBody>
      </p:sp>
    </p:spTree>
    <p:extLst>
      <p:ext uri="{BB962C8B-B14F-4D97-AF65-F5344CB8AC3E}">
        <p14:creationId xmlns:p14="http://schemas.microsoft.com/office/powerpoint/2010/main" val="112354813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Advanced </a:t>
            </a:r>
            <a:r>
              <a:rPr lang="da-DK" b="1" dirty="0" err="1"/>
              <a:t>settings</a:t>
            </a:r>
            <a:endParaRPr lang="da-DK" b="1" dirty="0"/>
          </a:p>
          <a:p>
            <a:endParaRPr lang="da-DK" dirty="0"/>
          </a:p>
          <a:p>
            <a:r>
              <a:rPr lang="da-DK" dirty="0"/>
              <a:t>In Advanced </a:t>
            </a:r>
            <a:r>
              <a:rPr lang="da-DK" dirty="0" err="1"/>
              <a:t>Settings</a:t>
            </a:r>
            <a:r>
              <a:rPr lang="da-DK" dirty="0"/>
              <a:t> it is </a:t>
            </a:r>
            <a:r>
              <a:rPr lang="da-DK" dirty="0" err="1"/>
              <a:t>possible</a:t>
            </a:r>
            <a:r>
              <a:rPr lang="da-DK" dirty="0"/>
              <a:t> to </a:t>
            </a:r>
            <a:r>
              <a:rPr lang="da-DK" dirty="0" err="1"/>
              <a:t>customize</a:t>
            </a:r>
            <a:r>
              <a:rPr lang="da-DK" dirty="0"/>
              <a:t> the </a:t>
            </a:r>
            <a:r>
              <a:rPr lang="da-DK" dirty="0" err="1"/>
              <a:t>settings</a:t>
            </a:r>
            <a:endParaRPr lang="da-DK" dirty="0"/>
          </a:p>
          <a:p>
            <a:r>
              <a:rPr lang="da-DK" baseline="0" dirty="0"/>
              <a:t>» Force</a:t>
            </a:r>
          </a:p>
          <a:p>
            <a:r>
              <a:rPr lang="da-DK" baseline="0" dirty="0"/>
              <a:t>» Power</a:t>
            </a:r>
          </a:p>
          <a:p>
            <a:r>
              <a:rPr lang="da-DK" baseline="0" dirty="0"/>
              <a:t>» Speed</a:t>
            </a:r>
          </a:p>
          <a:p>
            <a:r>
              <a:rPr lang="da-DK" baseline="0" dirty="0"/>
              <a:t>» Momentum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 err="1"/>
              <a:t>Settings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defined</a:t>
            </a:r>
            <a:r>
              <a:rPr lang="da-DK" baseline="0" dirty="0"/>
              <a:t> in: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Normal mode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</a:t>
            </a:r>
            <a:r>
              <a:rPr lang="da-DK" baseline="0" dirty="0" err="1"/>
              <a:t>Reduced</a:t>
            </a:r>
            <a:r>
              <a:rPr lang="da-DK" baseline="0" dirty="0"/>
              <a:t> mode (</a:t>
            </a:r>
            <a:r>
              <a:rPr lang="da-DK" baseline="0" dirty="0" err="1"/>
              <a:t>requires</a:t>
            </a:r>
            <a:r>
              <a:rPr lang="da-DK" baseline="0" dirty="0"/>
              <a:t> </a:t>
            </a:r>
            <a:r>
              <a:rPr lang="da-DK" baseline="0" dirty="0" err="1"/>
              <a:t>setup</a:t>
            </a:r>
            <a:r>
              <a:rPr lang="da-DK" baseline="0" dirty="0"/>
              <a:t> of </a:t>
            </a:r>
            <a:r>
              <a:rPr lang="da-DK" baseline="0" dirty="0" err="1"/>
              <a:t>safety</a:t>
            </a:r>
            <a:r>
              <a:rPr lang="da-DK" baseline="0" dirty="0"/>
              <a:t> input)</a:t>
            </a:r>
          </a:p>
        </p:txBody>
      </p:sp>
    </p:spTree>
    <p:extLst>
      <p:ext uri="{BB962C8B-B14F-4D97-AF65-F5344CB8AC3E}">
        <p14:creationId xmlns:p14="http://schemas.microsoft.com/office/powerpoint/2010/main" val="270883758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Safety modes</a:t>
            </a:r>
          </a:p>
          <a:p>
            <a:endParaRPr lang="da-DK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 err="1"/>
              <a:t>Explanation</a:t>
            </a:r>
            <a:r>
              <a:rPr lang="da-DK" baseline="0" dirty="0"/>
              <a:t> of the </a:t>
            </a:r>
            <a:r>
              <a:rPr lang="da-DK" baseline="0" dirty="0" err="1"/>
              <a:t>different</a:t>
            </a:r>
            <a:r>
              <a:rPr lang="da-DK" baseline="0" dirty="0"/>
              <a:t> modes</a:t>
            </a:r>
          </a:p>
        </p:txBody>
      </p:sp>
    </p:spTree>
    <p:extLst>
      <p:ext uri="{BB962C8B-B14F-4D97-AF65-F5344CB8AC3E}">
        <p14:creationId xmlns:p14="http://schemas.microsoft.com/office/powerpoint/2010/main" val="213842412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Checksum</a:t>
            </a:r>
          </a:p>
          <a:p>
            <a:endParaRPr lang="da-DK" dirty="0"/>
          </a:p>
          <a:p>
            <a:r>
              <a:rPr lang="da-DK" dirty="0"/>
              <a:t>Checksum</a:t>
            </a:r>
            <a:r>
              <a:rPr lang="da-DK" baseline="0" dirty="0"/>
              <a:t> is a visible </a:t>
            </a:r>
            <a:r>
              <a:rPr lang="da-DK" baseline="0" dirty="0" err="1"/>
              <a:t>indication</a:t>
            </a:r>
            <a:r>
              <a:rPr lang="da-DK" baseline="0" dirty="0"/>
              <a:t> of </a:t>
            </a:r>
            <a:r>
              <a:rPr lang="da-DK" baseline="0" dirty="0" err="1"/>
              <a:t>safety</a:t>
            </a:r>
            <a:r>
              <a:rPr lang="da-DK" baseline="0" dirty="0"/>
              <a:t> </a:t>
            </a:r>
            <a:r>
              <a:rPr lang="da-DK" baseline="0" dirty="0" err="1"/>
              <a:t>configuration</a:t>
            </a:r>
            <a:endParaRPr lang="da-DK" baseline="0" dirty="0"/>
          </a:p>
          <a:p>
            <a:r>
              <a:rPr lang="da-DK" baseline="0" dirty="0"/>
              <a:t>» </a:t>
            </a:r>
            <a:r>
              <a:rPr lang="da-DK" baseline="0" dirty="0" err="1"/>
              <a:t>located</a:t>
            </a:r>
            <a:r>
              <a:rPr lang="da-DK" baseline="0" dirty="0"/>
              <a:t> in top right </a:t>
            </a:r>
            <a:r>
              <a:rPr lang="da-DK" baseline="0" dirty="0" err="1"/>
              <a:t>corner</a:t>
            </a:r>
            <a:r>
              <a:rPr lang="da-DK" baseline="0" dirty="0"/>
              <a:t>.</a:t>
            </a:r>
          </a:p>
          <a:p>
            <a:r>
              <a:rPr lang="da-DK" baseline="0" dirty="0"/>
              <a:t>» checksum is </a:t>
            </a:r>
            <a:r>
              <a:rPr lang="da-DK" baseline="0" dirty="0" err="1"/>
              <a:t>indicated</a:t>
            </a:r>
            <a:r>
              <a:rPr lang="da-DK" baseline="0" dirty="0"/>
              <a:t> as </a:t>
            </a:r>
            <a:r>
              <a:rPr lang="da-DK" baseline="0" dirty="0" err="1"/>
              <a:t>colors</a:t>
            </a:r>
            <a:r>
              <a:rPr lang="da-DK" baseline="0" dirty="0"/>
              <a:t> and </a:t>
            </a:r>
            <a:r>
              <a:rPr lang="da-DK" baseline="0" dirty="0" err="1"/>
              <a:t>numbers</a:t>
            </a:r>
            <a:endParaRPr lang="da-DK" baseline="0" dirty="0"/>
          </a:p>
          <a:p>
            <a:endParaRPr lang="da-DK" dirty="0"/>
          </a:p>
          <a:p>
            <a:r>
              <a:rPr lang="da-DK" dirty="0" err="1"/>
              <a:t>Click</a:t>
            </a:r>
            <a:r>
              <a:rPr lang="da-DK" dirty="0"/>
              <a:t> on checksum to display </a:t>
            </a:r>
            <a:r>
              <a:rPr lang="da-DK" dirty="0" err="1"/>
              <a:t>details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configuration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4140343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Joint limits</a:t>
            </a:r>
          </a:p>
          <a:p>
            <a:endParaRPr lang="da-DK" dirty="0"/>
          </a:p>
          <a:p>
            <a:r>
              <a:rPr lang="da-DK" dirty="0"/>
              <a:t>Limits for</a:t>
            </a:r>
            <a:r>
              <a:rPr lang="da-DK" baseline="0" dirty="0"/>
              <a:t> </a:t>
            </a:r>
            <a:r>
              <a:rPr lang="da-DK" baseline="0" dirty="0" err="1"/>
              <a:t>each</a:t>
            </a:r>
            <a:r>
              <a:rPr lang="da-DK" baseline="0" dirty="0"/>
              <a:t> joint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set:</a:t>
            </a:r>
          </a:p>
          <a:p>
            <a:r>
              <a:rPr lang="da-DK" baseline="0" dirty="0"/>
              <a:t>» Maximum speed</a:t>
            </a:r>
          </a:p>
          <a:p>
            <a:r>
              <a:rPr lang="da-DK" baseline="0" dirty="0"/>
              <a:t>» Position range</a:t>
            </a:r>
          </a:p>
          <a:p>
            <a:endParaRPr lang="da-DK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Maximum speed is </a:t>
            </a:r>
            <a:r>
              <a:rPr lang="da-DK" baseline="0" dirty="0" err="1"/>
              <a:t>defined</a:t>
            </a:r>
            <a:r>
              <a:rPr lang="da-DK" baseline="0" dirty="0"/>
              <a:t> in </a:t>
            </a:r>
            <a:r>
              <a:rPr lang="da-DK" baseline="0" dirty="0" err="1"/>
              <a:t>degrees</a:t>
            </a:r>
            <a:r>
              <a:rPr lang="da-DK" baseline="0" dirty="0"/>
              <a:t>/sec</a:t>
            </a:r>
          </a:p>
        </p:txBody>
      </p:sp>
    </p:spTree>
    <p:extLst>
      <p:ext uri="{BB962C8B-B14F-4D97-AF65-F5344CB8AC3E}">
        <p14:creationId xmlns:p14="http://schemas.microsoft.com/office/powerpoint/2010/main" val="151064354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Joint limits</a:t>
            </a:r>
          </a:p>
          <a:p>
            <a:endParaRPr lang="da-DK" dirty="0"/>
          </a:p>
          <a:p>
            <a:r>
              <a:rPr lang="da-DK" baseline="0" dirty="0"/>
              <a:t>Position range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limited</a:t>
            </a:r>
            <a:endParaRPr lang="da-DK" baseline="0" dirty="0"/>
          </a:p>
          <a:p>
            <a:r>
              <a:rPr lang="da-DK" baseline="0" dirty="0"/>
              <a:t>» Min. limit</a:t>
            </a:r>
          </a:p>
          <a:p>
            <a:r>
              <a:rPr lang="da-DK" baseline="0" dirty="0"/>
              <a:t>» Max. limit</a:t>
            </a:r>
          </a:p>
          <a:p>
            <a:endParaRPr lang="da-DK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Position range is </a:t>
            </a:r>
            <a:r>
              <a:rPr lang="da-DK" baseline="0" dirty="0" err="1"/>
              <a:t>defined</a:t>
            </a:r>
            <a:r>
              <a:rPr lang="da-DK" baseline="0" dirty="0"/>
              <a:t> in </a:t>
            </a:r>
            <a:r>
              <a:rPr lang="da-DK" baseline="0" dirty="0" err="1"/>
              <a:t>degrees</a:t>
            </a:r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199115106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/>
              <a:t>Boundaries</a:t>
            </a:r>
            <a:endParaRPr lang="da-DK" b="1" dirty="0"/>
          </a:p>
          <a:p>
            <a:endParaRPr lang="da-DK" dirty="0"/>
          </a:p>
          <a:p>
            <a:r>
              <a:rPr lang="da-DK" dirty="0"/>
              <a:t>A </a:t>
            </a:r>
            <a:r>
              <a:rPr lang="da-DK" dirty="0" err="1"/>
              <a:t>safety</a:t>
            </a:r>
            <a:r>
              <a:rPr lang="da-DK" dirty="0"/>
              <a:t> plane is a </a:t>
            </a:r>
            <a:r>
              <a:rPr lang="da-DK" dirty="0" err="1"/>
              <a:t>way</a:t>
            </a:r>
            <a:r>
              <a:rPr lang="da-DK" dirty="0"/>
              <a:t> of </a:t>
            </a:r>
            <a:r>
              <a:rPr lang="da-DK" dirty="0" err="1"/>
              <a:t>defining</a:t>
            </a:r>
            <a:r>
              <a:rPr lang="da-DK" dirty="0"/>
              <a:t> a </a:t>
            </a:r>
            <a:r>
              <a:rPr lang="da-DK" dirty="0" err="1"/>
              <a:t>confined</a:t>
            </a:r>
            <a:r>
              <a:rPr lang="da-DK" dirty="0"/>
              <a:t> </a:t>
            </a:r>
            <a:r>
              <a:rPr lang="da-DK" dirty="0" err="1"/>
              <a:t>space</a:t>
            </a:r>
            <a:endParaRPr lang="da-DK" dirty="0"/>
          </a:p>
          <a:p>
            <a:endParaRPr lang="da-DK" baseline="0" dirty="0"/>
          </a:p>
          <a:p>
            <a:r>
              <a:rPr lang="da-DK" baseline="0" dirty="0"/>
              <a:t>IMPORTANT:</a:t>
            </a:r>
          </a:p>
          <a:p>
            <a:r>
              <a:rPr lang="da-DK" baseline="0" dirty="0"/>
              <a:t>Safety </a:t>
            </a:r>
            <a:r>
              <a:rPr lang="da-DK" baseline="0" dirty="0" err="1"/>
              <a:t>boundary</a:t>
            </a:r>
            <a:r>
              <a:rPr lang="da-DK" baseline="0" dirty="0"/>
              <a:t> </a:t>
            </a:r>
            <a:r>
              <a:rPr lang="da-DK" baseline="0" dirty="0" err="1"/>
              <a:t>defines</a:t>
            </a:r>
            <a:r>
              <a:rPr lang="da-DK" baseline="0" dirty="0"/>
              <a:t> a limit </a:t>
            </a:r>
            <a:r>
              <a:rPr lang="da-DK" baseline="0" dirty="0" err="1"/>
              <a:t>only</a:t>
            </a:r>
            <a:r>
              <a:rPr lang="da-DK" baseline="0" dirty="0"/>
              <a:t> for robot TCP, not overall limit for robot arm</a:t>
            </a:r>
          </a:p>
          <a:p>
            <a:r>
              <a:rPr lang="da-DK" baseline="0" dirty="0"/>
              <a:t>» part of the arm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on ”</a:t>
            </a:r>
            <a:r>
              <a:rPr lang="da-DK" baseline="0" dirty="0" err="1"/>
              <a:t>wrong</a:t>
            </a:r>
            <a:r>
              <a:rPr lang="da-DK" baseline="0" dirty="0"/>
              <a:t>” side of plane and if TCP is on </a:t>
            </a:r>
            <a:r>
              <a:rPr lang="da-DK" baseline="0" dirty="0" err="1"/>
              <a:t>allowed</a:t>
            </a:r>
            <a:r>
              <a:rPr lang="da-DK" baseline="0" dirty="0"/>
              <a:t> side, it is </a:t>
            </a:r>
            <a:r>
              <a:rPr lang="da-DK" baseline="0" dirty="0" err="1"/>
              <a:t>possible</a:t>
            </a:r>
            <a:r>
              <a:rPr lang="da-DK" baseline="0" dirty="0"/>
              <a:t> to </a:t>
            </a:r>
            <a:r>
              <a:rPr lang="da-DK" baseline="0" dirty="0" err="1"/>
              <a:t>move</a:t>
            </a:r>
            <a:r>
              <a:rPr lang="da-DK" baseline="0" dirty="0"/>
              <a:t> robot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9821253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/>
              <a:t>Boundaries</a:t>
            </a:r>
            <a:endParaRPr lang="da-DK" b="1" dirty="0"/>
          </a:p>
          <a:p>
            <a:endParaRPr lang="da-DK" dirty="0"/>
          </a:p>
          <a:p>
            <a:r>
              <a:rPr lang="da-DK" dirty="0"/>
              <a:t>A </a:t>
            </a:r>
            <a:r>
              <a:rPr lang="da-DK" dirty="0" err="1"/>
              <a:t>safety</a:t>
            </a:r>
            <a:r>
              <a:rPr lang="da-DK" dirty="0"/>
              <a:t> plane is a </a:t>
            </a:r>
            <a:r>
              <a:rPr lang="da-DK" dirty="0" err="1"/>
              <a:t>way</a:t>
            </a:r>
            <a:r>
              <a:rPr lang="da-DK" dirty="0"/>
              <a:t> of </a:t>
            </a:r>
            <a:r>
              <a:rPr lang="da-DK" dirty="0" err="1"/>
              <a:t>defining</a:t>
            </a:r>
            <a:r>
              <a:rPr lang="da-DK" dirty="0"/>
              <a:t> a </a:t>
            </a:r>
            <a:r>
              <a:rPr lang="da-DK" dirty="0" err="1"/>
              <a:t>confined</a:t>
            </a:r>
            <a:r>
              <a:rPr lang="da-DK" dirty="0"/>
              <a:t> </a:t>
            </a:r>
            <a:r>
              <a:rPr lang="da-DK" dirty="0" err="1"/>
              <a:t>space</a:t>
            </a:r>
            <a:endParaRPr lang="da-DK" dirty="0"/>
          </a:p>
          <a:p>
            <a:endParaRPr lang="da-DK" baseline="0" dirty="0"/>
          </a:p>
          <a:p>
            <a:r>
              <a:rPr lang="da-DK" baseline="0" dirty="0"/>
              <a:t>IMPORTANT:</a:t>
            </a:r>
          </a:p>
          <a:p>
            <a:r>
              <a:rPr lang="da-DK" baseline="0" dirty="0"/>
              <a:t>Safety </a:t>
            </a:r>
            <a:r>
              <a:rPr lang="da-DK" baseline="0" dirty="0" err="1"/>
              <a:t>boundary</a:t>
            </a:r>
            <a:r>
              <a:rPr lang="da-DK" baseline="0" dirty="0"/>
              <a:t> </a:t>
            </a:r>
            <a:r>
              <a:rPr lang="da-DK" baseline="0" dirty="0" err="1"/>
              <a:t>defines</a:t>
            </a:r>
            <a:r>
              <a:rPr lang="da-DK" baseline="0" dirty="0"/>
              <a:t> a limit </a:t>
            </a:r>
            <a:r>
              <a:rPr lang="da-DK" baseline="0" dirty="0" err="1"/>
              <a:t>only</a:t>
            </a:r>
            <a:r>
              <a:rPr lang="da-DK" baseline="0" dirty="0"/>
              <a:t> for robot TCP, not overall limit for robot arm</a:t>
            </a:r>
          </a:p>
          <a:p>
            <a:r>
              <a:rPr lang="da-DK" baseline="0" dirty="0"/>
              <a:t>» part of the arm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on ”</a:t>
            </a:r>
            <a:r>
              <a:rPr lang="da-DK" baseline="0" dirty="0" err="1"/>
              <a:t>wrong</a:t>
            </a:r>
            <a:r>
              <a:rPr lang="da-DK" baseline="0" dirty="0"/>
              <a:t>” side of plane and if TCP is on </a:t>
            </a:r>
            <a:r>
              <a:rPr lang="da-DK" baseline="0" dirty="0" err="1"/>
              <a:t>allowed</a:t>
            </a:r>
            <a:r>
              <a:rPr lang="da-DK" baseline="0" dirty="0"/>
              <a:t> side, it is </a:t>
            </a:r>
            <a:r>
              <a:rPr lang="da-DK" baseline="0" dirty="0" err="1"/>
              <a:t>possible</a:t>
            </a:r>
            <a:r>
              <a:rPr lang="da-DK" baseline="0" dirty="0"/>
              <a:t> to </a:t>
            </a:r>
            <a:r>
              <a:rPr lang="da-DK" baseline="0" dirty="0" err="1"/>
              <a:t>move</a:t>
            </a:r>
            <a:r>
              <a:rPr lang="da-DK" baseline="0" dirty="0"/>
              <a:t> robot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0795737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Safety</a:t>
            </a:r>
            <a:r>
              <a:rPr lang="da-DK" b="1" baseline="0" dirty="0"/>
              <a:t> Modes</a:t>
            </a:r>
            <a:endParaRPr lang="da-DK" b="1" dirty="0"/>
          </a:p>
          <a:p>
            <a:endParaRPr lang="da-DK" dirty="0"/>
          </a:p>
          <a:p>
            <a:r>
              <a:rPr lang="da-DK" dirty="0" err="1"/>
              <a:t>Explain</a:t>
            </a:r>
            <a:r>
              <a:rPr lang="da-DK" dirty="0"/>
              <a:t> the </a:t>
            </a:r>
            <a:r>
              <a:rPr lang="da-DK" dirty="0" err="1"/>
              <a:t>different</a:t>
            </a:r>
            <a:r>
              <a:rPr lang="da-DK" dirty="0"/>
              <a:t> Safety</a:t>
            </a:r>
            <a:r>
              <a:rPr lang="da-DK" baseline="0" dirty="0"/>
              <a:t> Modes:</a:t>
            </a:r>
            <a:endParaRPr lang="da-DK" dirty="0"/>
          </a:p>
          <a:p>
            <a:r>
              <a:rPr lang="da-DK" baseline="0" dirty="0"/>
              <a:t>» </a:t>
            </a:r>
            <a:r>
              <a:rPr lang="da-DK" baseline="0" dirty="0" err="1"/>
              <a:t>Disabled</a:t>
            </a:r>
            <a:r>
              <a:rPr lang="da-DK" baseline="0" dirty="0"/>
              <a:t>			</a:t>
            </a:r>
            <a:r>
              <a:rPr lang="da-DK" baseline="0" dirty="0" err="1"/>
              <a:t>inactive</a:t>
            </a:r>
            <a:endParaRPr lang="da-DK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Normal			</a:t>
            </a:r>
            <a:r>
              <a:rPr lang="da-DK" baseline="0" dirty="0" err="1"/>
              <a:t>acts</a:t>
            </a:r>
            <a:r>
              <a:rPr lang="da-DK" baseline="0" dirty="0"/>
              <a:t> as ”</a:t>
            </a:r>
            <a:r>
              <a:rPr lang="da-DK" baseline="0" dirty="0" err="1"/>
              <a:t>hard</a:t>
            </a:r>
            <a:r>
              <a:rPr lang="da-DK" baseline="0" dirty="0"/>
              <a:t> limit” </a:t>
            </a:r>
            <a:r>
              <a:rPr lang="da-DK" baseline="0" dirty="0" err="1"/>
              <a:t>when</a:t>
            </a:r>
            <a:r>
              <a:rPr lang="da-DK" baseline="0" dirty="0"/>
              <a:t> in normal mode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</a:t>
            </a:r>
            <a:r>
              <a:rPr lang="da-DK" baseline="0" dirty="0" err="1"/>
              <a:t>Reduced</a:t>
            </a:r>
            <a:r>
              <a:rPr lang="da-DK" baseline="0" dirty="0"/>
              <a:t>			</a:t>
            </a:r>
            <a:r>
              <a:rPr lang="da-DK" baseline="0" dirty="0" err="1"/>
              <a:t>acts</a:t>
            </a:r>
            <a:r>
              <a:rPr lang="da-DK" baseline="0" dirty="0"/>
              <a:t> as ”</a:t>
            </a:r>
            <a:r>
              <a:rPr lang="da-DK" baseline="0" dirty="0" err="1"/>
              <a:t>hard</a:t>
            </a:r>
            <a:r>
              <a:rPr lang="da-DK" baseline="0" dirty="0"/>
              <a:t> limit” </a:t>
            </a:r>
            <a:r>
              <a:rPr lang="da-DK" baseline="0" dirty="0" err="1"/>
              <a:t>only</a:t>
            </a:r>
            <a:r>
              <a:rPr lang="da-DK" baseline="0" dirty="0"/>
              <a:t> if robot is in </a:t>
            </a:r>
            <a:r>
              <a:rPr lang="da-DK" baseline="0" dirty="0" err="1"/>
              <a:t>reduced</a:t>
            </a:r>
            <a:r>
              <a:rPr lang="da-DK" baseline="0" dirty="0"/>
              <a:t> mode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Normal &amp; </a:t>
            </a:r>
            <a:r>
              <a:rPr lang="da-DK" baseline="0" dirty="0" err="1"/>
              <a:t>Reduced</a:t>
            </a:r>
            <a:r>
              <a:rPr lang="da-DK" baseline="0" dirty="0"/>
              <a:t>		</a:t>
            </a:r>
            <a:r>
              <a:rPr lang="da-DK" baseline="0" dirty="0" err="1"/>
              <a:t>acts</a:t>
            </a:r>
            <a:r>
              <a:rPr lang="da-DK" baseline="0" dirty="0"/>
              <a:t> as ”</a:t>
            </a:r>
            <a:r>
              <a:rPr lang="da-DK" baseline="0" dirty="0" err="1"/>
              <a:t>hard</a:t>
            </a:r>
            <a:r>
              <a:rPr lang="da-DK" baseline="0" dirty="0"/>
              <a:t> limit” at all times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</a:t>
            </a:r>
            <a:r>
              <a:rPr lang="da-DK" baseline="0" dirty="0" err="1"/>
              <a:t>Trigger</a:t>
            </a:r>
            <a:r>
              <a:rPr lang="da-DK" baseline="0" dirty="0"/>
              <a:t> </a:t>
            </a:r>
            <a:r>
              <a:rPr lang="da-DK" baseline="0" dirty="0" err="1"/>
              <a:t>Reduced</a:t>
            </a:r>
            <a:r>
              <a:rPr lang="da-DK" baseline="0" dirty="0"/>
              <a:t> Mode		robot switches to </a:t>
            </a:r>
            <a:r>
              <a:rPr lang="da-DK" baseline="0" dirty="0" err="1"/>
              <a:t>reduced</a:t>
            </a:r>
            <a:r>
              <a:rPr lang="da-DK" baseline="0" dirty="0"/>
              <a:t> mode </a:t>
            </a:r>
            <a:r>
              <a:rPr lang="da-DK" baseline="0" dirty="0" err="1"/>
              <a:t>when</a:t>
            </a:r>
            <a:r>
              <a:rPr lang="da-DK" baseline="0" dirty="0"/>
              <a:t> TCP is </a:t>
            </a:r>
            <a:r>
              <a:rPr lang="da-DK" baseline="0" dirty="0" err="1"/>
              <a:t>entering</a:t>
            </a:r>
            <a:r>
              <a:rPr lang="da-DK" baseline="0" dirty="0"/>
              <a:t> plane</a:t>
            </a:r>
          </a:p>
        </p:txBody>
      </p:sp>
    </p:spTree>
    <p:extLst>
      <p:ext uri="{BB962C8B-B14F-4D97-AF65-F5344CB8AC3E}">
        <p14:creationId xmlns:p14="http://schemas.microsoft.com/office/powerpoint/2010/main" val="645311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0" baseline="0" dirty="0"/>
              <a:t>Intro: provide the learners with an overview of module 2</a:t>
            </a:r>
          </a:p>
          <a:p>
            <a:pPr marL="171450" indent="-171450">
              <a:buFontTx/>
              <a:buChar char="-"/>
            </a:pPr>
            <a:r>
              <a:rPr lang="da-DK" b="0" baseline="0" dirty="0"/>
              <a:t>Explain what you will be telling them and what they are supposed to use this information for</a:t>
            </a:r>
          </a:p>
          <a:p>
            <a:pPr marL="171450" indent="-171450">
              <a:buFontTx/>
              <a:buChar char="-"/>
            </a:pPr>
            <a:r>
              <a:rPr lang="da-DK" b="0" baseline="0" dirty="0"/>
              <a:t>Introduce the task and the related success criteria</a:t>
            </a:r>
          </a:p>
          <a:p>
            <a:endParaRPr lang="da-DK" b="0" baseline="0" dirty="0"/>
          </a:p>
          <a:p>
            <a:endParaRPr lang="da-DK" b="0" baseline="0" dirty="0"/>
          </a:p>
          <a:p>
            <a:endParaRPr lang="da-DK" b="0" baseline="0" dirty="0"/>
          </a:p>
        </p:txBody>
      </p:sp>
    </p:spTree>
    <p:extLst>
      <p:ext uri="{BB962C8B-B14F-4D97-AF65-F5344CB8AC3E}">
        <p14:creationId xmlns:p14="http://schemas.microsoft.com/office/powerpoint/2010/main" val="9887252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/>
              <a:t>Behavior</a:t>
            </a:r>
            <a:r>
              <a:rPr lang="da-DK" b="1" dirty="0"/>
              <a:t> of </a:t>
            </a:r>
            <a:r>
              <a:rPr lang="da-DK" b="1" dirty="0" err="1"/>
              <a:t>safety</a:t>
            </a:r>
            <a:r>
              <a:rPr lang="da-DK" b="1" baseline="0" dirty="0"/>
              <a:t> </a:t>
            </a:r>
            <a:r>
              <a:rPr lang="da-DK" b="1" baseline="0" dirty="0" err="1"/>
              <a:t>boundary</a:t>
            </a:r>
            <a:endParaRPr lang="da-DK" b="1" dirty="0"/>
          </a:p>
          <a:p>
            <a:endParaRPr lang="da-DK" dirty="0"/>
          </a:p>
          <a:p>
            <a:r>
              <a:rPr lang="da-DK" dirty="0"/>
              <a:t>Safety </a:t>
            </a:r>
            <a:r>
              <a:rPr lang="da-DK" dirty="0" err="1"/>
              <a:t>boundary</a:t>
            </a:r>
            <a:r>
              <a:rPr lang="da-DK" dirty="0"/>
              <a:t> </a:t>
            </a:r>
            <a:r>
              <a:rPr lang="da-DK" dirty="0" err="1"/>
              <a:t>works</a:t>
            </a:r>
            <a:r>
              <a:rPr lang="da-DK" baseline="0" dirty="0"/>
              <a:t> </a:t>
            </a:r>
            <a:r>
              <a:rPr lang="da-DK" baseline="0" dirty="0" err="1"/>
              <a:t>both</a:t>
            </a:r>
            <a:r>
              <a:rPr lang="da-DK" baseline="0" dirty="0"/>
              <a:t> in:</a:t>
            </a:r>
            <a:endParaRPr lang="da-DK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</a:t>
            </a:r>
            <a:r>
              <a:rPr lang="da-DK" baseline="0" dirty="0" err="1"/>
              <a:t>Teach</a:t>
            </a:r>
            <a:r>
              <a:rPr lang="da-DK" baseline="0" dirty="0"/>
              <a:t> mode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Run mode</a:t>
            </a:r>
          </a:p>
          <a:p>
            <a:endParaRPr lang="da-DK" dirty="0"/>
          </a:p>
          <a:p>
            <a:r>
              <a:rPr lang="da-DK" b="1" dirty="0"/>
              <a:t>PERFORM LIVE DEMO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 err="1"/>
              <a:t>Teach</a:t>
            </a:r>
            <a:r>
              <a:rPr lang="da-DK" baseline="0" dirty="0"/>
              <a:t> mode: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Press </a:t>
            </a:r>
            <a:r>
              <a:rPr lang="da-DK" baseline="0" dirty="0" err="1"/>
              <a:t>freedrive</a:t>
            </a:r>
            <a:r>
              <a:rPr lang="da-DK" baseline="0" dirty="0"/>
              <a:t> </a:t>
            </a:r>
            <a:r>
              <a:rPr lang="da-DK" baseline="0" dirty="0" err="1"/>
              <a:t>button</a:t>
            </a:r>
            <a:endParaRPr lang="da-DK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</a:t>
            </a:r>
            <a:r>
              <a:rPr lang="da-DK" baseline="0" dirty="0" err="1"/>
              <a:t>Move</a:t>
            </a:r>
            <a:r>
              <a:rPr lang="da-DK" baseline="0" dirty="0"/>
              <a:t> robot from Normal </a:t>
            </a:r>
            <a:r>
              <a:rPr lang="da-DK" baseline="0" dirty="0" err="1"/>
              <a:t>area</a:t>
            </a:r>
            <a:r>
              <a:rPr lang="da-DK" baseline="0" dirty="0"/>
              <a:t> </a:t>
            </a:r>
            <a:r>
              <a:rPr lang="da-DK" baseline="0" dirty="0" err="1"/>
              <a:t>towards</a:t>
            </a:r>
            <a:r>
              <a:rPr lang="da-DK" baseline="0" dirty="0"/>
              <a:t> Safety </a:t>
            </a:r>
            <a:r>
              <a:rPr lang="da-DK" baseline="0" dirty="0" err="1"/>
              <a:t>area</a:t>
            </a:r>
            <a:endParaRPr lang="da-DK" baseline="0" dirty="0"/>
          </a:p>
          <a:p>
            <a:r>
              <a:rPr lang="da-DK" baseline="0" dirty="0"/>
              <a:t>   » robot </a:t>
            </a:r>
            <a:r>
              <a:rPr lang="da-DK" baseline="0" dirty="0" err="1"/>
              <a:t>will</a:t>
            </a:r>
            <a:r>
              <a:rPr lang="da-DK" baseline="0" dirty="0"/>
              <a:t> stop on ”</a:t>
            </a:r>
            <a:r>
              <a:rPr lang="da-DK" baseline="0" dirty="0" err="1"/>
              <a:t>hard</a:t>
            </a:r>
            <a:r>
              <a:rPr lang="da-DK" baseline="0" dirty="0"/>
              <a:t> limit” / operator </a:t>
            </a:r>
            <a:r>
              <a:rPr lang="da-DK" baseline="0" dirty="0" err="1"/>
              <a:t>will</a:t>
            </a:r>
            <a:r>
              <a:rPr lang="da-DK" baseline="0" dirty="0"/>
              <a:t> feel </a:t>
            </a:r>
            <a:r>
              <a:rPr lang="da-DK" baseline="0" dirty="0" err="1"/>
              <a:t>higher</a:t>
            </a:r>
            <a:r>
              <a:rPr lang="da-DK" baseline="0" dirty="0"/>
              <a:t> </a:t>
            </a:r>
            <a:r>
              <a:rPr lang="da-DK" baseline="0" dirty="0" err="1"/>
              <a:t>resistance</a:t>
            </a:r>
            <a:r>
              <a:rPr lang="da-DK" baseline="0" dirty="0"/>
              <a:t> </a:t>
            </a:r>
            <a:r>
              <a:rPr lang="da-DK" baseline="0" dirty="0" err="1"/>
              <a:t>when</a:t>
            </a:r>
            <a:r>
              <a:rPr lang="da-DK" baseline="0" dirty="0"/>
              <a:t> </a:t>
            </a:r>
            <a:r>
              <a:rPr lang="da-DK" baseline="0" dirty="0" err="1"/>
              <a:t>trying</a:t>
            </a:r>
            <a:r>
              <a:rPr lang="da-DK" baseline="0" dirty="0"/>
              <a:t> to </a:t>
            </a:r>
            <a:r>
              <a:rPr lang="da-DK" baseline="0" dirty="0" err="1"/>
              <a:t>move</a:t>
            </a:r>
            <a:r>
              <a:rPr lang="da-DK" baseline="0" dirty="0"/>
              <a:t> robot </a:t>
            </a:r>
            <a:r>
              <a:rPr lang="da-DK" baseline="0" dirty="0" err="1"/>
              <a:t>into</a:t>
            </a:r>
            <a:r>
              <a:rPr lang="da-DK" baseline="0" dirty="0"/>
              <a:t> the </a:t>
            </a:r>
            <a:r>
              <a:rPr lang="da-DK" baseline="0" dirty="0" err="1"/>
              <a:t>safety</a:t>
            </a:r>
            <a:r>
              <a:rPr lang="da-DK" baseline="0" dirty="0"/>
              <a:t> </a:t>
            </a:r>
            <a:r>
              <a:rPr lang="da-DK" baseline="0" dirty="0" err="1"/>
              <a:t>area</a:t>
            </a:r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267452494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/>
              <a:t>Trigger</a:t>
            </a:r>
            <a:r>
              <a:rPr lang="da-DK" b="1" dirty="0"/>
              <a:t> </a:t>
            </a:r>
            <a:r>
              <a:rPr lang="da-DK" b="1" dirty="0" err="1"/>
              <a:t>reduced</a:t>
            </a:r>
            <a:r>
              <a:rPr lang="da-DK" b="1" dirty="0"/>
              <a:t> mode</a:t>
            </a:r>
          </a:p>
          <a:p>
            <a:endParaRPr lang="da-DK" dirty="0"/>
          </a:p>
          <a:p>
            <a:r>
              <a:rPr lang="da-DK" dirty="0" err="1"/>
              <a:t>Create</a:t>
            </a:r>
            <a:r>
              <a:rPr lang="da-DK" dirty="0"/>
              <a:t> sample program with </a:t>
            </a:r>
            <a:r>
              <a:rPr lang="da-DK" dirty="0" err="1"/>
              <a:t>four</a:t>
            </a:r>
            <a:r>
              <a:rPr lang="da-DK" dirty="0"/>
              <a:t> points</a:t>
            </a:r>
          </a:p>
          <a:p>
            <a:r>
              <a:rPr lang="da-DK" baseline="0" dirty="0"/>
              <a:t>» First </a:t>
            </a:r>
            <a:r>
              <a:rPr lang="da-DK" baseline="0" dirty="0" err="1"/>
              <a:t>waypoint</a:t>
            </a:r>
            <a:r>
              <a:rPr lang="da-DK" baseline="0" dirty="0"/>
              <a:t> </a:t>
            </a:r>
            <a:r>
              <a:rPr lang="da-DK" baseline="0" dirty="0" err="1"/>
              <a:t>outside</a:t>
            </a:r>
            <a:r>
              <a:rPr lang="da-DK" baseline="0" dirty="0"/>
              <a:t> of </a:t>
            </a:r>
            <a:r>
              <a:rPr lang="da-DK" baseline="0" dirty="0" err="1"/>
              <a:t>safety</a:t>
            </a:r>
            <a:r>
              <a:rPr lang="da-DK" baseline="0" dirty="0"/>
              <a:t> </a:t>
            </a:r>
            <a:r>
              <a:rPr lang="da-DK" baseline="0" dirty="0" err="1"/>
              <a:t>area</a:t>
            </a:r>
            <a:endParaRPr lang="da-DK" baseline="0" dirty="0"/>
          </a:p>
          <a:p>
            <a:r>
              <a:rPr lang="da-DK" baseline="0" dirty="0"/>
              <a:t>» </a:t>
            </a:r>
            <a:r>
              <a:rPr lang="da-DK" baseline="0" dirty="0" err="1"/>
              <a:t>Next</a:t>
            </a:r>
            <a:r>
              <a:rPr lang="da-DK" baseline="0" dirty="0"/>
              <a:t> </a:t>
            </a:r>
            <a:r>
              <a:rPr lang="da-DK" baseline="0" dirty="0" err="1"/>
              <a:t>two</a:t>
            </a:r>
            <a:r>
              <a:rPr lang="da-DK" baseline="0" dirty="0"/>
              <a:t> </a:t>
            </a:r>
            <a:r>
              <a:rPr lang="da-DK" baseline="0" dirty="0" err="1"/>
              <a:t>waypoints</a:t>
            </a:r>
            <a:r>
              <a:rPr lang="da-DK" baseline="0" dirty="0"/>
              <a:t> </a:t>
            </a:r>
            <a:r>
              <a:rPr lang="da-DK" baseline="0" dirty="0" err="1"/>
              <a:t>inside</a:t>
            </a:r>
            <a:r>
              <a:rPr lang="da-DK" baseline="0" dirty="0"/>
              <a:t> of </a:t>
            </a:r>
            <a:r>
              <a:rPr lang="da-DK" baseline="0" dirty="0" err="1"/>
              <a:t>safety</a:t>
            </a:r>
            <a:r>
              <a:rPr lang="da-DK" baseline="0" dirty="0"/>
              <a:t> </a:t>
            </a:r>
            <a:r>
              <a:rPr lang="da-DK" baseline="0" dirty="0" err="1"/>
              <a:t>area</a:t>
            </a:r>
            <a:endParaRPr lang="da-DK" baseline="0" dirty="0"/>
          </a:p>
          <a:p>
            <a:r>
              <a:rPr lang="da-DK" baseline="0" dirty="0"/>
              <a:t>» Last </a:t>
            </a:r>
            <a:r>
              <a:rPr lang="da-DK" baseline="0" dirty="0" err="1"/>
              <a:t>waypoint</a:t>
            </a:r>
            <a:r>
              <a:rPr lang="da-DK" baseline="0" dirty="0"/>
              <a:t> </a:t>
            </a:r>
            <a:r>
              <a:rPr lang="da-DK" baseline="0" dirty="0" err="1"/>
              <a:t>outside</a:t>
            </a:r>
            <a:r>
              <a:rPr lang="da-DK" baseline="0" dirty="0"/>
              <a:t> of </a:t>
            </a:r>
            <a:r>
              <a:rPr lang="da-DK" baseline="0" dirty="0" err="1"/>
              <a:t>safety</a:t>
            </a:r>
            <a:r>
              <a:rPr lang="da-DK" baseline="0" dirty="0"/>
              <a:t> </a:t>
            </a:r>
            <a:r>
              <a:rPr lang="da-DK" baseline="0" dirty="0" err="1"/>
              <a:t>area</a:t>
            </a:r>
            <a:endParaRPr lang="da-DK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Run sample program and </a:t>
            </a:r>
            <a:r>
              <a:rPr lang="da-DK" baseline="0" dirty="0" err="1"/>
              <a:t>verify</a:t>
            </a:r>
            <a:r>
              <a:rPr lang="da-DK" baseline="0" dirty="0"/>
              <a:t> </a:t>
            </a:r>
            <a:r>
              <a:rPr lang="da-DK" baseline="0" dirty="0" err="1"/>
              <a:t>that</a:t>
            </a:r>
            <a:r>
              <a:rPr lang="da-DK" baseline="0" dirty="0"/>
              <a:t> TCP speed </a:t>
            </a:r>
            <a:r>
              <a:rPr lang="da-DK" baseline="0" dirty="0" err="1"/>
              <a:t>slows</a:t>
            </a:r>
            <a:r>
              <a:rPr lang="da-DK" baseline="0" dirty="0"/>
              <a:t> </a:t>
            </a:r>
            <a:r>
              <a:rPr lang="da-DK" baseline="0" dirty="0" err="1"/>
              <a:t>down</a:t>
            </a:r>
            <a:r>
              <a:rPr lang="da-DK" baseline="0" dirty="0"/>
              <a:t> </a:t>
            </a:r>
            <a:r>
              <a:rPr lang="da-DK" baseline="0" dirty="0" err="1"/>
              <a:t>when</a:t>
            </a:r>
            <a:r>
              <a:rPr lang="da-DK" baseline="0" dirty="0"/>
              <a:t> </a:t>
            </a:r>
            <a:r>
              <a:rPr lang="da-DK" baseline="0" dirty="0" err="1"/>
              <a:t>inside</a:t>
            </a:r>
            <a:r>
              <a:rPr lang="da-DK" baseline="0" dirty="0"/>
              <a:t> of </a:t>
            </a:r>
            <a:r>
              <a:rPr lang="da-DK" baseline="0" dirty="0" err="1"/>
              <a:t>safety</a:t>
            </a:r>
            <a:r>
              <a:rPr lang="da-DK" baseline="0" dirty="0"/>
              <a:t> </a:t>
            </a:r>
            <a:r>
              <a:rPr lang="da-DK" baseline="0" dirty="0" err="1"/>
              <a:t>area</a:t>
            </a:r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54368547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User </a:t>
            </a:r>
            <a:r>
              <a:rPr lang="da-DK" b="1" dirty="0" err="1"/>
              <a:t>defined</a:t>
            </a:r>
            <a:r>
              <a:rPr lang="da-DK" b="1" dirty="0"/>
              <a:t> </a:t>
            </a:r>
            <a:r>
              <a:rPr lang="da-DK" b="1" dirty="0" err="1"/>
              <a:t>safety</a:t>
            </a:r>
            <a:r>
              <a:rPr lang="da-DK" b="1" dirty="0"/>
              <a:t> plane</a:t>
            </a:r>
          </a:p>
          <a:p>
            <a:endParaRPr lang="da-DK" dirty="0"/>
          </a:p>
          <a:p>
            <a:r>
              <a:rPr lang="da-DK" dirty="0" err="1"/>
              <a:t>Demonstrate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to </a:t>
            </a:r>
            <a:r>
              <a:rPr lang="da-DK" dirty="0" err="1"/>
              <a:t>define</a:t>
            </a:r>
            <a:r>
              <a:rPr lang="da-DK" dirty="0"/>
              <a:t> a feature as Plane</a:t>
            </a:r>
          </a:p>
          <a:p>
            <a:r>
              <a:rPr lang="da-DK" baseline="0" dirty="0"/>
              <a:t>» </a:t>
            </a:r>
            <a:r>
              <a:rPr lang="da-DK" baseline="0" dirty="0" err="1"/>
              <a:t>Click</a:t>
            </a:r>
            <a:r>
              <a:rPr lang="da-DK" baseline="0" dirty="0"/>
              <a:t> Plane-</a:t>
            </a:r>
            <a:r>
              <a:rPr lang="da-DK" baseline="0" dirty="0" err="1"/>
              <a:t>button</a:t>
            </a:r>
            <a:r>
              <a:rPr lang="da-DK" baseline="0" dirty="0"/>
              <a:t> to </a:t>
            </a:r>
            <a:r>
              <a:rPr lang="da-DK" baseline="0" dirty="0" err="1"/>
              <a:t>add</a:t>
            </a:r>
            <a:r>
              <a:rPr lang="da-DK" baseline="0" dirty="0"/>
              <a:t> new plane</a:t>
            </a:r>
          </a:p>
          <a:p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189842325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User </a:t>
            </a:r>
            <a:r>
              <a:rPr lang="da-DK" b="1" dirty="0" err="1"/>
              <a:t>defined</a:t>
            </a:r>
            <a:r>
              <a:rPr lang="da-DK" b="1" dirty="0"/>
              <a:t> </a:t>
            </a:r>
            <a:r>
              <a:rPr lang="da-DK" b="1" dirty="0" err="1"/>
              <a:t>safety</a:t>
            </a:r>
            <a:r>
              <a:rPr lang="da-DK" b="1" dirty="0"/>
              <a:t> plane</a:t>
            </a:r>
          </a:p>
          <a:p>
            <a:endParaRPr lang="da-DK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A Plane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</a:t>
            </a:r>
            <a:r>
              <a:rPr lang="da-DK" dirty="0" err="1"/>
              <a:t>renamed</a:t>
            </a:r>
            <a:endParaRPr lang="da-DK" dirty="0"/>
          </a:p>
          <a:p>
            <a:r>
              <a:rPr lang="da-DK" baseline="0" dirty="0"/>
              <a:t>» </a:t>
            </a:r>
            <a:r>
              <a:rPr lang="da-DK" baseline="0" dirty="0" err="1"/>
              <a:t>deleted</a:t>
            </a:r>
            <a:endParaRPr lang="da-DK" baseline="0" dirty="0"/>
          </a:p>
          <a:p>
            <a:endParaRPr lang="da-DK" baseline="0" dirty="0"/>
          </a:p>
          <a:p>
            <a:r>
              <a:rPr lang="da-DK" baseline="0" dirty="0"/>
              <a:t>A Plane has 3 parameters</a:t>
            </a:r>
          </a:p>
          <a:p>
            <a:r>
              <a:rPr lang="da-DK" baseline="0" dirty="0"/>
              <a:t>» Show </a:t>
            </a:r>
            <a:r>
              <a:rPr lang="da-DK" baseline="0" dirty="0" err="1"/>
              <a:t>axes</a:t>
            </a:r>
            <a:r>
              <a:rPr lang="da-DK" baseline="0" dirty="0"/>
              <a:t>		sets </a:t>
            </a:r>
            <a:r>
              <a:rPr lang="da-DK" baseline="0" dirty="0" err="1"/>
              <a:t>color</a:t>
            </a:r>
            <a:r>
              <a:rPr lang="da-DK" baseline="0" dirty="0"/>
              <a:t> on </a:t>
            </a:r>
            <a:r>
              <a:rPr lang="da-DK" baseline="0" dirty="0" err="1"/>
              <a:t>arrows</a:t>
            </a:r>
            <a:r>
              <a:rPr lang="da-DK" baseline="0" dirty="0"/>
              <a:t> in MOVE-tab</a:t>
            </a:r>
          </a:p>
          <a:p>
            <a:r>
              <a:rPr lang="da-DK" baseline="0" dirty="0"/>
              <a:t>» </a:t>
            </a:r>
            <a:r>
              <a:rPr lang="da-DK" baseline="0" dirty="0" err="1"/>
              <a:t>Joggable</a:t>
            </a:r>
            <a:r>
              <a:rPr lang="da-DK" baseline="0" dirty="0"/>
              <a:t>		enables/disables Feature in MOVE-tab</a:t>
            </a:r>
          </a:p>
          <a:p>
            <a:r>
              <a:rPr lang="da-DK" baseline="0" dirty="0"/>
              <a:t>» Variable		</a:t>
            </a:r>
            <a:r>
              <a:rPr lang="da-DK" baseline="0" dirty="0" err="1"/>
              <a:t>creates</a:t>
            </a:r>
            <a:r>
              <a:rPr lang="da-DK" baseline="0" dirty="0"/>
              <a:t> a </a:t>
            </a:r>
            <a:r>
              <a:rPr lang="da-DK" baseline="0" dirty="0" err="1"/>
              <a:t>copy</a:t>
            </a:r>
            <a:r>
              <a:rPr lang="da-DK" baseline="0" dirty="0"/>
              <a:t> of the Feature </a:t>
            </a:r>
            <a:r>
              <a:rPr lang="da-DK" baseline="0" dirty="0" err="1"/>
              <a:t>which</a:t>
            </a:r>
            <a:r>
              <a:rPr lang="da-DK" baseline="0" dirty="0"/>
              <a:t>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used</a:t>
            </a:r>
            <a:r>
              <a:rPr lang="da-DK" baseline="0" dirty="0"/>
              <a:t> for </a:t>
            </a:r>
            <a:r>
              <a:rPr lang="da-DK" baseline="0" dirty="0" err="1"/>
              <a:t>mathematical</a:t>
            </a:r>
            <a:r>
              <a:rPr lang="da-DK" baseline="0" dirty="0"/>
              <a:t> </a:t>
            </a:r>
            <a:r>
              <a:rPr lang="da-DK" baseline="0" dirty="0" err="1"/>
              <a:t>calculations</a:t>
            </a:r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58369276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User </a:t>
            </a:r>
            <a:r>
              <a:rPr lang="da-DK" b="1" dirty="0" err="1"/>
              <a:t>defined</a:t>
            </a:r>
            <a:r>
              <a:rPr lang="da-DK" b="1" dirty="0"/>
              <a:t> </a:t>
            </a:r>
            <a:r>
              <a:rPr lang="da-DK" b="1" dirty="0" err="1"/>
              <a:t>safety</a:t>
            </a:r>
            <a:r>
              <a:rPr lang="da-DK" b="1" dirty="0"/>
              <a:t> plane</a:t>
            </a:r>
          </a:p>
          <a:p>
            <a:endParaRPr lang="da-DK" dirty="0"/>
          </a:p>
          <a:p>
            <a:r>
              <a:rPr lang="da-DK" baseline="0" dirty="0"/>
              <a:t>Plane </a:t>
            </a:r>
            <a:r>
              <a:rPr lang="da-DK" baseline="0" dirty="0" err="1"/>
              <a:t>consists</a:t>
            </a:r>
            <a:r>
              <a:rPr lang="da-DK" baseline="0" dirty="0"/>
              <a:t> of 3 </a:t>
            </a:r>
            <a:r>
              <a:rPr lang="da-DK" baseline="0" dirty="0" err="1"/>
              <a:t>fixed</a:t>
            </a:r>
            <a:r>
              <a:rPr lang="da-DK" baseline="0" dirty="0"/>
              <a:t> </a:t>
            </a:r>
            <a:r>
              <a:rPr lang="da-DK" baseline="0" dirty="0" err="1"/>
              <a:t>waypoints</a:t>
            </a:r>
            <a:endParaRPr lang="da-DK" baseline="0" dirty="0"/>
          </a:p>
          <a:p>
            <a:r>
              <a:rPr lang="da-DK" baseline="0" dirty="0"/>
              <a:t>» Point_1 = </a:t>
            </a:r>
            <a:r>
              <a:rPr lang="da-DK" baseline="0" dirty="0" err="1"/>
              <a:t>origin</a:t>
            </a:r>
            <a:r>
              <a:rPr lang="da-DK" baseline="0" dirty="0"/>
              <a:t> of plane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Point_2 = Y-</a:t>
            </a:r>
            <a:r>
              <a:rPr lang="da-DK" baseline="0" dirty="0" err="1"/>
              <a:t>direction</a:t>
            </a:r>
            <a:r>
              <a:rPr lang="da-DK" baseline="0" dirty="0"/>
              <a:t> of plane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Point_3 = X-</a:t>
            </a:r>
            <a:r>
              <a:rPr lang="da-DK" baseline="0" dirty="0" err="1"/>
              <a:t>direction</a:t>
            </a:r>
            <a:r>
              <a:rPr lang="da-DK" baseline="0" dirty="0"/>
              <a:t> of plane</a:t>
            </a:r>
          </a:p>
          <a:p>
            <a:endParaRPr lang="da-DK" baseline="0" dirty="0"/>
          </a:p>
          <a:p>
            <a:r>
              <a:rPr lang="da-DK" dirty="0" err="1"/>
              <a:t>Demonstrate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to </a:t>
            </a:r>
            <a:r>
              <a:rPr lang="da-DK" dirty="0" err="1"/>
              <a:t>define</a:t>
            </a:r>
            <a:r>
              <a:rPr lang="da-DK" dirty="0"/>
              <a:t> a feature as Plane</a:t>
            </a:r>
          </a:p>
          <a:p>
            <a:r>
              <a:rPr lang="da-DK" baseline="0" dirty="0"/>
              <a:t>» </a:t>
            </a:r>
            <a:r>
              <a:rPr lang="da-DK" baseline="0" dirty="0" err="1"/>
              <a:t>Teach</a:t>
            </a:r>
            <a:r>
              <a:rPr lang="da-DK" baseline="0" dirty="0"/>
              <a:t> the 3 </a:t>
            </a:r>
            <a:r>
              <a:rPr lang="da-DK" baseline="0" dirty="0" err="1"/>
              <a:t>waypoints</a:t>
            </a:r>
            <a:r>
              <a:rPr lang="da-DK" baseline="0" dirty="0"/>
              <a:t> as a </a:t>
            </a:r>
            <a:r>
              <a:rPr lang="da-DK" baseline="0" dirty="0" err="1"/>
              <a:t>vertical</a:t>
            </a:r>
            <a:r>
              <a:rPr lang="da-DK" baseline="0" dirty="0"/>
              <a:t> plane</a:t>
            </a:r>
          </a:p>
        </p:txBody>
      </p:sp>
    </p:spTree>
    <p:extLst>
      <p:ext uri="{BB962C8B-B14F-4D97-AF65-F5344CB8AC3E}">
        <p14:creationId xmlns:p14="http://schemas.microsoft.com/office/powerpoint/2010/main" val="253536897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User </a:t>
            </a:r>
            <a:r>
              <a:rPr lang="da-DK" b="1" dirty="0" err="1"/>
              <a:t>defined</a:t>
            </a:r>
            <a:r>
              <a:rPr lang="da-DK" b="1" dirty="0"/>
              <a:t> </a:t>
            </a:r>
            <a:r>
              <a:rPr lang="da-DK" b="1" dirty="0" err="1"/>
              <a:t>safety</a:t>
            </a:r>
            <a:r>
              <a:rPr lang="da-DK" b="1" dirty="0"/>
              <a:t> plane</a:t>
            </a:r>
          </a:p>
          <a:p>
            <a:endParaRPr lang="da-DK" dirty="0"/>
          </a:p>
          <a:p>
            <a:r>
              <a:rPr lang="da-DK" baseline="0" dirty="0"/>
              <a:t>Illustration of the </a:t>
            </a:r>
            <a:r>
              <a:rPr lang="da-DK" baseline="0" dirty="0" err="1"/>
              <a:t>taught</a:t>
            </a:r>
            <a:r>
              <a:rPr lang="da-DK" baseline="0" dirty="0"/>
              <a:t> Plane</a:t>
            </a:r>
          </a:p>
          <a:p>
            <a:r>
              <a:rPr lang="da-DK" baseline="0" dirty="0"/>
              <a:t>» Save the Installation</a:t>
            </a:r>
          </a:p>
          <a:p>
            <a:endParaRPr lang="da-DK" baseline="0" dirty="0"/>
          </a:p>
          <a:p>
            <a:r>
              <a:rPr lang="da-DK" baseline="0" dirty="0" err="1"/>
              <a:t>Move</a:t>
            </a:r>
            <a:r>
              <a:rPr lang="da-DK" baseline="0" dirty="0"/>
              <a:t> robot </a:t>
            </a:r>
            <a:r>
              <a:rPr lang="da-DK" baseline="0" dirty="0" err="1"/>
              <a:t>here</a:t>
            </a:r>
            <a:endParaRPr lang="da-DK" baseline="0" dirty="0"/>
          </a:p>
          <a:p>
            <a:r>
              <a:rPr lang="da-DK" baseline="0" dirty="0"/>
              <a:t>» </a:t>
            </a:r>
            <a:r>
              <a:rPr lang="da-DK" baseline="0" dirty="0" err="1"/>
              <a:t>moves</a:t>
            </a:r>
            <a:r>
              <a:rPr lang="da-DK" baseline="0" dirty="0"/>
              <a:t> the robot so TCP is </a:t>
            </a:r>
            <a:r>
              <a:rPr lang="da-DK" baseline="0" dirty="0" err="1"/>
              <a:t>perpendicular</a:t>
            </a:r>
            <a:r>
              <a:rPr lang="da-DK" baseline="0" dirty="0"/>
              <a:t> to </a:t>
            </a:r>
            <a:r>
              <a:rPr lang="da-DK" baseline="0" dirty="0" err="1"/>
              <a:t>origin</a:t>
            </a:r>
            <a:r>
              <a:rPr lang="da-DK" baseline="0" dirty="0"/>
              <a:t> of Plane</a:t>
            </a:r>
          </a:p>
        </p:txBody>
      </p:sp>
    </p:spTree>
    <p:extLst>
      <p:ext uri="{BB962C8B-B14F-4D97-AF65-F5344CB8AC3E}">
        <p14:creationId xmlns:p14="http://schemas.microsoft.com/office/powerpoint/2010/main" val="134524017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User </a:t>
            </a:r>
            <a:r>
              <a:rPr lang="da-DK" b="1" dirty="0" err="1"/>
              <a:t>defined</a:t>
            </a:r>
            <a:r>
              <a:rPr lang="da-DK" b="1" dirty="0"/>
              <a:t> </a:t>
            </a:r>
            <a:r>
              <a:rPr lang="da-DK" b="1" dirty="0" err="1"/>
              <a:t>safety</a:t>
            </a:r>
            <a:r>
              <a:rPr lang="da-DK" b="1" dirty="0"/>
              <a:t> plane</a:t>
            </a:r>
          </a:p>
          <a:p>
            <a:endParaRPr lang="da-DK" dirty="0"/>
          </a:p>
          <a:p>
            <a:r>
              <a:rPr lang="da-DK" baseline="0" dirty="0" err="1"/>
              <a:t>Demonstrate</a:t>
            </a:r>
            <a:r>
              <a:rPr lang="da-DK" baseline="0" dirty="0"/>
              <a:t> </a:t>
            </a:r>
            <a:r>
              <a:rPr lang="da-DK" baseline="0" dirty="0" err="1"/>
              <a:t>how</a:t>
            </a:r>
            <a:r>
              <a:rPr lang="da-DK" baseline="0" dirty="0"/>
              <a:t> to </a:t>
            </a:r>
            <a:r>
              <a:rPr lang="da-DK" baseline="0" dirty="0" err="1"/>
              <a:t>use</a:t>
            </a:r>
            <a:r>
              <a:rPr lang="da-DK" baseline="0" dirty="0"/>
              <a:t> the Feature as </a:t>
            </a:r>
            <a:r>
              <a:rPr lang="da-DK" baseline="0" dirty="0" err="1"/>
              <a:t>safety</a:t>
            </a:r>
            <a:r>
              <a:rPr lang="da-DK" baseline="0" dirty="0"/>
              <a:t> plane</a:t>
            </a:r>
          </a:p>
        </p:txBody>
      </p:sp>
    </p:spTree>
    <p:extLst>
      <p:ext uri="{BB962C8B-B14F-4D97-AF65-F5344CB8AC3E}">
        <p14:creationId xmlns:p14="http://schemas.microsoft.com/office/powerpoint/2010/main" val="6957840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User </a:t>
            </a:r>
            <a:r>
              <a:rPr lang="da-DK" b="1" dirty="0" err="1"/>
              <a:t>defined</a:t>
            </a:r>
            <a:r>
              <a:rPr lang="da-DK" b="1" dirty="0"/>
              <a:t> </a:t>
            </a:r>
            <a:r>
              <a:rPr lang="da-DK" b="1" dirty="0" err="1"/>
              <a:t>safety</a:t>
            </a:r>
            <a:r>
              <a:rPr lang="da-DK" b="1" dirty="0"/>
              <a:t> plane</a:t>
            </a:r>
          </a:p>
          <a:p>
            <a:endParaRPr lang="da-DK" dirty="0"/>
          </a:p>
          <a:p>
            <a:r>
              <a:rPr lang="da-DK" baseline="0" dirty="0" err="1"/>
              <a:t>Demonstrate</a:t>
            </a:r>
            <a:r>
              <a:rPr lang="da-DK" baseline="0" dirty="0"/>
              <a:t> </a:t>
            </a:r>
            <a:r>
              <a:rPr lang="da-DK" baseline="0" dirty="0" err="1"/>
              <a:t>how</a:t>
            </a:r>
            <a:r>
              <a:rPr lang="da-DK" baseline="0" dirty="0"/>
              <a:t> to </a:t>
            </a:r>
            <a:r>
              <a:rPr lang="da-DK" baseline="0" dirty="0" err="1"/>
              <a:t>use</a:t>
            </a:r>
            <a:r>
              <a:rPr lang="da-DK" baseline="0" dirty="0"/>
              <a:t> the Feature as </a:t>
            </a:r>
            <a:r>
              <a:rPr lang="da-DK" baseline="0" dirty="0" err="1"/>
              <a:t>safety</a:t>
            </a:r>
            <a:r>
              <a:rPr lang="da-DK" baseline="0"/>
              <a:t> plane</a:t>
            </a:r>
          </a:p>
        </p:txBody>
      </p:sp>
    </p:spTree>
    <p:extLst>
      <p:ext uri="{BB962C8B-B14F-4D97-AF65-F5344CB8AC3E}">
        <p14:creationId xmlns:p14="http://schemas.microsoft.com/office/powerpoint/2010/main" val="138221951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Tool </a:t>
            </a:r>
            <a:r>
              <a:rPr lang="da-DK" b="1" dirty="0" err="1"/>
              <a:t>Boundary</a:t>
            </a:r>
            <a:endParaRPr lang="da-DK" b="1" dirty="0"/>
          </a:p>
          <a:p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tool</a:t>
            </a:r>
            <a:r>
              <a:rPr lang="da-DK" dirty="0"/>
              <a:t> </a:t>
            </a:r>
            <a:r>
              <a:rPr lang="da-DK" dirty="0" err="1"/>
              <a:t>boundary</a:t>
            </a:r>
            <a:r>
              <a:rPr lang="da-DK" dirty="0"/>
              <a:t> </a:t>
            </a:r>
            <a:r>
              <a:rPr lang="da-DK" dirty="0" err="1"/>
              <a:t>restricts</a:t>
            </a:r>
            <a:r>
              <a:rPr lang="da-DK" dirty="0"/>
              <a:t> the </a:t>
            </a:r>
            <a:r>
              <a:rPr lang="da-DK" dirty="0" err="1"/>
              <a:t>angular</a:t>
            </a:r>
            <a:r>
              <a:rPr lang="da-DK" dirty="0"/>
              <a:t> deviation of TCP, so </a:t>
            </a:r>
            <a:r>
              <a:rPr lang="da-DK" dirty="0" err="1"/>
              <a:t>tool</a:t>
            </a:r>
            <a:r>
              <a:rPr lang="da-DK" dirty="0"/>
              <a:t> </a:t>
            </a:r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orientate</a:t>
            </a:r>
            <a:r>
              <a:rPr lang="da-DK" dirty="0"/>
              <a:t> </a:t>
            </a:r>
            <a:r>
              <a:rPr lang="da-DK" dirty="0" err="1"/>
              <a:t>within</a:t>
            </a:r>
            <a:r>
              <a:rPr lang="da-DK" baseline="0" dirty="0"/>
              <a:t> the </a:t>
            </a:r>
            <a:r>
              <a:rPr lang="da-DK" baseline="0" dirty="0" err="1"/>
              <a:t>defined</a:t>
            </a:r>
            <a:r>
              <a:rPr lang="da-DK" baseline="0" dirty="0"/>
              <a:t> limit.</a:t>
            </a:r>
          </a:p>
          <a:p>
            <a:endParaRPr lang="da-DK" dirty="0"/>
          </a:p>
          <a:p>
            <a:r>
              <a:rPr lang="da-DK" dirty="0" err="1"/>
              <a:t>Demonstrate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to </a:t>
            </a:r>
            <a:r>
              <a:rPr lang="da-DK" dirty="0" err="1"/>
              <a:t>setup</a:t>
            </a:r>
            <a:r>
              <a:rPr lang="da-DK" dirty="0"/>
              <a:t> a the </a:t>
            </a:r>
            <a:r>
              <a:rPr lang="da-DK" dirty="0" err="1"/>
              <a:t>tool</a:t>
            </a:r>
            <a:r>
              <a:rPr lang="da-DK" dirty="0"/>
              <a:t> </a:t>
            </a:r>
            <a:r>
              <a:rPr lang="da-DK" dirty="0" err="1"/>
              <a:t>boundary</a:t>
            </a:r>
            <a:endParaRPr lang="da-DK" dirty="0"/>
          </a:p>
          <a:p>
            <a:endParaRPr lang="da-DK" baseline="0" dirty="0"/>
          </a:p>
          <a:p>
            <a:r>
              <a:rPr lang="da-DK" baseline="0" dirty="0"/>
              <a:t>» Tilt TCP by </a:t>
            </a:r>
            <a:r>
              <a:rPr lang="da-DK" baseline="0" dirty="0" err="1"/>
              <a:t>either</a:t>
            </a:r>
            <a:r>
              <a:rPr lang="da-DK" baseline="0" dirty="0"/>
              <a:t> jogging in MOVE-menu or </a:t>
            </a:r>
            <a:r>
              <a:rPr lang="da-DK" baseline="0" dirty="0" err="1"/>
              <a:t>teach</a:t>
            </a:r>
            <a:r>
              <a:rPr lang="da-DK" baseline="0" dirty="0"/>
              <a:t> mode</a:t>
            </a:r>
          </a:p>
          <a:p>
            <a:r>
              <a:rPr lang="da-DK" baseline="0" dirty="0"/>
              <a:t>» </a:t>
            </a:r>
            <a:r>
              <a:rPr lang="da-DK" baseline="0" dirty="0" err="1"/>
              <a:t>Verify</a:t>
            </a:r>
            <a:r>
              <a:rPr lang="da-DK" baseline="0" dirty="0"/>
              <a:t> a </a:t>
            </a:r>
            <a:r>
              <a:rPr lang="da-DK" baseline="0" dirty="0" err="1"/>
              <a:t>warning</a:t>
            </a:r>
            <a:r>
              <a:rPr lang="da-DK" baseline="0" dirty="0"/>
              <a:t> pops up if deviation limit is </a:t>
            </a:r>
            <a:r>
              <a:rPr lang="da-DK" baseline="0" dirty="0" err="1"/>
              <a:t>exceeded</a:t>
            </a:r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303146687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Safety I/O</a:t>
            </a:r>
          </a:p>
          <a:p>
            <a:endParaRPr lang="da-DK" dirty="0"/>
          </a:p>
          <a:p>
            <a:r>
              <a:rPr lang="da-DK" dirty="0"/>
              <a:t>It is </a:t>
            </a:r>
            <a:r>
              <a:rPr lang="da-DK" dirty="0" err="1"/>
              <a:t>possible</a:t>
            </a:r>
            <a:r>
              <a:rPr lang="da-DK" dirty="0"/>
              <a:t> to</a:t>
            </a:r>
            <a:r>
              <a:rPr lang="da-DK" baseline="0" dirty="0"/>
              <a:t> </a:t>
            </a:r>
            <a:r>
              <a:rPr lang="da-DK" baseline="0" dirty="0" err="1"/>
              <a:t>setup</a:t>
            </a:r>
            <a:r>
              <a:rPr lang="da-DK" baseline="0" dirty="0"/>
              <a:t> </a:t>
            </a:r>
            <a:r>
              <a:rPr lang="da-DK" baseline="0" dirty="0" err="1"/>
              <a:t>safety</a:t>
            </a:r>
            <a:r>
              <a:rPr lang="da-DK" baseline="0" dirty="0"/>
              <a:t> I/O’s on the robot</a:t>
            </a:r>
          </a:p>
          <a:p>
            <a:endParaRPr lang="da-DK" baseline="0" dirty="0"/>
          </a:p>
          <a:p>
            <a:r>
              <a:rPr lang="da-DK" baseline="0" dirty="0"/>
              <a:t>All </a:t>
            </a:r>
            <a:r>
              <a:rPr lang="da-DK" baseline="0" dirty="0" err="1"/>
              <a:t>safety</a:t>
            </a:r>
            <a:r>
              <a:rPr lang="da-DK" baseline="0" dirty="0"/>
              <a:t> signals </a:t>
            </a:r>
            <a:r>
              <a:rPr lang="da-DK" baseline="0" dirty="0" err="1"/>
              <a:t>are</a:t>
            </a:r>
            <a:r>
              <a:rPr lang="da-DK" baseline="0" dirty="0"/>
              <a:t> redundant, </a:t>
            </a:r>
            <a:r>
              <a:rPr lang="da-DK" baseline="0" dirty="0" err="1"/>
              <a:t>meaning</a:t>
            </a:r>
            <a:r>
              <a:rPr lang="da-DK" baseline="0" dirty="0"/>
              <a:t> </a:t>
            </a:r>
            <a:r>
              <a:rPr lang="da-DK" baseline="0" dirty="0" err="1"/>
              <a:t>that</a:t>
            </a:r>
            <a:r>
              <a:rPr lang="da-DK" baseline="0" dirty="0"/>
              <a:t> the system </a:t>
            </a:r>
            <a:r>
              <a:rPr lang="da-DK" baseline="0" dirty="0" err="1"/>
              <a:t>controls</a:t>
            </a:r>
            <a:r>
              <a:rPr lang="da-DK" baseline="0" dirty="0"/>
              <a:t> </a:t>
            </a:r>
            <a:r>
              <a:rPr lang="da-DK" baseline="0" dirty="0" err="1"/>
              <a:t>two</a:t>
            </a:r>
            <a:r>
              <a:rPr lang="da-DK" baseline="0" dirty="0"/>
              <a:t> </a:t>
            </a:r>
            <a:r>
              <a:rPr lang="da-DK" baseline="0" dirty="0" err="1"/>
              <a:t>channels</a:t>
            </a:r>
            <a:r>
              <a:rPr lang="da-DK" baseline="0" dirty="0"/>
              <a:t>.</a:t>
            </a:r>
          </a:p>
          <a:p>
            <a:r>
              <a:rPr lang="da-DK" baseline="0" dirty="0" err="1"/>
              <a:t>Two</a:t>
            </a:r>
            <a:r>
              <a:rPr lang="da-DK" baseline="0" dirty="0"/>
              <a:t> signals </a:t>
            </a:r>
            <a:r>
              <a:rPr lang="da-DK" baseline="0" dirty="0" err="1"/>
              <a:t>are</a:t>
            </a:r>
            <a:r>
              <a:rPr lang="da-DK" baseline="0" dirty="0"/>
              <a:t> </a:t>
            </a:r>
            <a:r>
              <a:rPr lang="da-DK" baseline="0" dirty="0" err="1"/>
              <a:t>required</a:t>
            </a:r>
            <a:r>
              <a:rPr lang="da-DK" baseline="0" dirty="0"/>
              <a:t> for </a:t>
            </a:r>
            <a:r>
              <a:rPr lang="da-DK" baseline="0" dirty="0" err="1"/>
              <a:t>each</a:t>
            </a:r>
            <a:r>
              <a:rPr lang="da-DK" baseline="0" dirty="0"/>
              <a:t> </a:t>
            </a:r>
            <a:r>
              <a:rPr lang="da-DK" baseline="0" dirty="0" err="1"/>
              <a:t>safety</a:t>
            </a:r>
            <a:r>
              <a:rPr lang="da-DK" baseline="0" dirty="0"/>
              <a:t> input/output.</a:t>
            </a:r>
          </a:p>
          <a:p>
            <a:endParaRPr lang="da-DK" baseline="0" dirty="0"/>
          </a:p>
          <a:p>
            <a:r>
              <a:rPr lang="da-DK" baseline="0" dirty="0"/>
              <a:t>The </a:t>
            </a:r>
            <a:r>
              <a:rPr lang="da-DK" baseline="0" dirty="0" err="1"/>
              <a:t>safety</a:t>
            </a:r>
            <a:r>
              <a:rPr lang="da-DK" baseline="0" dirty="0"/>
              <a:t> signals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assigned</a:t>
            </a:r>
            <a:r>
              <a:rPr lang="da-DK" baseline="0" dirty="0"/>
              <a:t> to the </a:t>
            </a:r>
            <a:r>
              <a:rPr lang="da-DK" baseline="0" dirty="0" err="1"/>
              <a:t>configurable</a:t>
            </a:r>
            <a:r>
              <a:rPr lang="da-DK" baseline="0" dirty="0"/>
              <a:t> I/O’s on Safety Control Board.</a:t>
            </a:r>
          </a:p>
        </p:txBody>
      </p:sp>
    </p:spTree>
    <p:extLst>
      <p:ext uri="{BB962C8B-B14F-4D97-AF65-F5344CB8AC3E}">
        <p14:creationId xmlns:p14="http://schemas.microsoft.com/office/powerpoint/2010/main" val="2255025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baseline="0" dirty="0"/>
              <a:t>THIS  SLIDE CONTAINS MULTIPLE LAYERS, VIEW IT IN PRESENTATION MODE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Explain</a:t>
            </a:r>
            <a:r>
              <a:rPr lang="da-DK" dirty="0"/>
              <a:t> what</a:t>
            </a:r>
            <a:r>
              <a:rPr lang="da-DK" baseline="0" dirty="0"/>
              <a:t> a blend is and the purpose of </a:t>
            </a:r>
            <a:r>
              <a:rPr lang="da-DK" baseline="0" dirty="0" err="1"/>
              <a:t>using</a:t>
            </a:r>
            <a:r>
              <a:rPr lang="da-DK" baseline="0" dirty="0"/>
              <a:t> it (</a:t>
            </a:r>
            <a:r>
              <a:rPr lang="da-DK" baseline="0" dirty="0" err="1"/>
              <a:t>reduces</a:t>
            </a:r>
            <a:r>
              <a:rPr lang="da-DK" baseline="0" dirty="0"/>
              <a:t> </a:t>
            </a:r>
            <a:r>
              <a:rPr lang="da-DK" baseline="0" dirty="0" err="1"/>
              <a:t>cycle</a:t>
            </a:r>
            <a:r>
              <a:rPr lang="da-DK" baseline="0" dirty="0"/>
              <a:t> time and </a:t>
            </a:r>
            <a:r>
              <a:rPr lang="da-DK" baseline="0" dirty="0" err="1"/>
              <a:t>wear</a:t>
            </a:r>
            <a:r>
              <a:rPr lang="da-DK" baseline="0" dirty="0"/>
              <a:t> and </a:t>
            </a:r>
            <a:r>
              <a:rPr lang="da-DK" baseline="0" dirty="0" err="1"/>
              <a:t>tear</a:t>
            </a:r>
            <a:r>
              <a:rPr lang="da-DK" baseline="0" dirty="0"/>
              <a:t> on the robot)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Play the </a:t>
            </a:r>
            <a:r>
              <a:rPr lang="da-DK" baseline="0" dirty="0" err="1"/>
              <a:t>two</a:t>
            </a:r>
            <a:r>
              <a:rPr lang="da-DK" baseline="0" dirty="0"/>
              <a:t> videos (</a:t>
            </a:r>
            <a:r>
              <a:rPr lang="da-DK" baseline="0" dirty="0" err="1"/>
              <a:t>click</a:t>
            </a:r>
            <a:r>
              <a:rPr lang="da-DK" baseline="0" dirty="0"/>
              <a:t> </a:t>
            </a:r>
            <a:r>
              <a:rPr lang="da-DK" baseline="0" dirty="0" err="1"/>
              <a:t>them</a:t>
            </a:r>
            <a:r>
              <a:rPr lang="da-DK" baseline="0" dirty="0"/>
              <a:t> to </a:t>
            </a:r>
            <a:r>
              <a:rPr lang="da-DK" baseline="0" dirty="0" err="1"/>
              <a:t>play</a:t>
            </a:r>
            <a:r>
              <a:rPr lang="da-DK" baseline="0" dirty="0"/>
              <a:t>) to show the difference </a:t>
            </a:r>
            <a:r>
              <a:rPr lang="da-DK" baseline="0" dirty="0" err="1"/>
              <a:t>between</a:t>
            </a:r>
            <a:r>
              <a:rPr lang="da-DK" baseline="0" dirty="0"/>
              <a:t> </a:t>
            </a:r>
            <a:r>
              <a:rPr lang="da-DK" baseline="0" dirty="0" err="1"/>
              <a:t>no</a:t>
            </a:r>
            <a:r>
              <a:rPr lang="da-DK" baseline="0" dirty="0"/>
              <a:t> blend/blend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Give examples of when it is </a:t>
            </a:r>
            <a:r>
              <a:rPr lang="da-DK" u="sng" baseline="0" dirty="0"/>
              <a:t>not</a:t>
            </a:r>
            <a:r>
              <a:rPr lang="da-DK" u="none" baseline="0" dirty="0"/>
              <a:t> advisable to use a blend radius (e.g. When picking up an object, need for precise trajectory)</a:t>
            </a:r>
            <a:endParaRPr lang="da-DK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In </a:t>
            </a:r>
            <a:r>
              <a:rPr lang="da-DK" baseline="0" dirty="0" err="1"/>
              <a:t>Polyscope</a:t>
            </a:r>
            <a:r>
              <a:rPr lang="da-DK" baseline="0" dirty="0"/>
              <a:t>, show </a:t>
            </a:r>
            <a:r>
              <a:rPr lang="da-DK" baseline="0" dirty="0" err="1"/>
              <a:t>how</a:t>
            </a:r>
            <a:r>
              <a:rPr lang="da-DK" baseline="0" dirty="0"/>
              <a:t> to </a:t>
            </a:r>
            <a:r>
              <a:rPr lang="da-DK" baseline="0" dirty="0" err="1"/>
              <a:t>add</a:t>
            </a:r>
            <a:r>
              <a:rPr lang="da-DK" baseline="0" dirty="0"/>
              <a:t> a blend to a </a:t>
            </a:r>
            <a:r>
              <a:rPr lang="da-DK" baseline="0" dirty="0" err="1"/>
              <a:t>waypoint</a:t>
            </a:r>
            <a:r>
              <a:rPr lang="da-DK" baseline="0" dirty="0"/>
              <a:t> (live demo)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3410606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/>
              <a:t>Safety inputs</a:t>
            </a:r>
          </a:p>
        </p:txBody>
      </p:sp>
    </p:spTree>
    <p:extLst>
      <p:ext uri="{BB962C8B-B14F-4D97-AF65-F5344CB8AC3E}">
        <p14:creationId xmlns:p14="http://schemas.microsoft.com/office/powerpoint/2010/main" val="171315442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/>
              <a:t>3-point</a:t>
            </a:r>
            <a:r>
              <a:rPr lang="da-DK" b="1" baseline="0" dirty="0"/>
              <a:t> switch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b="1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0" baseline="0" dirty="0"/>
              <a:t>Must have minimum SW3.2 AND </a:t>
            </a:r>
            <a:r>
              <a:rPr lang="da-DK" b="0" baseline="0" dirty="0" err="1"/>
              <a:t>safety</a:t>
            </a:r>
            <a:r>
              <a:rPr lang="da-DK" b="0" baseline="0" dirty="0"/>
              <a:t> </a:t>
            </a:r>
            <a:r>
              <a:rPr lang="da-DK" b="0" baseline="0" dirty="0" err="1"/>
              <a:t>control</a:t>
            </a:r>
            <a:r>
              <a:rPr lang="da-DK" b="0" baseline="0" dirty="0"/>
              <a:t> </a:t>
            </a:r>
            <a:r>
              <a:rPr lang="da-DK" b="0" baseline="0" dirty="0" err="1"/>
              <a:t>board</a:t>
            </a:r>
            <a:r>
              <a:rPr lang="da-DK" b="0" baseline="0" dirty="0"/>
              <a:t> with firmware Safety processor A: 473 Safety processor B: 212 – </a:t>
            </a:r>
            <a:r>
              <a:rPr lang="da-DK" b="0" baseline="0" dirty="0" err="1"/>
              <a:t>see</a:t>
            </a:r>
            <a:r>
              <a:rPr lang="da-DK" b="0" baseline="0" dirty="0"/>
              <a:t> slide 18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b="0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0" baseline="0" dirty="0"/>
              <a:t>How to </a:t>
            </a:r>
            <a:r>
              <a:rPr lang="da-DK" b="0" baseline="0" dirty="0" err="1"/>
              <a:t>setup</a:t>
            </a:r>
            <a:r>
              <a:rPr lang="da-DK" b="0" baseline="0" dirty="0"/>
              <a:t> and </a:t>
            </a:r>
            <a:r>
              <a:rPr lang="da-DK" b="0" baseline="0" dirty="0" err="1"/>
              <a:t>use</a:t>
            </a:r>
            <a:r>
              <a:rPr lang="da-DK" b="0" baseline="0" dirty="0"/>
              <a:t> </a:t>
            </a:r>
            <a:r>
              <a:rPr lang="da-DK" b="0" baseline="0" dirty="0" err="1"/>
              <a:t>can</a:t>
            </a:r>
            <a:r>
              <a:rPr lang="da-DK" b="0" baseline="0" dirty="0"/>
              <a:t> </a:t>
            </a:r>
            <a:r>
              <a:rPr lang="da-DK" b="0" baseline="0" dirty="0" err="1"/>
              <a:t>be</a:t>
            </a:r>
            <a:r>
              <a:rPr lang="da-DK" b="0" baseline="0" dirty="0"/>
              <a:t> </a:t>
            </a:r>
            <a:r>
              <a:rPr lang="da-DK" b="0" baseline="0" dirty="0" err="1"/>
              <a:t>found</a:t>
            </a:r>
            <a:r>
              <a:rPr lang="da-DK" b="0" baseline="0" dirty="0"/>
              <a:t> in under manual and How To on support site. </a:t>
            </a:r>
            <a:endParaRPr lang="da-DK" b="0" dirty="0"/>
          </a:p>
        </p:txBody>
      </p:sp>
    </p:spTree>
    <p:extLst>
      <p:ext uri="{BB962C8B-B14F-4D97-AF65-F5344CB8AC3E}">
        <p14:creationId xmlns:p14="http://schemas.microsoft.com/office/powerpoint/2010/main" val="89102572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Safety outputs</a:t>
            </a:r>
          </a:p>
          <a:p>
            <a:endParaRPr lang="da-DK" dirty="0"/>
          </a:p>
          <a:p>
            <a:r>
              <a:rPr lang="da-DK" dirty="0"/>
              <a:t>Safety</a:t>
            </a:r>
            <a:r>
              <a:rPr lang="da-DK" baseline="0" dirty="0"/>
              <a:t> outputs:</a:t>
            </a:r>
          </a:p>
          <a:p>
            <a:r>
              <a:rPr lang="da-DK" baseline="0" dirty="0"/>
              <a:t>» System Emergency Stop		</a:t>
            </a:r>
            <a:r>
              <a:rPr lang="da-DK" baseline="0" dirty="0" err="1"/>
              <a:t>high</a:t>
            </a:r>
            <a:r>
              <a:rPr lang="da-DK" baseline="0" dirty="0"/>
              <a:t> signal </a:t>
            </a:r>
            <a:r>
              <a:rPr lang="da-DK" baseline="0" dirty="0" err="1"/>
              <a:t>indicates</a:t>
            </a:r>
            <a:r>
              <a:rPr lang="da-DK" baseline="0" dirty="0"/>
              <a:t> robot is in normal mode, </a:t>
            </a:r>
            <a:r>
              <a:rPr lang="da-DK" baseline="0" dirty="0" err="1"/>
              <a:t>low</a:t>
            </a:r>
            <a:r>
              <a:rPr lang="da-DK" baseline="0" dirty="0"/>
              <a:t> signal </a:t>
            </a:r>
            <a:r>
              <a:rPr lang="da-DK" baseline="0" dirty="0" err="1"/>
              <a:t>indicates</a:t>
            </a:r>
            <a:r>
              <a:rPr lang="da-DK" baseline="0" dirty="0"/>
              <a:t> robot is </a:t>
            </a:r>
            <a:r>
              <a:rPr lang="da-DK" baseline="0" dirty="0" err="1"/>
              <a:t>emergency</a:t>
            </a:r>
            <a:r>
              <a:rPr lang="da-DK" baseline="0" dirty="0"/>
              <a:t> </a:t>
            </a:r>
            <a:r>
              <a:rPr lang="da-DK" baseline="0" dirty="0" err="1"/>
              <a:t>stopped</a:t>
            </a:r>
            <a:endParaRPr lang="da-DK" baseline="0" dirty="0"/>
          </a:p>
          <a:p>
            <a:r>
              <a:rPr lang="da-DK" baseline="0" dirty="0"/>
              <a:t>» Robot </a:t>
            </a:r>
            <a:r>
              <a:rPr lang="da-DK" baseline="0" dirty="0" err="1"/>
              <a:t>Moving</a:t>
            </a:r>
            <a:r>
              <a:rPr lang="da-DK" baseline="0" dirty="0"/>
              <a:t>		</a:t>
            </a:r>
            <a:r>
              <a:rPr lang="da-DK" baseline="0" dirty="0" err="1"/>
              <a:t>high</a:t>
            </a:r>
            <a:r>
              <a:rPr lang="da-DK" baseline="0" dirty="0"/>
              <a:t> signal </a:t>
            </a:r>
            <a:r>
              <a:rPr lang="da-DK" baseline="0" dirty="0" err="1"/>
              <a:t>indicates</a:t>
            </a:r>
            <a:r>
              <a:rPr lang="da-DK" baseline="0" dirty="0"/>
              <a:t> robot is in </a:t>
            </a:r>
            <a:r>
              <a:rPr lang="da-DK" baseline="0" dirty="0" err="1"/>
              <a:t>fixed</a:t>
            </a:r>
            <a:r>
              <a:rPr lang="da-DK" baseline="0" dirty="0"/>
              <a:t> position, </a:t>
            </a:r>
            <a:r>
              <a:rPr lang="da-DK" baseline="0" dirty="0" err="1"/>
              <a:t>low</a:t>
            </a:r>
            <a:r>
              <a:rPr lang="da-DK" baseline="0" dirty="0"/>
              <a:t> signal </a:t>
            </a:r>
            <a:r>
              <a:rPr lang="da-DK" baseline="0" dirty="0" err="1"/>
              <a:t>indicates</a:t>
            </a:r>
            <a:r>
              <a:rPr lang="da-DK" baseline="0" dirty="0"/>
              <a:t> robot is </a:t>
            </a:r>
            <a:r>
              <a:rPr lang="da-DK" baseline="0" dirty="0" err="1"/>
              <a:t>moving</a:t>
            </a:r>
            <a:endParaRPr lang="da-DK" baseline="0" dirty="0"/>
          </a:p>
          <a:p>
            <a:r>
              <a:rPr lang="da-DK" baseline="0" dirty="0"/>
              <a:t>» Robot Not Stopping		if robot has </a:t>
            </a:r>
            <a:r>
              <a:rPr lang="da-DK" baseline="0" dirty="0" err="1"/>
              <a:t>been</a:t>
            </a:r>
            <a:r>
              <a:rPr lang="da-DK" baseline="0" dirty="0"/>
              <a:t> </a:t>
            </a:r>
            <a:r>
              <a:rPr lang="da-DK" baseline="0" dirty="0" err="1"/>
              <a:t>requested</a:t>
            </a:r>
            <a:r>
              <a:rPr lang="da-DK" baseline="0" dirty="0"/>
              <a:t> to stop, signal </a:t>
            </a:r>
            <a:r>
              <a:rPr lang="da-DK" baseline="0" dirty="0" err="1"/>
              <a:t>will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high</a:t>
            </a:r>
            <a:r>
              <a:rPr lang="da-DK" baseline="0" dirty="0"/>
              <a:t> </a:t>
            </a:r>
            <a:r>
              <a:rPr lang="da-DK" baseline="0" dirty="0" err="1"/>
              <a:t>until</a:t>
            </a:r>
            <a:r>
              <a:rPr lang="da-DK" baseline="0" dirty="0"/>
              <a:t> robot stops. If </a:t>
            </a:r>
            <a:r>
              <a:rPr lang="da-DK" baseline="0" dirty="0" err="1"/>
              <a:t>no</a:t>
            </a:r>
            <a:r>
              <a:rPr lang="da-DK" baseline="0" dirty="0"/>
              <a:t> </a:t>
            </a:r>
            <a:r>
              <a:rPr lang="da-DK" baseline="0" dirty="0" err="1"/>
              <a:t>request</a:t>
            </a:r>
            <a:r>
              <a:rPr lang="da-DK" baseline="0" dirty="0"/>
              <a:t>, signal </a:t>
            </a:r>
            <a:r>
              <a:rPr lang="da-DK" baseline="0" dirty="0" err="1"/>
              <a:t>will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low</a:t>
            </a:r>
            <a:endParaRPr lang="da-DK" baseline="0" dirty="0"/>
          </a:p>
          <a:p>
            <a:r>
              <a:rPr lang="da-DK" baseline="0" dirty="0"/>
              <a:t>» </a:t>
            </a:r>
            <a:r>
              <a:rPr lang="da-DK" baseline="0" dirty="0" err="1"/>
              <a:t>Reduced</a:t>
            </a:r>
            <a:r>
              <a:rPr lang="da-DK" baseline="0" dirty="0"/>
              <a:t> Mode		</a:t>
            </a:r>
            <a:r>
              <a:rPr lang="da-DK" baseline="0" dirty="0" err="1"/>
              <a:t>high</a:t>
            </a:r>
            <a:r>
              <a:rPr lang="da-DK" baseline="0" dirty="0"/>
              <a:t> signal </a:t>
            </a:r>
            <a:r>
              <a:rPr lang="da-DK" baseline="0" dirty="0" err="1"/>
              <a:t>indicates</a:t>
            </a:r>
            <a:r>
              <a:rPr lang="da-DK" baseline="0" dirty="0"/>
              <a:t> robot is in normal mode, </a:t>
            </a:r>
            <a:r>
              <a:rPr lang="da-DK" baseline="0" dirty="0" err="1"/>
              <a:t>low</a:t>
            </a:r>
            <a:r>
              <a:rPr lang="da-DK" baseline="0" dirty="0"/>
              <a:t> signal </a:t>
            </a:r>
            <a:r>
              <a:rPr lang="da-DK" baseline="0" dirty="0" err="1"/>
              <a:t>indicates</a:t>
            </a:r>
            <a:r>
              <a:rPr lang="da-DK" baseline="0" dirty="0"/>
              <a:t> robot is in </a:t>
            </a:r>
            <a:r>
              <a:rPr lang="da-DK" baseline="0" dirty="0" err="1"/>
              <a:t>reduced</a:t>
            </a:r>
            <a:r>
              <a:rPr lang="da-DK" baseline="0" dirty="0"/>
              <a:t> mode</a:t>
            </a:r>
          </a:p>
          <a:p>
            <a:r>
              <a:rPr lang="da-DK" baseline="0" dirty="0"/>
              <a:t>» Not </a:t>
            </a:r>
            <a:r>
              <a:rPr lang="da-DK" baseline="0" dirty="0" err="1"/>
              <a:t>Reduced</a:t>
            </a:r>
            <a:r>
              <a:rPr lang="da-DK" baseline="0" dirty="0"/>
              <a:t> Mode		inverse </a:t>
            </a:r>
            <a:r>
              <a:rPr lang="da-DK" baseline="0" dirty="0" err="1"/>
              <a:t>state</a:t>
            </a:r>
            <a:r>
              <a:rPr lang="da-DK" baseline="0" dirty="0"/>
              <a:t> of </a:t>
            </a:r>
            <a:r>
              <a:rPr lang="da-DK" baseline="0" dirty="0" err="1"/>
              <a:t>Reduced</a:t>
            </a:r>
            <a:r>
              <a:rPr lang="da-DK" baseline="0" dirty="0"/>
              <a:t> Mode</a:t>
            </a:r>
          </a:p>
        </p:txBody>
      </p:sp>
    </p:spTree>
    <p:extLst>
      <p:ext uri="{BB962C8B-B14F-4D97-AF65-F5344CB8AC3E}">
        <p14:creationId xmlns:p14="http://schemas.microsoft.com/office/powerpoint/2010/main" val="315033621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Ment</a:t>
            </a:r>
            <a:r>
              <a:rPr lang="da-DK" baseline="0" dirty="0"/>
              <a:t> as an </a:t>
            </a:r>
            <a:r>
              <a:rPr lang="da-DK" baseline="0" dirty="0" err="1"/>
              <a:t>extra</a:t>
            </a:r>
            <a:r>
              <a:rPr lang="da-DK" baseline="0" dirty="0"/>
              <a:t> slide </a:t>
            </a:r>
            <a:r>
              <a:rPr lang="da-DK" baseline="0" dirty="0" err="1"/>
              <a:t>that</a:t>
            </a:r>
            <a:r>
              <a:rPr lang="da-DK" baseline="0" dirty="0"/>
              <a:t>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enabled</a:t>
            </a:r>
            <a:r>
              <a:rPr lang="da-DK" baseline="0" dirty="0"/>
              <a:t> if 3PS is on the agenda.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42624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 err="1"/>
              <a:t>Destack</a:t>
            </a:r>
            <a:endParaRPr lang="da-DK" b="1" baseline="0" dirty="0"/>
          </a:p>
          <a:p>
            <a:endParaRPr lang="da-DK" baseline="0" dirty="0"/>
          </a:p>
          <a:p>
            <a:r>
              <a:rPr lang="da-DK" baseline="0" dirty="0" err="1"/>
              <a:t>Add</a:t>
            </a:r>
            <a:r>
              <a:rPr lang="da-DK" baseline="0"/>
              <a:t> folder to sample program</a:t>
            </a:r>
          </a:p>
        </p:txBody>
      </p:sp>
    </p:spTree>
    <p:extLst>
      <p:ext uri="{BB962C8B-B14F-4D97-AF65-F5344CB8AC3E}">
        <p14:creationId xmlns:p14="http://schemas.microsoft.com/office/powerpoint/2010/main" val="184306701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Client</a:t>
            </a:r>
            <a:r>
              <a:rPr lang="da-DK" b="1" baseline="0" dirty="0"/>
              <a:t> / Server</a:t>
            </a:r>
          </a:p>
          <a:p>
            <a:endParaRPr lang="da-DK" sz="1200" dirty="0">
              <a:solidFill>
                <a:srgbClr val="262626"/>
              </a:solidFill>
            </a:endParaRPr>
          </a:p>
          <a:p>
            <a:r>
              <a:rPr lang="da-DK" sz="1200" dirty="0">
                <a:solidFill>
                  <a:srgbClr val="262626"/>
                </a:solidFill>
              </a:rPr>
              <a:t>Client/Server is </a:t>
            </a:r>
            <a:r>
              <a:rPr lang="da-DK" sz="1200" dirty="0" err="1">
                <a:solidFill>
                  <a:srgbClr val="262626"/>
                </a:solidFill>
              </a:rPr>
              <a:t>sometimes</a:t>
            </a:r>
            <a:r>
              <a:rPr lang="da-DK" sz="1200" dirty="0">
                <a:solidFill>
                  <a:srgbClr val="262626"/>
                </a:solidFill>
              </a:rPr>
              <a:t> referred to as Master/Slave</a:t>
            </a:r>
          </a:p>
          <a:p>
            <a:r>
              <a:rPr lang="da-DK" sz="900" dirty="0">
                <a:solidFill>
                  <a:srgbClr val="262626"/>
                </a:solidFill>
              </a:rPr>
              <a:t>Client = Master</a:t>
            </a:r>
          </a:p>
          <a:p>
            <a:r>
              <a:rPr lang="da-DK" sz="900" dirty="0">
                <a:solidFill>
                  <a:srgbClr val="262626"/>
                </a:solidFill>
              </a:rPr>
              <a:t>Server = Slave</a:t>
            </a:r>
            <a:endParaRPr lang="en-GB" sz="9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96260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Client</a:t>
            </a:r>
            <a:r>
              <a:rPr lang="da-DK" b="1" baseline="0" dirty="0"/>
              <a:t> / Server</a:t>
            </a:r>
          </a:p>
          <a:p>
            <a:endParaRPr lang="da-DK" sz="1200" dirty="0">
              <a:solidFill>
                <a:srgbClr val="262626"/>
              </a:solidFill>
            </a:endParaRPr>
          </a:p>
          <a:p>
            <a:r>
              <a:rPr lang="da-DK" sz="1200" dirty="0">
                <a:solidFill>
                  <a:srgbClr val="262626"/>
                </a:solidFill>
              </a:rPr>
              <a:t>Client/Server is </a:t>
            </a:r>
            <a:r>
              <a:rPr lang="da-DK" sz="1200" dirty="0" err="1">
                <a:solidFill>
                  <a:srgbClr val="262626"/>
                </a:solidFill>
              </a:rPr>
              <a:t>sometimes</a:t>
            </a:r>
            <a:r>
              <a:rPr lang="da-DK" sz="1200" dirty="0">
                <a:solidFill>
                  <a:srgbClr val="262626"/>
                </a:solidFill>
              </a:rPr>
              <a:t> referred to as Master/Slave</a:t>
            </a:r>
          </a:p>
          <a:p>
            <a:r>
              <a:rPr lang="da-DK" sz="900" dirty="0">
                <a:solidFill>
                  <a:srgbClr val="262626"/>
                </a:solidFill>
              </a:rPr>
              <a:t>Client = Master</a:t>
            </a:r>
          </a:p>
          <a:p>
            <a:r>
              <a:rPr lang="da-DK" sz="900" dirty="0">
                <a:solidFill>
                  <a:srgbClr val="262626"/>
                </a:solidFill>
              </a:rPr>
              <a:t>Server = Slave</a:t>
            </a:r>
            <a:endParaRPr lang="en-GB" sz="9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29757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900" b="1" dirty="0"/>
              <a:t>Data types</a:t>
            </a:r>
          </a:p>
          <a:p>
            <a:endParaRPr lang="da-DK" sz="900" dirty="0"/>
          </a:p>
          <a:p>
            <a:r>
              <a:rPr lang="da-DK" sz="900" dirty="0" err="1"/>
              <a:t>Available</a:t>
            </a:r>
            <a:r>
              <a:rPr lang="da-DK" sz="900" baseline="0" dirty="0"/>
              <a:t> data types</a:t>
            </a:r>
          </a:p>
        </p:txBody>
      </p:sp>
    </p:spTree>
    <p:extLst>
      <p:ext uri="{BB962C8B-B14F-4D97-AF65-F5344CB8AC3E}">
        <p14:creationId xmlns:p14="http://schemas.microsoft.com/office/powerpoint/2010/main" val="426972891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/>
              <a:t>Setup Network</a:t>
            </a:r>
          </a:p>
          <a:p>
            <a:endParaRPr lang="da-DK" baseline="0" dirty="0"/>
          </a:p>
          <a:p>
            <a:r>
              <a:rPr lang="da-DK" baseline="0" dirty="0"/>
              <a:t>Setup:</a:t>
            </a:r>
          </a:p>
          <a:p>
            <a:r>
              <a:rPr lang="da-DK" baseline="0" dirty="0"/>
              <a:t>» </a:t>
            </a:r>
            <a:r>
              <a:rPr lang="da-DK" baseline="0" dirty="0" err="1"/>
              <a:t>Static</a:t>
            </a:r>
            <a:r>
              <a:rPr lang="da-DK" baseline="0" dirty="0"/>
              <a:t> </a:t>
            </a:r>
            <a:r>
              <a:rPr lang="da-DK" baseline="0" dirty="0" err="1"/>
              <a:t>address</a:t>
            </a:r>
            <a:endParaRPr lang="da-DK" baseline="0" dirty="0"/>
          </a:p>
          <a:p>
            <a:r>
              <a:rPr lang="da-DK" baseline="0" dirty="0"/>
              <a:t>» Set IP-</a:t>
            </a:r>
            <a:r>
              <a:rPr lang="da-DK" baseline="0" dirty="0" err="1"/>
              <a:t>address</a:t>
            </a:r>
            <a:r>
              <a:rPr lang="da-DK" baseline="0" dirty="0"/>
              <a:t> of controller (Client)</a:t>
            </a:r>
          </a:p>
          <a:p>
            <a:r>
              <a:rPr lang="da-DK" baseline="0" dirty="0"/>
              <a:t>» Set Subnet mask</a:t>
            </a:r>
          </a:p>
          <a:p>
            <a:endParaRPr lang="da-DK" baseline="0" dirty="0"/>
          </a:p>
          <a:p>
            <a:r>
              <a:rPr lang="da-DK" baseline="0" dirty="0"/>
              <a:t>Press ”</a:t>
            </a:r>
            <a:r>
              <a:rPr lang="da-DK" baseline="0" dirty="0" err="1"/>
              <a:t>Apply</a:t>
            </a:r>
            <a:r>
              <a:rPr lang="da-DK" baseline="0" dirty="0"/>
              <a:t>” to save </a:t>
            </a:r>
            <a:r>
              <a:rPr lang="da-DK" baseline="0" dirty="0" err="1"/>
              <a:t>configuration</a:t>
            </a:r>
            <a:r>
              <a:rPr lang="da-DK" baseline="0" dirty="0"/>
              <a:t> in file on disk</a:t>
            </a:r>
          </a:p>
          <a:p>
            <a:endParaRPr lang="da-DK" baseline="0" dirty="0"/>
          </a:p>
          <a:p>
            <a:r>
              <a:rPr lang="da-DK" baseline="0" dirty="0"/>
              <a:t>”Update” </a:t>
            </a:r>
            <a:r>
              <a:rPr lang="da-DK" baseline="0" dirty="0" err="1"/>
              <a:t>button</a:t>
            </a:r>
            <a:r>
              <a:rPr lang="da-DK" baseline="0" dirty="0"/>
              <a:t>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used</a:t>
            </a:r>
            <a:r>
              <a:rPr lang="da-DK" baseline="0" dirty="0"/>
              <a:t> for ”</a:t>
            </a:r>
            <a:r>
              <a:rPr lang="da-DK" baseline="0" dirty="0" err="1"/>
              <a:t>pinging</a:t>
            </a:r>
            <a:r>
              <a:rPr lang="da-DK" baseline="0" dirty="0"/>
              <a:t>” the </a:t>
            </a:r>
            <a:r>
              <a:rPr lang="da-DK" baseline="0" dirty="0" err="1"/>
              <a:t>other</a:t>
            </a:r>
            <a:r>
              <a:rPr lang="da-DK" baseline="0" dirty="0"/>
              <a:t> </a:t>
            </a:r>
            <a:r>
              <a:rPr lang="da-DK" baseline="0" dirty="0" err="1"/>
              <a:t>device</a:t>
            </a:r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135712092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/>
              <a:t>Server</a:t>
            </a:r>
          </a:p>
          <a:p>
            <a:endParaRPr lang="da-DK" baseline="0" dirty="0"/>
          </a:p>
          <a:p>
            <a:r>
              <a:rPr lang="da-DK" baseline="0" dirty="0"/>
              <a:t>Device </a:t>
            </a:r>
            <a:r>
              <a:rPr lang="da-DK" baseline="0" dirty="0" err="1"/>
              <a:t>used</a:t>
            </a:r>
            <a:r>
              <a:rPr lang="da-DK" baseline="0" dirty="0"/>
              <a:t> in </a:t>
            </a:r>
            <a:r>
              <a:rPr lang="da-DK" baseline="0" dirty="0" err="1"/>
              <a:t>this</a:t>
            </a:r>
            <a:r>
              <a:rPr lang="da-DK" baseline="0" dirty="0"/>
              <a:t> sample:</a:t>
            </a:r>
          </a:p>
          <a:p>
            <a:r>
              <a:rPr lang="da-DK" b="1" baseline="0" dirty="0"/>
              <a:t>Phoenix Contact ILB ETH 24 DI16-DIO16-2TX</a:t>
            </a:r>
          </a:p>
          <a:p>
            <a:endParaRPr lang="da-DK" baseline="0" dirty="0"/>
          </a:p>
          <a:p>
            <a:r>
              <a:rPr lang="da-DK" baseline="0" dirty="0" err="1"/>
              <a:t>Documentation</a:t>
            </a:r>
            <a:r>
              <a:rPr lang="da-DK" baseline="0" dirty="0"/>
              <a:t> from </a:t>
            </a:r>
            <a:r>
              <a:rPr lang="da-DK" baseline="0" dirty="0" err="1"/>
              <a:t>vendor</a:t>
            </a:r>
            <a:endParaRPr lang="da-DK" baseline="0" dirty="0"/>
          </a:p>
          <a:p>
            <a:endParaRPr lang="da-DK" baseline="0" dirty="0"/>
          </a:p>
          <a:p>
            <a:r>
              <a:rPr lang="da-DK" baseline="0" dirty="0"/>
              <a:t>Signal:		Address range:</a:t>
            </a:r>
          </a:p>
          <a:p>
            <a:r>
              <a:rPr lang="da-DK" baseline="0" dirty="0"/>
              <a:t>Digital output		0-15</a:t>
            </a:r>
          </a:p>
          <a:p>
            <a:r>
              <a:rPr lang="da-DK" baseline="0" dirty="0"/>
              <a:t>Digital input		16-32</a:t>
            </a:r>
          </a:p>
        </p:txBody>
      </p:sp>
    </p:spTree>
    <p:extLst>
      <p:ext uri="{BB962C8B-B14F-4D97-AF65-F5344CB8AC3E}">
        <p14:creationId xmlns:p14="http://schemas.microsoft.com/office/powerpoint/2010/main" val="2034759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aseline="0" dirty="0"/>
              <a:t>Show </a:t>
            </a:r>
            <a:r>
              <a:rPr lang="da-DK" baseline="0" dirty="0" err="1"/>
              <a:t>how</a:t>
            </a:r>
            <a:r>
              <a:rPr lang="da-DK" baseline="0" dirty="0"/>
              <a:t> to </a:t>
            </a:r>
            <a:r>
              <a:rPr lang="da-DK" baseline="0" dirty="0" err="1"/>
              <a:t>adjust</a:t>
            </a:r>
            <a:r>
              <a:rPr lang="da-DK" baseline="0" dirty="0"/>
              <a:t> speed and acceleration of a </a:t>
            </a:r>
            <a:r>
              <a:rPr lang="da-DK" baseline="0" dirty="0" err="1"/>
              <a:t>move</a:t>
            </a:r>
            <a:r>
              <a:rPr lang="da-DK" baseline="0" dirty="0"/>
              <a:t> and all the </a:t>
            </a:r>
            <a:r>
              <a:rPr lang="da-DK" baseline="0" dirty="0" err="1"/>
              <a:t>waypoints</a:t>
            </a:r>
            <a:r>
              <a:rPr lang="da-DK" baseline="0" dirty="0"/>
              <a:t> </a:t>
            </a:r>
            <a:r>
              <a:rPr lang="da-DK" baseline="0" dirty="0" err="1"/>
              <a:t>within</a:t>
            </a:r>
            <a:r>
              <a:rPr lang="da-DK" baseline="0" dirty="0"/>
              <a:t> the </a:t>
            </a:r>
            <a:r>
              <a:rPr lang="da-DK" baseline="0" dirty="0" err="1"/>
              <a:t>move</a:t>
            </a:r>
            <a:endParaRPr lang="da-DK" baseline="0" dirty="0"/>
          </a:p>
          <a:p>
            <a:endParaRPr lang="da-DK" baseline="0" dirty="0"/>
          </a:p>
          <a:p>
            <a:r>
              <a:rPr lang="da-DK" b="1" baseline="0" dirty="0"/>
              <a:t>PERFORM LIVE DEMO </a:t>
            </a:r>
            <a:r>
              <a:rPr lang="da-DK" b="1" baseline="0" dirty="0" err="1"/>
              <a:t>using</a:t>
            </a:r>
            <a:r>
              <a:rPr lang="da-DK" b="1" baseline="0" dirty="0"/>
              <a:t> </a:t>
            </a:r>
            <a:r>
              <a:rPr lang="da-DK" b="1" baseline="0" dirty="0" err="1"/>
              <a:t>one</a:t>
            </a:r>
            <a:r>
              <a:rPr lang="da-DK" b="1" baseline="0" dirty="0"/>
              <a:t> </a:t>
            </a:r>
            <a:r>
              <a:rPr lang="da-DK" b="1" baseline="0" dirty="0" err="1"/>
              <a:t>move</a:t>
            </a:r>
            <a:r>
              <a:rPr lang="da-DK" b="1" baseline="0" dirty="0"/>
              <a:t> </a:t>
            </a:r>
            <a:r>
              <a:rPr lang="da-DK" b="1" baseline="0" dirty="0" err="1"/>
              <a:t>containing</a:t>
            </a:r>
            <a:r>
              <a:rPr lang="da-DK" b="1" baseline="0" dirty="0"/>
              <a:t> </a:t>
            </a:r>
            <a:r>
              <a:rPr lang="da-DK" b="1" baseline="0" dirty="0" err="1"/>
              <a:t>several</a:t>
            </a:r>
            <a:r>
              <a:rPr lang="da-DK" b="1" baseline="0" dirty="0"/>
              <a:t> </a:t>
            </a:r>
            <a:r>
              <a:rPr lang="da-DK" b="1" baseline="0" dirty="0" err="1"/>
              <a:t>waypoints</a:t>
            </a:r>
            <a:endParaRPr lang="da-DK" b="1" baseline="0" dirty="0"/>
          </a:p>
        </p:txBody>
      </p:sp>
    </p:spTree>
    <p:extLst>
      <p:ext uri="{BB962C8B-B14F-4D97-AF65-F5344CB8AC3E}">
        <p14:creationId xmlns:p14="http://schemas.microsoft.com/office/powerpoint/2010/main" val="403410606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/>
              <a:t>Setup Server</a:t>
            </a:r>
          </a:p>
          <a:p>
            <a:endParaRPr lang="da-DK" baseline="0" dirty="0"/>
          </a:p>
          <a:p>
            <a:r>
              <a:rPr lang="da-DK" baseline="0" dirty="0"/>
              <a:t>How to </a:t>
            </a:r>
            <a:r>
              <a:rPr lang="da-DK" baseline="0" dirty="0" err="1"/>
              <a:t>setup</a:t>
            </a:r>
            <a:r>
              <a:rPr lang="da-DK" baseline="0" dirty="0"/>
              <a:t> </a:t>
            </a:r>
            <a:r>
              <a:rPr lang="da-DK" baseline="0" dirty="0" err="1"/>
              <a:t>external</a:t>
            </a:r>
            <a:r>
              <a:rPr lang="da-DK" baseline="0" dirty="0"/>
              <a:t> I/O </a:t>
            </a:r>
            <a:r>
              <a:rPr lang="da-DK" baseline="0" dirty="0" err="1"/>
              <a:t>device</a:t>
            </a:r>
            <a:r>
              <a:rPr lang="da-DK" baseline="0" dirty="0"/>
              <a:t> for </a:t>
            </a:r>
            <a:r>
              <a:rPr lang="da-DK" baseline="0" dirty="0" err="1"/>
              <a:t>adding</a:t>
            </a:r>
            <a:r>
              <a:rPr lang="da-DK" baseline="0" dirty="0"/>
              <a:t> </a:t>
            </a:r>
            <a:r>
              <a:rPr lang="da-DK" baseline="0" dirty="0" err="1"/>
              <a:t>additional</a:t>
            </a:r>
            <a:r>
              <a:rPr lang="da-DK" baseline="0" dirty="0"/>
              <a:t> I/O’s to the system</a:t>
            </a:r>
          </a:p>
        </p:txBody>
      </p:sp>
    </p:spTree>
    <p:extLst>
      <p:ext uri="{BB962C8B-B14F-4D97-AF65-F5344CB8AC3E}">
        <p14:creationId xmlns:p14="http://schemas.microsoft.com/office/powerpoint/2010/main" val="136678649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/>
              <a:t>Setup </a:t>
            </a:r>
            <a:r>
              <a:rPr lang="da-DK" b="1" baseline="0" dirty="0" err="1"/>
              <a:t>Modbus</a:t>
            </a:r>
            <a:endParaRPr lang="da-DK" b="1" baseline="0" dirty="0"/>
          </a:p>
          <a:p>
            <a:endParaRPr lang="da-DK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 err="1"/>
              <a:t>Demonstrate</a:t>
            </a:r>
            <a:r>
              <a:rPr lang="da-DK" baseline="0" dirty="0"/>
              <a:t> </a:t>
            </a:r>
            <a:r>
              <a:rPr lang="da-DK" baseline="0" dirty="0" err="1"/>
              <a:t>how</a:t>
            </a:r>
            <a:r>
              <a:rPr lang="da-DK" baseline="0" dirty="0"/>
              <a:t> the outputs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monitored</a:t>
            </a:r>
            <a:r>
              <a:rPr lang="da-DK" baseline="0" dirty="0"/>
              <a:t> in I/O tab </a:t>
            </a:r>
            <a:r>
              <a:rPr lang="da-DK" baseline="0" dirty="0" err="1"/>
              <a:t>during</a:t>
            </a:r>
            <a:r>
              <a:rPr lang="da-DK" baseline="0" dirty="0"/>
              <a:t> run of program.</a:t>
            </a:r>
          </a:p>
          <a:p>
            <a:endParaRPr lang="da-DK" baseline="0" dirty="0"/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Exception codes </a:t>
            </a: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?-mark in top right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E-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 info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server (external device) responds error messages with exception codes: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0x01: ILLEGAL_FUNCTION_CODE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0x02: ILLEGAL_DATA_ACCESS (if the request address is illegal)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0x03: ILLEGAL_DATA_VALUE (if the request data is invalid)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0x04: SLAVE_DEVICE_FAILURE (error has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occured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external device)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0x05: ILLEGAL_DATA_VALUE (if the request data is invalid) </a:t>
            </a:r>
            <a:endParaRPr lang="da-DK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a-DK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0x06: SLAVE_DEVICE_BUSY (if slave (server) is not </a:t>
            </a:r>
            <a:r>
              <a:rPr lang="da-DK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da-DK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da-DK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respond</a:t>
            </a:r>
            <a:r>
              <a:rPr lang="da-DK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da-DK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07823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 err="1"/>
              <a:t>Use</a:t>
            </a:r>
            <a:r>
              <a:rPr lang="da-DK" b="1" baseline="0" dirty="0"/>
              <a:t> of </a:t>
            </a:r>
            <a:r>
              <a:rPr lang="da-DK" b="1" baseline="0" dirty="0" err="1"/>
              <a:t>Modbus</a:t>
            </a:r>
            <a:r>
              <a:rPr lang="da-DK" b="1" baseline="0" dirty="0"/>
              <a:t> signals</a:t>
            </a:r>
          </a:p>
          <a:p>
            <a:endParaRPr lang="da-DK" baseline="0" dirty="0"/>
          </a:p>
          <a:p>
            <a:r>
              <a:rPr lang="da-DK" baseline="0" dirty="0"/>
              <a:t>Open sample program </a:t>
            </a:r>
            <a:r>
              <a:rPr lang="da-DK" baseline="0" dirty="0" err="1"/>
              <a:t>set.urp</a:t>
            </a:r>
            <a:endParaRPr lang="da-DK" baseline="0" dirty="0"/>
          </a:p>
          <a:p>
            <a:r>
              <a:rPr lang="da-DK" baseline="0" dirty="0" err="1"/>
              <a:t>Replace</a:t>
            </a:r>
            <a:r>
              <a:rPr lang="da-DK" baseline="0" dirty="0"/>
              <a:t> digital output in SET-</a:t>
            </a:r>
            <a:r>
              <a:rPr lang="da-DK" baseline="0" dirty="0" err="1"/>
              <a:t>commands</a:t>
            </a:r>
            <a:r>
              <a:rPr lang="da-DK" baseline="0" dirty="0"/>
              <a:t> with </a:t>
            </a:r>
            <a:r>
              <a:rPr lang="da-DK" baseline="0" dirty="0" err="1"/>
              <a:t>Modbus</a:t>
            </a:r>
            <a:r>
              <a:rPr lang="da-DK" baseline="0" dirty="0"/>
              <a:t> digital output</a:t>
            </a:r>
          </a:p>
        </p:txBody>
      </p:sp>
    </p:spTree>
    <p:extLst>
      <p:ext uri="{BB962C8B-B14F-4D97-AF65-F5344CB8AC3E}">
        <p14:creationId xmlns:p14="http://schemas.microsoft.com/office/powerpoint/2010/main" val="277603880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b="1" baseline="0" dirty="0"/>
          </a:p>
        </p:txBody>
      </p:sp>
    </p:spTree>
    <p:extLst>
      <p:ext uri="{BB962C8B-B14F-4D97-AF65-F5344CB8AC3E}">
        <p14:creationId xmlns:p14="http://schemas.microsoft.com/office/powerpoint/2010/main" val="183772428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altLang="zh-CN" b="1" baseline="0" dirty="0"/>
              <a:t>http://www.universal-robots.com/how-tos-and-faqs/how-to/ur-how-tos/profinet-guide-20596/</a:t>
            </a:r>
          </a:p>
          <a:p>
            <a:r>
              <a:rPr lang="da-DK" altLang="zh-CN" b="1" baseline="0" dirty="0"/>
              <a:t>http://www.universal-robots.com/how-tos-and-faqs/faq/ur-faq/release-note-software-version-33xx/</a:t>
            </a:r>
          </a:p>
          <a:p>
            <a:endParaRPr lang="da-DK" b="1" baseline="0" dirty="0"/>
          </a:p>
        </p:txBody>
      </p:sp>
    </p:spTree>
    <p:extLst>
      <p:ext uri="{BB962C8B-B14F-4D97-AF65-F5344CB8AC3E}">
        <p14:creationId xmlns:p14="http://schemas.microsoft.com/office/powerpoint/2010/main" val="246396820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/>
              <a:t>Force</a:t>
            </a:r>
          </a:p>
          <a:p>
            <a:endParaRPr lang="da-DK" baseline="0" dirty="0"/>
          </a:p>
          <a:p>
            <a:r>
              <a:rPr lang="da-DK" baseline="0" dirty="0" err="1"/>
              <a:t>Introduction</a:t>
            </a:r>
            <a:r>
              <a:rPr lang="da-DK" baseline="0" dirty="0"/>
              <a:t> to </a:t>
            </a:r>
            <a:r>
              <a:rPr lang="da-DK" b="1" baseline="0" dirty="0"/>
              <a:t>Force </a:t>
            </a:r>
            <a:r>
              <a:rPr lang="da-DK" b="0" baseline="0" dirty="0"/>
              <a:t>mode:</a:t>
            </a:r>
          </a:p>
          <a:p>
            <a:r>
              <a:rPr lang="da-DK" baseline="0" dirty="0"/>
              <a:t>» In Force mode the robot </a:t>
            </a:r>
            <a:r>
              <a:rPr lang="da-DK" baseline="0" dirty="0" err="1"/>
              <a:t>will</a:t>
            </a:r>
            <a:r>
              <a:rPr lang="da-DK" baseline="0" dirty="0"/>
              <a:t> </a:t>
            </a:r>
            <a:r>
              <a:rPr lang="da-DK" baseline="0" dirty="0" err="1"/>
              <a:t>comply</a:t>
            </a:r>
            <a:r>
              <a:rPr lang="da-DK" baseline="0" dirty="0"/>
              <a:t> with </a:t>
            </a:r>
            <a:r>
              <a:rPr lang="da-DK" baseline="0" dirty="0" err="1"/>
              <a:t>its</a:t>
            </a:r>
            <a:r>
              <a:rPr lang="da-DK" baseline="0" dirty="0"/>
              <a:t> </a:t>
            </a:r>
            <a:r>
              <a:rPr lang="da-DK" baseline="0" dirty="0" err="1"/>
              <a:t>surroundings</a:t>
            </a:r>
            <a:endParaRPr lang="da-DK" baseline="0" dirty="0"/>
          </a:p>
          <a:p>
            <a:r>
              <a:rPr lang="da-DK" baseline="0" dirty="0"/>
              <a:t>      - </a:t>
            </a:r>
            <a:r>
              <a:rPr lang="da-DK" baseline="0" dirty="0" err="1"/>
              <a:t>meaning</a:t>
            </a:r>
            <a:r>
              <a:rPr lang="da-DK" baseline="0" dirty="0"/>
              <a:t> it </a:t>
            </a:r>
            <a:r>
              <a:rPr lang="da-DK" baseline="0" dirty="0" err="1"/>
              <a:t>will</a:t>
            </a:r>
            <a:r>
              <a:rPr lang="da-DK" baseline="0" dirty="0"/>
              <a:t> </a:t>
            </a:r>
            <a:r>
              <a:rPr lang="da-DK" baseline="0" dirty="0" err="1"/>
              <a:t>automatically</a:t>
            </a:r>
            <a:r>
              <a:rPr lang="da-DK" baseline="0" dirty="0"/>
              <a:t> </a:t>
            </a:r>
            <a:r>
              <a:rPr lang="da-DK" baseline="0" dirty="0" err="1"/>
              <a:t>adjust</a:t>
            </a:r>
            <a:r>
              <a:rPr lang="da-DK" baseline="0" dirty="0"/>
              <a:t> </a:t>
            </a:r>
            <a:r>
              <a:rPr lang="da-DK" baseline="0" dirty="0" err="1"/>
              <a:t>its</a:t>
            </a:r>
            <a:r>
              <a:rPr lang="da-DK" baseline="0" dirty="0"/>
              <a:t> position to </a:t>
            </a:r>
            <a:r>
              <a:rPr lang="da-DK" baseline="0" dirty="0" err="1"/>
              <a:t>achive</a:t>
            </a:r>
            <a:r>
              <a:rPr lang="da-DK" baseline="0" dirty="0"/>
              <a:t> a </a:t>
            </a:r>
            <a:r>
              <a:rPr lang="da-DK" baseline="0" dirty="0" err="1"/>
              <a:t>specified</a:t>
            </a:r>
            <a:r>
              <a:rPr lang="da-DK" baseline="0" dirty="0"/>
              <a:t> force</a:t>
            </a:r>
          </a:p>
          <a:p>
            <a:r>
              <a:rPr lang="da-DK" baseline="0" dirty="0"/>
              <a:t>» Force mode is </a:t>
            </a:r>
            <a:r>
              <a:rPr lang="da-DK" b="1" i="0" baseline="0" dirty="0"/>
              <a:t>NOT </a:t>
            </a:r>
            <a:r>
              <a:rPr lang="da-DK" baseline="0" dirty="0"/>
              <a:t>a </a:t>
            </a:r>
            <a:r>
              <a:rPr lang="da-DK" baseline="0" dirty="0" err="1"/>
              <a:t>safety</a:t>
            </a:r>
            <a:r>
              <a:rPr lang="da-DK" baseline="0" dirty="0"/>
              <a:t> feature</a:t>
            </a:r>
          </a:p>
          <a:p>
            <a:endParaRPr lang="da-DK" baseline="0" dirty="0"/>
          </a:p>
          <a:p>
            <a:r>
              <a:rPr lang="da-DK" baseline="0" dirty="0" err="1"/>
              <a:t>Limitations</a:t>
            </a:r>
            <a:r>
              <a:rPr lang="da-DK" baseline="0" dirty="0"/>
              <a:t>:</a:t>
            </a:r>
          </a:p>
          <a:p>
            <a:r>
              <a:rPr lang="da-DK" baseline="0" dirty="0"/>
              <a:t>» </a:t>
            </a:r>
            <a:r>
              <a:rPr lang="da-DK" baseline="0" dirty="0" err="1"/>
              <a:t>Working</a:t>
            </a:r>
            <a:r>
              <a:rPr lang="da-DK" baseline="0" dirty="0"/>
              <a:t> range is </a:t>
            </a:r>
            <a:r>
              <a:rPr lang="da-DK" baseline="0" dirty="0" err="1"/>
              <a:t>limited</a:t>
            </a:r>
            <a:r>
              <a:rPr lang="da-DK" baseline="0" dirty="0"/>
              <a:t>, </a:t>
            </a:r>
            <a:r>
              <a:rPr lang="da-DK" baseline="0" dirty="0" err="1"/>
              <a:t>required</a:t>
            </a:r>
            <a:r>
              <a:rPr lang="da-DK" baseline="0" dirty="0"/>
              <a:t> to </a:t>
            </a:r>
            <a:r>
              <a:rPr lang="da-DK" baseline="0" dirty="0" err="1"/>
              <a:t>make</a:t>
            </a:r>
            <a:r>
              <a:rPr lang="da-DK" baseline="0" dirty="0"/>
              <a:t> tests to find optimal </a:t>
            </a:r>
            <a:r>
              <a:rPr lang="da-DK" baseline="0" dirty="0" err="1"/>
              <a:t>workspace</a:t>
            </a:r>
            <a:endParaRPr lang="da-DK" baseline="0" dirty="0"/>
          </a:p>
          <a:p>
            <a:r>
              <a:rPr lang="da-DK" baseline="0" dirty="0"/>
              <a:t>» Precision is </a:t>
            </a:r>
            <a:r>
              <a:rPr lang="da-DK" baseline="0" dirty="0" err="1"/>
              <a:t>limited</a:t>
            </a:r>
            <a:r>
              <a:rPr lang="da-DK" baseline="0" dirty="0"/>
              <a:t> to </a:t>
            </a:r>
            <a:r>
              <a:rPr lang="da-DK" baseline="0" dirty="0" err="1"/>
              <a:t>appr</a:t>
            </a:r>
            <a:r>
              <a:rPr lang="da-DK" baseline="0" dirty="0"/>
              <a:t>. +/-10 N</a:t>
            </a:r>
          </a:p>
          <a:p>
            <a:r>
              <a:rPr lang="da-DK" dirty="0"/>
              <a:t>» </a:t>
            </a:r>
            <a:r>
              <a:rPr lang="da-DK" dirty="0" err="1"/>
              <a:t>Singularity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</a:t>
            </a:r>
            <a:r>
              <a:rPr lang="da-DK" dirty="0" err="1"/>
              <a:t>occur</a:t>
            </a:r>
            <a:r>
              <a:rPr lang="da-DK" dirty="0"/>
              <a:t> </a:t>
            </a:r>
            <a:r>
              <a:rPr lang="da-DK" dirty="0" err="1"/>
              <a:t>depending</a:t>
            </a:r>
            <a:r>
              <a:rPr lang="da-DK" dirty="0"/>
              <a:t> on posture of robot arm</a:t>
            </a:r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317658665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/>
              <a:t>How to </a:t>
            </a:r>
            <a:r>
              <a:rPr lang="da-DK" b="1" baseline="0" dirty="0" err="1"/>
              <a:t>use</a:t>
            </a:r>
            <a:r>
              <a:rPr lang="da-DK" b="1" baseline="0" dirty="0"/>
              <a:t> Force</a:t>
            </a:r>
          </a:p>
          <a:p>
            <a:endParaRPr lang="da-DK" baseline="0" dirty="0"/>
          </a:p>
          <a:p>
            <a:r>
              <a:rPr lang="da-DK" baseline="0" dirty="0"/>
              <a:t>How to </a:t>
            </a:r>
            <a:r>
              <a:rPr lang="da-DK" baseline="0" dirty="0" err="1"/>
              <a:t>use</a:t>
            </a:r>
            <a:r>
              <a:rPr lang="da-DK" baseline="0" dirty="0"/>
              <a:t>:</a:t>
            </a:r>
          </a:p>
          <a:p>
            <a:r>
              <a:rPr lang="da-DK" baseline="0" dirty="0"/>
              <a:t>» Set Force type</a:t>
            </a:r>
          </a:p>
          <a:p>
            <a:r>
              <a:rPr lang="da-DK" baseline="0" dirty="0"/>
              <a:t>» Set Force </a:t>
            </a:r>
            <a:r>
              <a:rPr lang="da-DK" baseline="0" dirty="0" err="1"/>
              <a:t>level</a:t>
            </a:r>
            <a:r>
              <a:rPr lang="da-DK" baseline="0" dirty="0"/>
              <a:t> (in Newton)</a:t>
            </a:r>
          </a:p>
          <a:p>
            <a:r>
              <a:rPr lang="da-DK" baseline="0" dirty="0"/>
              <a:t>» Set </a:t>
            </a:r>
            <a:r>
              <a:rPr lang="da-DK" baseline="0" dirty="0" err="1"/>
              <a:t>direction</a:t>
            </a:r>
            <a:r>
              <a:rPr lang="da-DK" baseline="0" dirty="0"/>
              <a:t> of force</a:t>
            </a:r>
          </a:p>
        </p:txBody>
      </p:sp>
    </p:spTree>
    <p:extLst>
      <p:ext uri="{BB962C8B-B14F-4D97-AF65-F5344CB8AC3E}">
        <p14:creationId xmlns:p14="http://schemas.microsoft.com/office/powerpoint/2010/main" val="24954740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Force type: Simple</a:t>
            </a:r>
          </a:p>
          <a:p>
            <a:endParaRPr lang="da-DK" dirty="0"/>
          </a:p>
          <a:p>
            <a:r>
              <a:rPr lang="da-DK" dirty="0"/>
              <a:t>In force type Simple, </a:t>
            </a:r>
            <a:r>
              <a:rPr lang="da-DK" dirty="0" err="1"/>
              <a:t>direction</a:t>
            </a:r>
            <a:r>
              <a:rPr lang="da-DK" dirty="0"/>
              <a:t> is </a:t>
            </a:r>
            <a:r>
              <a:rPr lang="da-DK" dirty="0" err="1"/>
              <a:t>always</a:t>
            </a:r>
            <a:r>
              <a:rPr lang="da-DK" baseline="0" dirty="0"/>
              <a:t> in Z-</a:t>
            </a:r>
            <a:r>
              <a:rPr lang="da-DK" baseline="0" dirty="0" err="1"/>
              <a:t>direction</a:t>
            </a:r>
            <a:r>
              <a:rPr lang="da-DK" baseline="0" dirty="0"/>
              <a:t> of feature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Testing</a:t>
            </a:r>
            <a:r>
              <a:rPr lang="da-DK" dirty="0"/>
              <a:t>:</a:t>
            </a:r>
          </a:p>
          <a:p>
            <a:endParaRPr lang="da-DK" baseline="0" dirty="0"/>
          </a:p>
          <a:p>
            <a:r>
              <a:rPr lang="da-DK" baseline="0" dirty="0"/>
              <a:t>1. </a:t>
            </a:r>
            <a:r>
              <a:rPr lang="da-DK" baseline="0" dirty="0" err="1"/>
              <a:t>Add</a:t>
            </a:r>
            <a:r>
              <a:rPr lang="da-DK" baseline="0" dirty="0"/>
              <a:t> </a:t>
            </a:r>
            <a:r>
              <a:rPr lang="da-DK" b="1" baseline="0" dirty="0"/>
              <a:t>Force</a:t>
            </a:r>
            <a:r>
              <a:rPr lang="da-DK" baseline="0" dirty="0"/>
              <a:t>-</a:t>
            </a:r>
            <a:r>
              <a:rPr lang="da-DK" baseline="0" dirty="0" err="1"/>
              <a:t>command</a:t>
            </a:r>
            <a:r>
              <a:rPr lang="da-DK" baseline="0" dirty="0"/>
              <a:t> to new program</a:t>
            </a:r>
          </a:p>
          <a:p>
            <a:r>
              <a:rPr lang="da-DK" baseline="0" dirty="0"/>
              <a:t>    Types:</a:t>
            </a:r>
          </a:p>
          <a:p>
            <a:r>
              <a:rPr lang="da-DK" baseline="0" dirty="0"/>
              <a:t>    » Simple</a:t>
            </a:r>
          </a:p>
          <a:p>
            <a:r>
              <a:rPr lang="da-DK" baseline="0" dirty="0"/>
              <a:t>    » Frame</a:t>
            </a:r>
          </a:p>
          <a:p>
            <a:r>
              <a:rPr lang="da-DK" baseline="0" dirty="0"/>
              <a:t>    » Point</a:t>
            </a:r>
          </a:p>
          <a:p>
            <a:r>
              <a:rPr lang="da-DK" baseline="0" dirty="0"/>
              <a:t>    » Motion</a:t>
            </a:r>
          </a:p>
          <a:p>
            <a:endParaRPr lang="da-DK" baseline="0" dirty="0"/>
          </a:p>
          <a:p>
            <a:r>
              <a:rPr lang="da-DK" baseline="0" dirty="0"/>
              <a:t>2. Set Type: Simple</a:t>
            </a:r>
          </a:p>
          <a:p>
            <a:endParaRPr lang="da-DK" baseline="0" dirty="0"/>
          </a:p>
          <a:p>
            <a:r>
              <a:rPr lang="da-DK" baseline="0" dirty="0"/>
              <a:t>3. Set Feature: Base</a:t>
            </a:r>
          </a:p>
          <a:p>
            <a:r>
              <a:rPr lang="da-DK" baseline="0" dirty="0"/>
              <a:t>      - In BASE feature, force </a:t>
            </a:r>
            <a:r>
              <a:rPr lang="da-DK" baseline="0" dirty="0" err="1"/>
              <a:t>direction</a:t>
            </a:r>
            <a:r>
              <a:rPr lang="da-DK" baseline="0" dirty="0"/>
              <a:t> is </a:t>
            </a:r>
            <a:r>
              <a:rPr lang="da-DK" baseline="0" dirty="0" err="1"/>
              <a:t>vertical</a:t>
            </a:r>
            <a:r>
              <a:rPr lang="da-DK" baseline="0" dirty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4. Set Force to 30N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5. Press ”</a:t>
            </a:r>
            <a:r>
              <a:rPr lang="da-DK" baseline="0" dirty="0" err="1"/>
              <a:t>Teach</a:t>
            </a:r>
            <a:r>
              <a:rPr lang="da-DK" baseline="0" dirty="0"/>
              <a:t> test”, hold </a:t>
            </a:r>
            <a:r>
              <a:rPr lang="da-DK" baseline="0" dirty="0" err="1"/>
              <a:t>freedriven</a:t>
            </a:r>
            <a:r>
              <a:rPr lang="da-DK" baseline="0" dirty="0"/>
              <a:t> on TP and </a:t>
            </a:r>
            <a:r>
              <a:rPr lang="da-DK" baseline="0" dirty="0" err="1"/>
              <a:t>verify</a:t>
            </a:r>
            <a:r>
              <a:rPr lang="da-DK" baseline="0" dirty="0"/>
              <a:t> </a:t>
            </a:r>
            <a:r>
              <a:rPr lang="da-DK" baseline="0" dirty="0" err="1"/>
              <a:t>that</a:t>
            </a:r>
            <a:r>
              <a:rPr lang="da-DK" baseline="0" dirty="0"/>
              <a:t> robot </a:t>
            </a:r>
            <a:r>
              <a:rPr lang="da-DK" baseline="0" dirty="0" err="1"/>
              <a:t>applies</a:t>
            </a:r>
            <a:r>
              <a:rPr lang="da-DK" baseline="0" dirty="0"/>
              <a:t> force in </a:t>
            </a:r>
            <a:r>
              <a:rPr lang="da-DK" baseline="0" dirty="0" err="1"/>
              <a:t>upward</a:t>
            </a:r>
            <a:r>
              <a:rPr lang="da-DK" baseline="0" dirty="0"/>
              <a:t> </a:t>
            </a:r>
            <a:r>
              <a:rPr lang="da-DK" baseline="0" dirty="0" err="1"/>
              <a:t>direction</a:t>
            </a:r>
            <a:endParaRPr lang="da-DK" baseline="0" dirty="0"/>
          </a:p>
          <a:p>
            <a:endParaRPr lang="da-DK" baseline="0" dirty="0"/>
          </a:p>
          <a:p>
            <a:r>
              <a:rPr lang="da-DK" baseline="0" dirty="0"/>
              <a:t>6. Set Force to -30N and </a:t>
            </a:r>
            <a:r>
              <a:rPr lang="da-DK" baseline="0" dirty="0" err="1"/>
              <a:t>verify</a:t>
            </a:r>
            <a:r>
              <a:rPr lang="da-DK" baseline="0" dirty="0"/>
              <a:t> </a:t>
            </a:r>
            <a:r>
              <a:rPr lang="da-DK" baseline="0" dirty="0" err="1"/>
              <a:t>that</a:t>
            </a:r>
            <a:r>
              <a:rPr lang="da-DK" baseline="0" dirty="0"/>
              <a:t> robot </a:t>
            </a:r>
            <a:r>
              <a:rPr lang="da-DK" baseline="0" dirty="0" err="1"/>
              <a:t>applies</a:t>
            </a:r>
            <a:r>
              <a:rPr lang="da-DK" baseline="0" dirty="0"/>
              <a:t> force in </a:t>
            </a:r>
            <a:r>
              <a:rPr lang="da-DK" baseline="0" dirty="0" err="1"/>
              <a:t>opposite</a:t>
            </a:r>
            <a:r>
              <a:rPr lang="da-DK" baseline="0" dirty="0"/>
              <a:t> </a:t>
            </a:r>
            <a:r>
              <a:rPr lang="da-DK" baseline="0" dirty="0" err="1"/>
              <a:t>direction</a:t>
            </a:r>
            <a:r>
              <a:rPr lang="da-DK" baseline="0" dirty="0"/>
              <a:t>.</a:t>
            </a:r>
          </a:p>
          <a:p>
            <a:endParaRPr lang="da-DK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7. Change Feature to TOOL and </a:t>
            </a:r>
            <a:r>
              <a:rPr lang="da-DK" baseline="0" dirty="0" err="1"/>
              <a:t>verify</a:t>
            </a:r>
            <a:r>
              <a:rPr lang="da-DK" baseline="0" dirty="0"/>
              <a:t> </a:t>
            </a:r>
            <a:r>
              <a:rPr lang="da-DK" baseline="0" dirty="0" err="1"/>
              <a:t>that</a:t>
            </a:r>
            <a:r>
              <a:rPr lang="da-DK" baseline="0" dirty="0"/>
              <a:t> robot </a:t>
            </a:r>
            <a:r>
              <a:rPr lang="da-DK" baseline="0" dirty="0" err="1"/>
              <a:t>applies</a:t>
            </a:r>
            <a:r>
              <a:rPr lang="da-DK" baseline="0" dirty="0"/>
              <a:t> force in </a:t>
            </a:r>
            <a:r>
              <a:rPr lang="da-DK" baseline="0" dirty="0" err="1"/>
              <a:t>tool</a:t>
            </a:r>
            <a:r>
              <a:rPr lang="da-DK" baseline="0" dirty="0"/>
              <a:t> </a:t>
            </a:r>
            <a:r>
              <a:rPr lang="da-DK" baseline="0" dirty="0" err="1"/>
              <a:t>direction</a:t>
            </a:r>
            <a:r>
              <a:rPr lang="da-DK" baseline="0" dirty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      - </a:t>
            </a:r>
            <a:r>
              <a:rPr lang="da-DK" baseline="0" dirty="0" err="1"/>
              <a:t>adjust</a:t>
            </a:r>
            <a:r>
              <a:rPr lang="da-DK" baseline="0" dirty="0"/>
              <a:t> force </a:t>
            </a:r>
            <a:r>
              <a:rPr lang="da-DK" baseline="0" dirty="0" err="1"/>
              <a:t>level</a:t>
            </a:r>
            <a:r>
              <a:rPr lang="da-DK" baseline="0" dirty="0"/>
              <a:t> to positive </a:t>
            </a:r>
            <a:r>
              <a:rPr lang="da-DK" baseline="0" dirty="0" err="1"/>
              <a:t>value</a:t>
            </a:r>
            <a:r>
              <a:rPr lang="da-DK" baseline="0" dirty="0"/>
              <a:t> (force in </a:t>
            </a:r>
            <a:r>
              <a:rPr lang="da-DK" baseline="0" dirty="0" err="1"/>
              <a:t>tool</a:t>
            </a:r>
            <a:r>
              <a:rPr lang="da-DK" baseline="0" dirty="0"/>
              <a:t> </a:t>
            </a:r>
            <a:r>
              <a:rPr lang="da-DK" baseline="0" dirty="0" err="1"/>
              <a:t>direction</a:t>
            </a:r>
            <a:r>
              <a:rPr lang="da-DK" baseline="0" dirty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      - </a:t>
            </a:r>
            <a:r>
              <a:rPr lang="da-DK" baseline="0" dirty="0" err="1"/>
              <a:t>adjust</a:t>
            </a:r>
            <a:r>
              <a:rPr lang="da-DK" baseline="0" dirty="0"/>
              <a:t> angle of </a:t>
            </a:r>
            <a:r>
              <a:rPr lang="da-DK" baseline="0" dirty="0" err="1"/>
              <a:t>tool</a:t>
            </a:r>
            <a:r>
              <a:rPr lang="da-DK" baseline="0" dirty="0"/>
              <a:t> and test </a:t>
            </a:r>
            <a:r>
              <a:rPr lang="da-DK" baseline="0" dirty="0" err="1"/>
              <a:t>that</a:t>
            </a:r>
            <a:r>
              <a:rPr lang="da-DK" baseline="0" dirty="0"/>
              <a:t> force is </a:t>
            </a:r>
            <a:r>
              <a:rPr lang="da-DK" baseline="0" dirty="0" err="1"/>
              <a:t>applied</a:t>
            </a:r>
            <a:r>
              <a:rPr lang="da-DK" baseline="0" dirty="0"/>
              <a:t> in </a:t>
            </a:r>
            <a:r>
              <a:rPr lang="da-DK" baseline="0" dirty="0" err="1"/>
              <a:t>tool</a:t>
            </a:r>
            <a:r>
              <a:rPr lang="da-DK" baseline="0" dirty="0"/>
              <a:t> </a:t>
            </a:r>
            <a:r>
              <a:rPr lang="da-DK" baseline="0" dirty="0" err="1"/>
              <a:t>direction</a:t>
            </a:r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32147986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Force type: Simple</a:t>
            </a:r>
          </a:p>
          <a:p>
            <a:endParaRPr lang="da-DK" dirty="0"/>
          </a:p>
          <a:p>
            <a:r>
              <a:rPr lang="da-DK" dirty="0"/>
              <a:t>Make sample program with </a:t>
            </a:r>
            <a:r>
              <a:rPr lang="da-DK" baseline="0" dirty="0" err="1"/>
              <a:t>tool</a:t>
            </a:r>
            <a:r>
              <a:rPr lang="da-DK" baseline="0" dirty="0"/>
              <a:t> flange </a:t>
            </a:r>
            <a:r>
              <a:rPr lang="da-DK" baseline="0" dirty="0" err="1"/>
              <a:t>aligned</a:t>
            </a:r>
            <a:r>
              <a:rPr lang="da-DK" baseline="0" dirty="0"/>
              <a:t> </a:t>
            </a:r>
            <a:r>
              <a:rPr lang="da-DK" baseline="0" dirty="0" err="1"/>
              <a:t>horizontal</a:t>
            </a:r>
            <a:endParaRPr lang="da-DK" baseline="0" dirty="0"/>
          </a:p>
          <a:p>
            <a:pPr marL="0" indent="0">
              <a:buNone/>
            </a:pPr>
            <a:r>
              <a:rPr lang="da-DK" dirty="0"/>
              <a:t>1.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waypoint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2.</a:t>
            </a:r>
            <a:r>
              <a:rPr lang="da-DK" baseline="0" dirty="0"/>
              <a:t>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second</a:t>
            </a:r>
            <a:r>
              <a:rPr lang="da-DK" dirty="0"/>
              <a:t> point Waypoint_2 in </a:t>
            </a:r>
            <a:r>
              <a:rPr lang="da-DK" dirty="0" err="1"/>
              <a:t>downward</a:t>
            </a:r>
            <a:r>
              <a:rPr lang="da-DK" baseline="0" dirty="0"/>
              <a:t> </a:t>
            </a:r>
            <a:r>
              <a:rPr lang="da-DK" baseline="0" dirty="0" err="1"/>
              <a:t>direction</a:t>
            </a:r>
            <a:endParaRPr lang="da-DK" baseline="0" dirty="0"/>
          </a:p>
          <a:p>
            <a:pPr marL="0" indent="0">
              <a:buNone/>
            </a:pPr>
            <a:r>
              <a:rPr lang="da-DK" baseline="0" dirty="0"/>
              <a:t>3. </a:t>
            </a:r>
            <a:r>
              <a:rPr lang="da-DK" baseline="0" dirty="0" err="1"/>
              <a:t>Add</a:t>
            </a:r>
            <a:r>
              <a:rPr lang="da-DK" baseline="0" dirty="0"/>
              <a:t> Force </a:t>
            </a:r>
            <a:r>
              <a:rPr lang="da-DK" baseline="0" dirty="0" err="1"/>
              <a:t>command</a:t>
            </a:r>
            <a:endParaRPr lang="da-DK" baseline="0" dirty="0"/>
          </a:p>
          <a:p>
            <a:pPr marL="0" indent="0">
              <a:buNone/>
            </a:pPr>
            <a:r>
              <a:rPr lang="da-DK" baseline="0" dirty="0"/>
              <a:t>      - type: Simple</a:t>
            </a:r>
          </a:p>
          <a:p>
            <a:pPr marL="0" indent="0">
              <a:buNone/>
            </a:pPr>
            <a:r>
              <a:rPr lang="da-DK" baseline="0" dirty="0"/>
              <a:t>      - feature: Base</a:t>
            </a:r>
          </a:p>
          <a:p>
            <a:pPr marL="0" indent="0">
              <a:buNone/>
            </a:pPr>
            <a:r>
              <a:rPr lang="da-DK" baseline="0" dirty="0"/>
              <a:t>      - Force: -30 N</a:t>
            </a:r>
            <a:endParaRPr lang="da-DK" dirty="0"/>
          </a:p>
          <a:p>
            <a:r>
              <a:rPr lang="da-DK" dirty="0"/>
              <a:t>4. </a:t>
            </a:r>
            <a:r>
              <a:rPr lang="da-DK" dirty="0" err="1"/>
              <a:t>Insert</a:t>
            </a:r>
            <a:r>
              <a:rPr lang="da-DK" dirty="0"/>
              <a:t> </a:t>
            </a:r>
            <a:r>
              <a:rPr lang="da-DK" dirty="0" err="1"/>
              <a:t>MoveL</a:t>
            </a:r>
            <a:r>
              <a:rPr lang="da-DK" baseline="0" dirty="0"/>
              <a:t> and </a:t>
            </a:r>
            <a:r>
              <a:rPr lang="da-DK" baseline="0" dirty="0" err="1"/>
              <a:t>c</a:t>
            </a:r>
            <a:r>
              <a:rPr lang="da-DK" dirty="0" err="1"/>
              <a:t>opy</a:t>
            </a:r>
            <a:r>
              <a:rPr lang="da-DK" dirty="0"/>
              <a:t> waypoint_2 </a:t>
            </a:r>
            <a:r>
              <a:rPr lang="da-DK" dirty="0" err="1"/>
              <a:t>inside</a:t>
            </a:r>
            <a:r>
              <a:rPr lang="da-DK" baseline="0" dirty="0"/>
              <a:t> of Force </a:t>
            </a:r>
            <a:r>
              <a:rPr lang="da-DK" baseline="0" dirty="0" err="1"/>
              <a:t>command</a:t>
            </a:r>
            <a:endParaRPr lang="da-DK" baseline="0" dirty="0"/>
          </a:p>
          <a:p>
            <a:r>
              <a:rPr lang="da-DK" baseline="0" dirty="0"/>
              <a:t>      - </a:t>
            </a:r>
            <a:r>
              <a:rPr lang="da-DK" baseline="0" dirty="0" err="1"/>
              <a:t>adjust</a:t>
            </a:r>
            <a:r>
              <a:rPr lang="da-DK" baseline="0" dirty="0"/>
              <a:t> speed to max. 100mm/s</a:t>
            </a:r>
          </a:p>
          <a:p>
            <a:r>
              <a:rPr lang="da-DK" baseline="0" dirty="0"/>
              <a:t>5. </a:t>
            </a:r>
            <a:r>
              <a:rPr lang="da-DK" baseline="0" dirty="0" err="1"/>
              <a:t>Add</a:t>
            </a:r>
            <a:r>
              <a:rPr lang="da-DK" baseline="0" dirty="0"/>
              <a:t> </a:t>
            </a:r>
            <a:r>
              <a:rPr lang="da-DK" baseline="0" dirty="0" err="1"/>
              <a:t>third</a:t>
            </a:r>
            <a:r>
              <a:rPr lang="da-DK" baseline="0" dirty="0"/>
              <a:t> point Waypoint_3 in </a:t>
            </a:r>
            <a:r>
              <a:rPr lang="da-DK" baseline="0" dirty="0" err="1"/>
              <a:t>horzontal</a:t>
            </a:r>
            <a:r>
              <a:rPr lang="da-DK" baseline="0" dirty="0"/>
              <a:t> </a:t>
            </a:r>
            <a:r>
              <a:rPr lang="da-DK" baseline="0" dirty="0" err="1"/>
              <a:t>direction</a:t>
            </a:r>
            <a:endParaRPr lang="da-DK" baseline="0" dirty="0"/>
          </a:p>
          <a:p>
            <a:r>
              <a:rPr lang="da-DK" baseline="0" dirty="0"/>
              <a:t>6. </a:t>
            </a:r>
            <a:r>
              <a:rPr lang="da-DK" baseline="0" dirty="0" err="1"/>
              <a:t>Add</a:t>
            </a:r>
            <a:r>
              <a:rPr lang="da-DK" baseline="0" dirty="0"/>
              <a:t> </a:t>
            </a:r>
            <a:r>
              <a:rPr lang="da-DK" baseline="0" dirty="0" err="1"/>
              <a:t>fourth</a:t>
            </a:r>
            <a:r>
              <a:rPr lang="da-DK" baseline="0" dirty="0"/>
              <a:t> point Waypoint_4 in </a:t>
            </a:r>
            <a:r>
              <a:rPr lang="da-DK" baseline="0" dirty="0" err="1"/>
              <a:t>upward</a:t>
            </a:r>
            <a:r>
              <a:rPr lang="da-DK" baseline="0" dirty="0"/>
              <a:t> </a:t>
            </a:r>
            <a:r>
              <a:rPr lang="da-DK" baseline="0" dirty="0" err="1"/>
              <a:t>direction</a:t>
            </a:r>
            <a:r>
              <a:rPr lang="da-DK" baseline="0" dirty="0"/>
              <a:t> </a:t>
            </a:r>
            <a:r>
              <a:rPr lang="da-DK" baseline="0" dirty="0" err="1"/>
              <a:t>outside</a:t>
            </a:r>
            <a:r>
              <a:rPr lang="da-DK" baseline="0" dirty="0"/>
              <a:t> of Force </a:t>
            </a:r>
            <a:r>
              <a:rPr lang="da-DK" baseline="0" dirty="0" err="1"/>
              <a:t>command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0955310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Force type: Frame</a:t>
            </a:r>
          </a:p>
          <a:p>
            <a:endParaRPr lang="da-DK" dirty="0"/>
          </a:p>
          <a:p>
            <a:r>
              <a:rPr lang="da-DK" dirty="0"/>
              <a:t>Briefly </a:t>
            </a:r>
            <a:r>
              <a:rPr lang="da-DK" dirty="0" err="1"/>
              <a:t>describe</a:t>
            </a:r>
            <a:r>
              <a:rPr lang="da-DK" dirty="0"/>
              <a:t> features of Frame type:</a:t>
            </a:r>
          </a:p>
          <a:p>
            <a:r>
              <a:rPr lang="da-DK" dirty="0"/>
              <a:t>» Multiple </a:t>
            </a:r>
            <a:r>
              <a:rPr lang="da-DK" dirty="0" err="1"/>
              <a:t>axes</a:t>
            </a:r>
            <a:r>
              <a:rPr lang="da-DK" dirty="0"/>
              <a:t> in </a:t>
            </a:r>
            <a:r>
              <a:rPr lang="da-DK" dirty="0" err="1"/>
              <a:t>compliant</a:t>
            </a:r>
            <a:r>
              <a:rPr lang="da-DK" baseline="0" dirty="0"/>
              <a:t> mode</a:t>
            </a:r>
          </a:p>
          <a:p>
            <a:r>
              <a:rPr lang="da-DK" dirty="0"/>
              <a:t>» </a:t>
            </a:r>
            <a:r>
              <a:rPr lang="da-DK" baseline="0" dirty="0"/>
              <a:t>Set force </a:t>
            </a:r>
            <a:r>
              <a:rPr lang="da-DK" baseline="0" dirty="0" err="1"/>
              <a:t>individual</a:t>
            </a:r>
            <a:r>
              <a:rPr lang="da-DK" baseline="0" dirty="0"/>
              <a:t> for </a:t>
            </a:r>
            <a:r>
              <a:rPr lang="da-DK" baseline="0" dirty="0" err="1"/>
              <a:t>each</a:t>
            </a:r>
            <a:r>
              <a:rPr lang="da-DK" baseline="0" dirty="0"/>
              <a:t> axis</a:t>
            </a:r>
          </a:p>
          <a:p>
            <a:r>
              <a:rPr lang="da-DK" dirty="0"/>
              <a:t>» </a:t>
            </a:r>
            <a:r>
              <a:rPr lang="da-DK" baseline="0" dirty="0" err="1"/>
              <a:t>Define</a:t>
            </a:r>
            <a:r>
              <a:rPr lang="da-DK" baseline="0" dirty="0"/>
              <a:t> max speed for </a:t>
            </a:r>
            <a:r>
              <a:rPr lang="da-DK" baseline="0" dirty="0" err="1"/>
              <a:t>axes</a:t>
            </a:r>
            <a:r>
              <a:rPr lang="da-DK" baseline="0" dirty="0"/>
              <a:t> in </a:t>
            </a:r>
            <a:r>
              <a:rPr lang="da-DK" baseline="0" dirty="0" err="1"/>
              <a:t>complient</a:t>
            </a:r>
            <a:r>
              <a:rPr lang="da-DK" baseline="0" dirty="0"/>
              <a:t> mode</a:t>
            </a:r>
          </a:p>
        </p:txBody>
      </p:sp>
    </p:spTree>
    <p:extLst>
      <p:ext uri="{BB962C8B-B14F-4D97-AF65-F5344CB8AC3E}">
        <p14:creationId xmlns:p14="http://schemas.microsoft.com/office/powerpoint/2010/main" val="2663071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baseline="0" dirty="0"/>
              <a:t>THIS  SLIDE CONTAINS MULTIPLE LAYERS, VIEW IT IN PRESENTATION MODE</a:t>
            </a:r>
          </a:p>
          <a:p>
            <a:endParaRPr lang="da-DK" baseline="0" dirty="0"/>
          </a:p>
          <a:p>
            <a:endParaRPr lang="da-DK" baseline="0" dirty="0"/>
          </a:p>
          <a:p>
            <a:r>
              <a:rPr lang="da-DK" baseline="0" dirty="0"/>
              <a:t>Show </a:t>
            </a:r>
            <a:r>
              <a:rPr lang="da-DK" baseline="0" dirty="0" err="1"/>
              <a:t>how</a:t>
            </a:r>
            <a:r>
              <a:rPr lang="da-DK" baseline="0" dirty="0"/>
              <a:t> to </a:t>
            </a:r>
            <a:r>
              <a:rPr lang="da-DK" baseline="0" dirty="0" err="1"/>
              <a:t>adjust</a:t>
            </a:r>
            <a:r>
              <a:rPr lang="da-DK" baseline="0" dirty="0"/>
              <a:t> speed and acceleration of a </a:t>
            </a:r>
            <a:r>
              <a:rPr lang="da-DK" baseline="0" dirty="0" err="1"/>
              <a:t>move</a:t>
            </a:r>
            <a:r>
              <a:rPr lang="da-DK" baseline="0" dirty="0"/>
              <a:t> and all the </a:t>
            </a:r>
            <a:r>
              <a:rPr lang="da-DK" baseline="0" dirty="0" err="1"/>
              <a:t>waypoints</a:t>
            </a:r>
            <a:r>
              <a:rPr lang="da-DK" baseline="0" dirty="0"/>
              <a:t> </a:t>
            </a:r>
            <a:r>
              <a:rPr lang="da-DK" baseline="0" dirty="0" err="1"/>
              <a:t>within</a:t>
            </a:r>
            <a:r>
              <a:rPr lang="da-DK" baseline="0" dirty="0"/>
              <a:t> the </a:t>
            </a:r>
            <a:r>
              <a:rPr lang="da-DK" baseline="0" dirty="0" err="1"/>
              <a:t>move</a:t>
            </a:r>
            <a:endParaRPr lang="da-DK" baseline="0" dirty="0"/>
          </a:p>
          <a:p>
            <a:endParaRPr lang="da-DK" baseline="0" dirty="0"/>
          </a:p>
          <a:p>
            <a:r>
              <a:rPr lang="da-DK" b="1" baseline="0" dirty="0"/>
              <a:t>PERFORM LIVE DEMO </a:t>
            </a:r>
            <a:r>
              <a:rPr lang="da-DK" b="1" baseline="0" dirty="0" err="1"/>
              <a:t>using</a:t>
            </a:r>
            <a:r>
              <a:rPr lang="da-DK" b="1" baseline="0" dirty="0"/>
              <a:t> </a:t>
            </a:r>
            <a:r>
              <a:rPr lang="da-DK" b="1" baseline="0" dirty="0" err="1"/>
              <a:t>one</a:t>
            </a:r>
            <a:r>
              <a:rPr lang="da-DK" b="1" baseline="0" dirty="0"/>
              <a:t> </a:t>
            </a:r>
            <a:r>
              <a:rPr lang="da-DK" b="1" baseline="0" dirty="0" err="1"/>
              <a:t>move</a:t>
            </a:r>
            <a:r>
              <a:rPr lang="da-DK" b="1" baseline="0" dirty="0"/>
              <a:t> </a:t>
            </a:r>
            <a:r>
              <a:rPr lang="da-DK" b="1" baseline="0" dirty="0" err="1"/>
              <a:t>containing</a:t>
            </a:r>
            <a:r>
              <a:rPr lang="da-DK" b="1" baseline="0" dirty="0"/>
              <a:t> </a:t>
            </a:r>
            <a:r>
              <a:rPr lang="da-DK" b="1" baseline="0" dirty="0" err="1"/>
              <a:t>several</a:t>
            </a:r>
            <a:r>
              <a:rPr lang="da-DK" b="1" baseline="0" dirty="0"/>
              <a:t> </a:t>
            </a:r>
            <a:r>
              <a:rPr lang="da-DK" b="1" baseline="0" dirty="0" err="1"/>
              <a:t>waypoints</a:t>
            </a:r>
            <a:endParaRPr lang="da-DK" b="1" baseline="0" dirty="0"/>
          </a:p>
        </p:txBody>
      </p:sp>
    </p:spTree>
    <p:extLst>
      <p:ext uri="{BB962C8B-B14F-4D97-AF65-F5344CB8AC3E}">
        <p14:creationId xmlns:p14="http://schemas.microsoft.com/office/powerpoint/2010/main" val="403410606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Force type: Point</a:t>
            </a:r>
          </a:p>
          <a:p>
            <a:endParaRPr lang="da-DK" dirty="0"/>
          </a:p>
          <a:p>
            <a:r>
              <a:rPr lang="da-DK" dirty="0"/>
              <a:t>Briefly </a:t>
            </a:r>
            <a:r>
              <a:rPr lang="da-DK" dirty="0" err="1"/>
              <a:t>describe</a:t>
            </a:r>
            <a:r>
              <a:rPr lang="da-DK" dirty="0"/>
              <a:t> features of Point type:</a:t>
            </a:r>
          </a:p>
          <a:p>
            <a:r>
              <a:rPr lang="da-DK" dirty="0"/>
              <a:t>» Feature point </a:t>
            </a:r>
            <a:r>
              <a:rPr lang="da-DK" dirty="0" err="1"/>
              <a:t>required</a:t>
            </a:r>
            <a:endParaRPr lang="da-DK" baseline="0" dirty="0"/>
          </a:p>
          <a:p>
            <a:r>
              <a:rPr lang="da-DK" dirty="0"/>
              <a:t>» </a:t>
            </a:r>
            <a:r>
              <a:rPr lang="da-DK" baseline="0" dirty="0"/>
              <a:t>Y-axis of </a:t>
            </a:r>
            <a:r>
              <a:rPr lang="da-DK" baseline="0" dirty="0" err="1"/>
              <a:t>task</a:t>
            </a:r>
            <a:r>
              <a:rPr lang="da-DK" baseline="0" dirty="0"/>
              <a:t> frame </a:t>
            </a:r>
            <a:r>
              <a:rPr lang="da-DK" baseline="0" dirty="0" err="1"/>
              <a:t>always</a:t>
            </a:r>
            <a:r>
              <a:rPr lang="da-DK" baseline="0" dirty="0"/>
              <a:t> points </a:t>
            </a:r>
            <a:r>
              <a:rPr lang="da-DK" baseline="0" dirty="0" err="1"/>
              <a:t>towards</a:t>
            </a:r>
            <a:r>
              <a:rPr lang="da-DK" baseline="0" dirty="0"/>
              <a:t> Feature point</a:t>
            </a:r>
          </a:p>
          <a:p>
            <a:r>
              <a:rPr lang="da-DK" dirty="0"/>
              <a:t>» </a:t>
            </a:r>
            <a:r>
              <a:rPr lang="da-DK" dirty="0" err="1"/>
              <a:t>Task</a:t>
            </a:r>
            <a:r>
              <a:rPr lang="da-DK" dirty="0"/>
              <a:t> frame </a:t>
            </a:r>
            <a:r>
              <a:rPr lang="da-DK" dirty="0" err="1"/>
              <a:t>changes</a:t>
            </a:r>
            <a:r>
              <a:rPr lang="da-DK" dirty="0"/>
              <a:t> </a:t>
            </a:r>
            <a:r>
              <a:rPr lang="da-DK" dirty="0" err="1"/>
              <a:t>during</a:t>
            </a:r>
            <a:r>
              <a:rPr lang="da-DK" dirty="0"/>
              <a:t> </a:t>
            </a:r>
            <a:r>
              <a:rPr lang="da-DK" dirty="0" err="1"/>
              <a:t>runtime</a:t>
            </a:r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217597547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Force type: Motion</a:t>
            </a:r>
          </a:p>
          <a:p>
            <a:endParaRPr lang="da-DK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Briefly </a:t>
            </a:r>
            <a:r>
              <a:rPr lang="da-DK" dirty="0" err="1"/>
              <a:t>describe</a:t>
            </a:r>
            <a:r>
              <a:rPr lang="da-DK" dirty="0"/>
              <a:t> features of Motion type:</a:t>
            </a:r>
          </a:p>
          <a:p>
            <a:r>
              <a:rPr lang="da-DK" dirty="0"/>
              <a:t>» TCP motion is </a:t>
            </a:r>
            <a:r>
              <a:rPr lang="da-DK" i="1" dirty="0" err="1"/>
              <a:t>always</a:t>
            </a:r>
            <a:r>
              <a:rPr lang="da-DK" i="1" dirty="0"/>
              <a:t> </a:t>
            </a:r>
            <a:r>
              <a:rPr lang="da-DK" dirty="0" err="1"/>
              <a:t>defined</a:t>
            </a:r>
            <a:r>
              <a:rPr lang="da-DK" dirty="0"/>
              <a:t> as X-</a:t>
            </a:r>
            <a:r>
              <a:rPr lang="da-DK" dirty="0" err="1"/>
              <a:t>direction</a:t>
            </a:r>
            <a:r>
              <a:rPr lang="da-DK" dirty="0"/>
              <a:t> of </a:t>
            </a:r>
            <a:r>
              <a:rPr lang="da-DK" dirty="0" err="1"/>
              <a:t>task</a:t>
            </a:r>
            <a:r>
              <a:rPr lang="da-DK" dirty="0"/>
              <a:t> frame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» Y-axis </a:t>
            </a:r>
            <a:r>
              <a:rPr lang="da-DK" dirty="0" err="1"/>
              <a:t>always</a:t>
            </a:r>
            <a:r>
              <a:rPr lang="da-DK" dirty="0"/>
              <a:t> </a:t>
            </a:r>
            <a:r>
              <a:rPr lang="da-DK" dirty="0" err="1"/>
              <a:t>perpendicular</a:t>
            </a:r>
            <a:r>
              <a:rPr lang="da-DK" dirty="0"/>
              <a:t> to TCP motion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» </a:t>
            </a:r>
            <a:r>
              <a:rPr lang="da-DK" dirty="0" err="1"/>
              <a:t>Task</a:t>
            </a:r>
            <a:r>
              <a:rPr lang="da-DK" dirty="0"/>
              <a:t> frame </a:t>
            </a:r>
            <a:r>
              <a:rPr lang="da-DK" dirty="0" err="1"/>
              <a:t>changes</a:t>
            </a:r>
            <a:r>
              <a:rPr lang="da-DK" dirty="0"/>
              <a:t> </a:t>
            </a:r>
            <a:r>
              <a:rPr lang="da-DK" dirty="0" err="1"/>
              <a:t>during</a:t>
            </a:r>
            <a:r>
              <a:rPr lang="da-DK" dirty="0"/>
              <a:t> motion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LIMITATIONS: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» </a:t>
            </a:r>
            <a:r>
              <a:rPr lang="da-DK" dirty="0" err="1"/>
              <a:t>Teac</a:t>
            </a:r>
            <a:r>
              <a:rPr lang="da-DK" baseline="0" dirty="0" err="1"/>
              <a:t>h</a:t>
            </a:r>
            <a:r>
              <a:rPr lang="da-DK" baseline="0" dirty="0"/>
              <a:t> mode not </a:t>
            </a:r>
            <a:r>
              <a:rPr lang="da-DK" baseline="0" dirty="0" err="1"/>
              <a:t>applicable</a:t>
            </a:r>
            <a:r>
              <a:rPr lang="da-DK" baseline="0" dirty="0"/>
              <a:t>, as </a:t>
            </a:r>
            <a:r>
              <a:rPr lang="da-DK" baseline="0" dirty="0" err="1"/>
              <a:t>no</a:t>
            </a:r>
            <a:r>
              <a:rPr lang="da-DK" baseline="0" dirty="0"/>
              <a:t> motion is </a:t>
            </a:r>
            <a:r>
              <a:rPr lang="da-DK" baseline="0" dirty="0" err="1"/>
              <a:t>defined</a:t>
            </a:r>
            <a:r>
              <a:rPr lang="da-DK" baseline="0" dirty="0"/>
              <a:t> </a:t>
            </a:r>
            <a:r>
              <a:rPr lang="da-DK" baseline="0" dirty="0" err="1"/>
              <a:t>when</a:t>
            </a:r>
            <a:r>
              <a:rPr lang="da-DK" baseline="0" dirty="0"/>
              <a:t> program is not </a:t>
            </a:r>
            <a:r>
              <a:rPr lang="da-DK" baseline="0" dirty="0" err="1"/>
              <a:t>running</a:t>
            </a:r>
            <a:endParaRPr lang="da-DK" dirty="0"/>
          </a:p>
          <a:p>
            <a:r>
              <a:rPr lang="da-DK" dirty="0"/>
              <a:t>» Not </a:t>
            </a:r>
            <a:r>
              <a:rPr lang="da-DK" dirty="0" err="1"/>
              <a:t>possible</a:t>
            </a:r>
            <a:r>
              <a:rPr lang="da-DK" dirty="0"/>
              <a:t> to set force in TCP motion </a:t>
            </a:r>
            <a:r>
              <a:rPr lang="da-DK" dirty="0" err="1"/>
              <a:t>direction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4580107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/>
              <a:t>Conveyor tracking</a:t>
            </a:r>
            <a:endParaRPr lang="da-DK" b="1" baseline="0" dirty="0"/>
          </a:p>
          <a:p>
            <a:endParaRPr lang="da-DK" baseline="0" dirty="0"/>
          </a:p>
          <a:p>
            <a:endParaRPr lang="da-DK" baseline="0"/>
          </a:p>
        </p:txBody>
      </p:sp>
    </p:spTree>
    <p:extLst>
      <p:ext uri="{BB962C8B-B14F-4D97-AF65-F5344CB8AC3E}">
        <p14:creationId xmlns:p14="http://schemas.microsoft.com/office/powerpoint/2010/main" val="7227111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Magic files</a:t>
            </a:r>
          </a:p>
          <a:p>
            <a:endParaRPr lang="da-DK" dirty="0"/>
          </a:p>
          <a:p>
            <a:r>
              <a:rPr lang="da-DK" baseline="0" dirty="0" err="1"/>
              <a:t>Intended</a:t>
            </a:r>
            <a:r>
              <a:rPr lang="da-DK" baseline="0" dirty="0"/>
              <a:t> for </a:t>
            </a:r>
            <a:r>
              <a:rPr lang="da-DK" baseline="0" dirty="0" err="1"/>
              <a:t>easy</a:t>
            </a:r>
            <a:r>
              <a:rPr lang="da-DK" baseline="0" dirty="0"/>
              <a:t> backup</a:t>
            </a:r>
          </a:p>
          <a:p>
            <a:endParaRPr lang="da-DK" dirty="0"/>
          </a:p>
          <a:p>
            <a:r>
              <a:rPr lang="da-DK" dirty="0" err="1"/>
              <a:t>Demonstrate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to </a:t>
            </a:r>
            <a:r>
              <a:rPr lang="da-DK" dirty="0" err="1"/>
              <a:t>use</a:t>
            </a:r>
            <a:r>
              <a:rPr lang="da-DK" dirty="0"/>
              <a:t> a Magic file</a:t>
            </a:r>
          </a:p>
          <a:p>
            <a:endParaRPr lang="da-DK" baseline="0" dirty="0"/>
          </a:p>
          <a:p>
            <a:r>
              <a:rPr lang="da-DK" baseline="0" dirty="0"/>
              <a:t>Refer to Service Manual, </a:t>
            </a:r>
            <a:r>
              <a:rPr lang="da-DK" baseline="0" dirty="0" err="1"/>
              <a:t>chapter</a:t>
            </a:r>
            <a:r>
              <a:rPr lang="da-DK" baseline="0" dirty="0"/>
              <a:t> 4.3 Using Magic Files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8031374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Software </a:t>
            </a:r>
            <a:r>
              <a:rPr lang="da-DK" b="1" dirty="0" err="1"/>
              <a:t>update</a:t>
            </a:r>
            <a:endParaRPr lang="da-DK" b="1" dirty="0"/>
          </a:p>
          <a:p>
            <a:endParaRPr lang="da-DK" dirty="0"/>
          </a:p>
          <a:p>
            <a:r>
              <a:rPr lang="da-DK" baseline="0" dirty="0"/>
              <a:t>UR software is </a:t>
            </a:r>
            <a:r>
              <a:rPr lang="da-DK" baseline="0" dirty="0" err="1"/>
              <a:t>named</a:t>
            </a:r>
            <a:r>
              <a:rPr lang="da-DK" baseline="0" dirty="0"/>
              <a:t> </a:t>
            </a:r>
            <a:r>
              <a:rPr lang="da-DK" baseline="0" dirty="0" err="1"/>
              <a:t>PolyScope</a:t>
            </a:r>
            <a:r>
              <a:rPr lang="da-DK" baseline="0" dirty="0"/>
              <a:t>.</a:t>
            </a:r>
          </a:p>
          <a:p>
            <a:r>
              <a:rPr lang="da-DK" baseline="0" dirty="0"/>
              <a:t>» Updates </a:t>
            </a:r>
            <a:r>
              <a:rPr lang="da-DK" baseline="0" dirty="0" err="1"/>
              <a:t>are</a:t>
            </a:r>
            <a:r>
              <a:rPr lang="da-DK" baseline="0" dirty="0"/>
              <a:t> </a:t>
            </a:r>
            <a:r>
              <a:rPr lang="da-DK" baseline="0" dirty="0" err="1"/>
              <a:t>available</a:t>
            </a:r>
            <a:r>
              <a:rPr lang="da-DK" baseline="0" dirty="0"/>
              <a:t> </a:t>
            </a:r>
            <a:r>
              <a:rPr lang="da-DK" baseline="0" dirty="0" err="1"/>
              <a:t>regularly</a:t>
            </a:r>
            <a:r>
              <a:rPr lang="da-DK" baseline="0" dirty="0"/>
              <a:t> (</a:t>
            </a:r>
            <a:r>
              <a:rPr lang="da-DK" baseline="0" dirty="0" err="1"/>
              <a:t>appr</a:t>
            </a:r>
            <a:r>
              <a:rPr lang="da-DK" baseline="0" dirty="0"/>
              <a:t>. </a:t>
            </a:r>
            <a:r>
              <a:rPr lang="da-DK" baseline="0" dirty="0" err="1"/>
              <a:t>twice</a:t>
            </a:r>
            <a:r>
              <a:rPr lang="da-DK" baseline="0" dirty="0"/>
              <a:t> a </a:t>
            </a:r>
            <a:r>
              <a:rPr lang="da-DK" baseline="0" dirty="0" err="1"/>
              <a:t>year</a:t>
            </a:r>
            <a:r>
              <a:rPr lang="da-DK" baseline="0" dirty="0"/>
              <a:t>) from support site.</a:t>
            </a:r>
          </a:p>
          <a:p>
            <a:endParaRPr lang="da-DK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Software is </a:t>
            </a:r>
            <a:r>
              <a:rPr lang="da-DK" baseline="0" dirty="0" err="1"/>
              <a:t>backward</a:t>
            </a:r>
            <a:r>
              <a:rPr lang="da-DK" baseline="0" dirty="0"/>
              <a:t> </a:t>
            </a:r>
            <a:r>
              <a:rPr lang="da-DK" baseline="0" dirty="0" err="1"/>
              <a:t>compatible</a:t>
            </a:r>
            <a:r>
              <a:rPr lang="da-DK" baseline="0" dirty="0"/>
              <a:t>, </a:t>
            </a:r>
            <a:r>
              <a:rPr lang="da-DK" baseline="0" dirty="0" err="1"/>
              <a:t>meaning</a:t>
            </a:r>
            <a:r>
              <a:rPr lang="da-DK" baseline="0" dirty="0"/>
              <a:t> </a:t>
            </a:r>
            <a:r>
              <a:rPr lang="da-DK" baseline="0" dirty="0" err="1"/>
              <a:t>that</a:t>
            </a:r>
            <a:r>
              <a:rPr lang="da-DK" baseline="0" dirty="0"/>
              <a:t> programs </a:t>
            </a:r>
            <a:r>
              <a:rPr lang="da-DK" baseline="0" dirty="0" err="1"/>
              <a:t>saved</a:t>
            </a:r>
            <a:r>
              <a:rPr lang="da-DK" baseline="0" dirty="0"/>
              <a:t> in an </a:t>
            </a:r>
            <a:r>
              <a:rPr lang="da-DK" baseline="0" dirty="0" err="1"/>
              <a:t>earlier</a:t>
            </a:r>
            <a:r>
              <a:rPr lang="da-DK" baseline="0" dirty="0"/>
              <a:t> software version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run in </a:t>
            </a:r>
            <a:r>
              <a:rPr lang="da-DK" baseline="0" dirty="0" err="1"/>
              <a:t>newer</a:t>
            </a:r>
            <a:r>
              <a:rPr lang="da-DK" baseline="0" dirty="0"/>
              <a:t> version.</a:t>
            </a:r>
          </a:p>
          <a:p>
            <a:endParaRPr lang="da-DK" baseline="0" dirty="0"/>
          </a:p>
          <a:p>
            <a:r>
              <a:rPr lang="da-DK" dirty="0" err="1"/>
              <a:t>Demonstrate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to </a:t>
            </a:r>
            <a:r>
              <a:rPr lang="da-DK" dirty="0" err="1"/>
              <a:t>update</a:t>
            </a:r>
            <a:r>
              <a:rPr lang="da-DK" dirty="0"/>
              <a:t> software</a:t>
            </a:r>
          </a:p>
          <a:p>
            <a:endParaRPr lang="da-DK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Refer to Service Manual, </a:t>
            </a:r>
            <a:r>
              <a:rPr lang="da-DK" baseline="0" dirty="0" err="1"/>
              <a:t>chapter</a:t>
            </a:r>
            <a:r>
              <a:rPr lang="da-DK" baseline="0" dirty="0"/>
              <a:t> 4.1 Update Software</a:t>
            </a:r>
          </a:p>
        </p:txBody>
      </p:sp>
    </p:spTree>
    <p:extLst>
      <p:ext uri="{BB962C8B-B14F-4D97-AF65-F5344CB8AC3E}">
        <p14:creationId xmlns:p14="http://schemas.microsoft.com/office/powerpoint/2010/main" val="29363471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Firmware </a:t>
            </a:r>
            <a:r>
              <a:rPr lang="da-DK" b="1" dirty="0" err="1"/>
              <a:t>update</a:t>
            </a:r>
            <a:endParaRPr lang="da-DK" b="1" dirty="0"/>
          </a:p>
          <a:p>
            <a:endParaRPr lang="da-DK" dirty="0"/>
          </a:p>
          <a:p>
            <a:r>
              <a:rPr lang="da-DK" dirty="0"/>
              <a:t>Firmware is </a:t>
            </a:r>
            <a:r>
              <a:rPr lang="da-DK" dirty="0" err="1"/>
              <a:t>located</a:t>
            </a:r>
            <a:r>
              <a:rPr lang="da-DK" dirty="0"/>
              <a:t> in </a:t>
            </a:r>
            <a:r>
              <a:rPr lang="da-DK" dirty="0" err="1"/>
              <a:t>each</a:t>
            </a:r>
            <a:r>
              <a:rPr lang="da-DK" dirty="0"/>
              <a:t> joint and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updated</a:t>
            </a:r>
            <a:r>
              <a:rPr lang="da-DK" dirty="0"/>
              <a:t> if</a:t>
            </a:r>
            <a:r>
              <a:rPr lang="da-DK" baseline="0" dirty="0"/>
              <a:t> </a:t>
            </a:r>
            <a:r>
              <a:rPr lang="da-DK" baseline="0" dirty="0" err="1"/>
              <a:t>neccessary</a:t>
            </a:r>
            <a:endParaRPr lang="da-DK" dirty="0"/>
          </a:p>
          <a:p>
            <a:r>
              <a:rPr lang="da-DK" baseline="0" dirty="0"/>
              <a:t>» For normal operation firmware </a:t>
            </a:r>
            <a:r>
              <a:rPr lang="da-DK" baseline="0" dirty="0" err="1"/>
              <a:t>update</a:t>
            </a:r>
            <a:r>
              <a:rPr lang="da-DK" baseline="0" dirty="0"/>
              <a:t> is not </a:t>
            </a:r>
            <a:r>
              <a:rPr lang="da-DK" baseline="0" dirty="0" err="1"/>
              <a:t>required</a:t>
            </a:r>
            <a:endParaRPr lang="da-DK" baseline="0" dirty="0"/>
          </a:p>
          <a:p>
            <a:endParaRPr lang="da-DK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Software </a:t>
            </a:r>
            <a:r>
              <a:rPr lang="da-DK" baseline="0" dirty="0" err="1"/>
              <a:t>update</a:t>
            </a:r>
            <a:r>
              <a:rPr lang="da-DK" baseline="0" dirty="0"/>
              <a:t> is </a:t>
            </a:r>
            <a:r>
              <a:rPr lang="da-DK" baseline="0" dirty="0" err="1"/>
              <a:t>required</a:t>
            </a:r>
            <a:r>
              <a:rPr lang="da-DK" baseline="0" dirty="0"/>
              <a:t> prior to </a:t>
            </a:r>
            <a:r>
              <a:rPr lang="da-DK" baseline="0" dirty="0" err="1"/>
              <a:t>updating</a:t>
            </a:r>
            <a:r>
              <a:rPr lang="da-DK" baseline="0" dirty="0"/>
              <a:t> firmware</a:t>
            </a:r>
          </a:p>
          <a:p>
            <a:r>
              <a:rPr lang="da-DK" baseline="0" dirty="0"/>
              <a:t>   - Software </a:t>
            </a:r>
            <a:r>
              <a:rPr lang="da-DK" baseline="0" dirty="0" err="1"/>
              <a:t>update</a:t>
            </a:r>
            <a:r>
              <a:rPr lang="da-DK" baseline="0" dirty="0"/>
              <a:t> </a:t>
            </a:r>
            <a:r>
              <a:rPr lang="da-DK" baseline="0" dirty="0" err="1"/>
              <a:t>contains</a:t>
            </a:r>
            <a:r>
              <a:rPr lang="da-DK" baseline="0" dirty="0"/>
              <a:t> </a:t>
            </a:r>
            <a:r>
              <a:rPr lang="da-DK" baseline="0" dirty="0" err="1"/>
              <a:t>latest</a:t>
            </a:r>
            <a:r>
              <a:rPr lang="da-DK" baseline="0" dirty="0"/>
              <a:t> firmware, so </a:t>
            </a:r>
            <a:r>
              <a:rPr lang="da-DK" baseline="0" dirty="0" err="1"/>
              <a:t>no</a:t>
            </a:r>
            <a:r>
              <a:rPr lang="da-DK" baseline="0" dirty="0"/>
              <a:t> </a:t>
            </a:r>
            <a:r>
              <a:rPr lang="da-DK" baseline="0" dirty="0" err="1"/>
              <a:t>additional</a:t>
            </a:r>
            <a:r>
              <a:rPr lang="da-DK" baseline="0" dirty="0"/>
              <a:t> download </a:t>
            </a:r>
            <a:r>
              <a:rPr lang="da-DK" baseline="0" dirty="0" err="1"/>
              <a:t>required</a:t>
            </a:r>
            <a:endParaRPr lang="da-DK" baseline="0" dirty="0"/>
          </a:p>
          <a:p>
            <a:endParaRPr lang="da-DK" baseline="0" dirty="0"/>
          </a:p>
          <a:p>
            <a:r>
              <a:rPr lang="da-DK" baseline="0" dirty="0"/>
              <a:t>Refer to Service Manual, chapter 4.2 Update Firmware</a:t>
            </a:r>
          </a:p>
        </p:txBody>
      </p:sp>
    </p:spTree>
    <p:extLst>
      <p:ext uri="{BB962C8B-B14F-4D97-AF65-F5344CB8AC3E}">
        <p14:creationId xmlns:p14="http://schemas.microsoft.com/office/powerpoint/2010/main" val="238517106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Firmware </a:t>
            </a:r>
            <a:r>
              <a:rPr lang="da-DK" b="1" dirty="0" err="1"/>
              <a:t>update</a:t>
            </a:r>
            <a:endParaRPr lang="da-DK" b="1" dirty="0"/>
          </a:p>
          <a:p>
            <a:endParaRPr lang="da-DK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Demonstrate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to </a:t>
            </a:r>
            <a:r>
              <a:rPr lang="da-DK" dirty="0" err="1"/>
              <a:t>update</a:t>
            </a:r>
            <a:r>
              <a:rPr lang="da-DK" dirty="0"/>
              <a:t> firmware: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Drag finger </a:t>
            </a:r>
            <a:r>
              <a:rPr lang="da-DK" baseline="0" dirty="0" err="1"/>
              <a:t>across</a:t>
            </a:r>
            <a:r>
              <a:rPr lang="da-DK" baseline="0" dirty="0"/>
              <a:t> UNIVERSAL logo on </a:t>
            </a:r>
            <a:r>
              <a:rPr lang="da-DK" baseline="0" dirty="0" err="1"/>
              <a:t>Welcome</a:t>
            </a:r>
            <a:r>
              <a:rPr lang="da-DK" baseline="0" dirty="0"/>
              <a:t> Screen</a:t>
            </a:r>
          </a:p>
        </p:txBody>
      </p:sp>
    </p:spTree>
    <p:extLst>
      <p:ext uri="{BB962C8B-B14F-4D97-AF65-F5344CB8AC3E}">
        <p14:creationId xmlns:p14="http://schemas.microsoft.com/office/powerpoint/2010/main" val="308197787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Firmware </a:t>
            </a:r>
            <a:r>
              <a:rPr lang="da-DK" b="1" dirty="0" err="1"/>
              <a:t>update</a:t>
            </a:r>
            <a:endParaRPr lang="da-DK" b="1" dirty="0"/>
          </a:p>
          <a:p>
            <a:endParaRPr lang="da-DK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</a:t>
            </a:r>
            <a:r>
              <a:rPr lang="da-DK" baseline="0" dirty="0" err="1"/>
              <a:t>Enter</a:t>
            </a:r>
            <a:r>
              <a:rPr lang="da-DK" baseline="0" dirty="0"/>
              <a:t> password ”</a:t>
            </a:r>
            <a:r>
              <a:rPr lang="da-DK" baseline="0" dirty="0" err="1"/>
              <a:t>lightbot</a:t>
            </a:r>
            <a:r>
              <a:rPr lang="da-DK" baseline="0" dirty="0"/>
              <a:t>” and </a:t>
            </a:r>
            <a:r>
              <a:rPr lang="da-DK" baseline="0" dirty="0" err="1"/>
              <a:t>press</a:t>
            </a:r>
            <a:r>
              <a:rPr lang="da-DK" baseline="0" dirty="0"/>
              <a:t> OK to </a:t>
            </a:r>
            <a:r>
              <a:rPr lang="da-DK" baseline="0" dirty="0" err="1"/>
              <a:t>enter</a:t>
            </a:r>
            <a:r>
              <a:rPr lang="da-DK" baseline="0" dirty="0"/>
              <a:t> Expert Mode</a:t>
            </a:r>
          </a:p>
        </p:txBody>
      </p:sp>
    </p:spTree>
    <p:extLst>
      <p:ext uri="{BB962C8B-B14F-4D97-AF65-F5344CB8AC3E}">
        <p14:creationId xmlns:p14="http://schemas.microsoft.com/office/powerpoint/2010/main" val="192120998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Firmware </a:t>
            </a:r>
            <a:r>
              <a:rPr lang="da-DK" b="1" dirty="0" err="1"/>
              <a:t>update</a:t>
            </a:r>
            <a:endParaRPr lang="da-DK" b="1" dirty="0"/>
          </a:p>
          <a:p>
            <a:endParaRPr lang="da-DK" dirty="0"/>
          </a:p>
          <a:p>
            <a:r>
              <a:rPr lang="da-DK" baseline="0" dirty="0"/>
              <a:t>» In Expert Mode, </a:t>
            </a:r>
            <a:r>
              <a:rPr lang="da-DK" baseline="0" dirty="0" err="1"/>
              <a:t>press</a:t>
            </a:r>
            <a:r>
              <a:rPr lang="da-DK" baseline="0" dirty="0"/>
              <a:t> Low Level Control</a:t>
            </a:r>
          </a:p>
        </p:txBody>
      </p:sp>
    </p:spTree>
    <p:extLst>
      <p:ext uri="{BB962C8B-B14F-4D97-AF65-F5344CB8AC3E}">
        <p14:creationId xmlns:p14="http://schemas.microsoft.com/office/powerpoint/2010/main" val="3663767908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Firmware </a:t>
            </a:r>
            <a:r>
              <a:rPr lang="da-DK" b="1" dirty="0" err="1"/>
              <a:t>update</a:t>
            </a:r>
            <a:endParaRPr lang="da-DK" b="1" dirty="0"/>
          </a:p>
          <a:p>
            <a:endParaRPr lang="da-DK" dirty="0"/>
          </a:p>
          <a:p>
            <a:r>
              <a:rPr lang="da-DK" baseline="0" dirty="0"/>
              <a:t>» Go to Firmware tab</a:t>
            </a:r>
          </a:p>
          <a:p>
            <a:r>
              <a:rPr lang="da-DK" baseline="0" dirty="0"/>
              <a:t>» Select ”All joints” and </a:t>
            </a:r>
            <a:r>
              <a:rPr lang="da-DK" baseline="0" dirty="0" err="1"/>
              <a:t>press</a:t>
            </a:r>
            <a:r>
              <a:rPr lang="da-DK" baseline="0" dirty="0"/>
              <a:t> ”UPDATE Firmware”</a:t>
            </a:r>
          </a:p>
          <a:p>
            <a:endParaRPr lang="da-DK" baseline="0" dirty="0"/>
          </a:p>
          <a:p>
            <a:r>
              <a:rPr lang="da-DK" baseline="0" dirty="0"/>
              <a:t>» </a:t>
            </a:r>
            <a:r>
              <a:rPr lang="da-DK" baseline="0" dirty="0" err="1"/>
              <a:t>Await</a:t>
            </a:r>
            <a:r>
              <a:rPr lang="da-DK" baseline="0" dirty="0"/>
              <a:t> </a:t>
            </a:r>
            <a:r>
              <a:rPr lang="da-DK" baseline="0" dirty="0" err="1"/>
              <a:t>that</a:t>
            </a:r>
            <a:r>
              <a:rPr lang="da-DK" baseline="0" dirty="0"/>
              <a:t> STATUS line </a:t>
            </a:r>
            <a:r>
              <a:rPr lang="da-DK" baseline="0" dirty="0" err="1"/>
              <a:t>changes</a:t>
            </a:r>
            <a:r>
              <a:rPr lang="da-DK" baseline="0" dirty="0"/>
              <a:t> to ”Firmware </a:t>
            </a:r>
            <a:r>
              <a:rPr lang="da-DK" baseline="0" dirty="0" err="1"/>
              <a:t>update</a:t>
            </a:r>
            <a:r>
              <a:rPr lang="da-DK" baseline="0" dirty="0"/>
              <a:t> </a:t>
            </a:r>
            <a:r>
              <a:rPr lang="da-DK" baseline="0" dirty="0" err="1"/>
              <a:t>completed</a:t>
            </a:r>
            <a:r>
              <a:rPr lang="da-DK" baseline="0" dirty="0"/>
              <a:t>”</a:t>
            </a:r>
          </a:p>
          <a:p>
            <a:r>
              <a:rPr lang="da-DK" baseline="0" dirty="0"/>
              <a:t>» Press BACK and </a:t>
            </a:r>
            <a:r>
              <a:rPr lang="da-DK" baseline="0" dirty="0" err="1"/>
              <a:t>then</a:t>
            </a:r>
            <a:r>
              <a:rPr lang="da-DK" baseline="0" dirty="0"/>
              <a:t> RETURN TO NORMAL”</a:t>
            </a:r>
          </a:p>
        </p:txBody>
      </p:sp>
    </p:spTree>
    <p:extLst>
      <p:ext uri="{BB962C8B-B14F-4D97-AF65-F5344CB8AC3E}">
        <p14:creationId xmlns:p14="http://schemas.microsoft.com/office/powerpoint/2010/main" val="2704930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da-DK" b="1" baseline="0" dirty="0"/>
              <a:t>Advanced options</a:t>
            </a:r>
          </a:p>
          <a:p>
            <a:endParaRPr lang="da-DK" baseline="0" dirty="0"/>
          </a:p>
          <a:p>
            <a:r>
              <a:rPr lang="da-DK" baseline="0" dirty="0"/>
              <a:t>In Advanced options speed and acceleration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set </a:t>
            </a:r>
            <a:r>
              <a:rPr lang="da-DK" baseline="0" dirty="0" err="1"/>
              <a:t>individually</a:t>
            </a:r>
            <a:r>
              <a:rPr lang="da-DK" baseline="0" dirty="0"/>
              <a:t> for a </a:t>
            </a:r>
            <a:r>
              <a:rPr lang="da-DK" baseline="0" dirty="0" err="1"/>
              <a:t>waypoint</a:t>
            </a:r>
            <a:r>
              <a:rPr lang="da-DK" baseline="0" dirty="0"/>
              <a:t>.</a:t>
            </a:r>
          </a:p>
          <a:p>
            <a:endParaRPr lang="da-DK" baseline="0" dirty="0"/>
          </a:p>
          <a:p>
            <a:r>
              <a:rPr lang="da-DK" baseline="0" dirty="0"/>
              <a:t>Time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set to </a:t>
            </a:r>
            <a:r>
              <a:rPr lang="da-DK" baseline="0" dirty="0" err="1"/>
              <a:t>specify</a:t>
            </a:r>
            <a:r>
              <a:rPr lang="da-DK" baseline="0" dirty="0"/>
              <a:t> </a:t>
            </a:r>
            <a:r>
              <a:rPr lang="da-DK" baseline="0" dirty="0" err="1"/>
              <a:t>how</a:t>
            </a:r>
            <a:r>
              <a:rPr lang="da-DK" baseline="0" dirty="0"/>
              <a:t> long it </a:t>
            </a:r>
            <a:r>
              <a:rPr lang="da-DK" baseline="0" dirty="0" err="1"/>
              <a:t>should</a:t>
            </a:r>
            <a:r>
              <a:rPr lang="da-DK" baseline="0" dirty="0"/>
              <a:t> </a:t>
            </a:r>
            <a:r>
              <a:rPr lang="da-DK" baseline="0" dirty="0" err="1"/>
              <a:t>take</a:t>
            </a:r>
            <a:r>
              <a:rPr lang="da-DK" baseline="0" dirty="0"/>
              <a:t> for robot to </a:t>
            </a:r>
            <a:r>
              <a:rPr lang="da-DK" baseline="0" dirty="0" err="1"/>
              <a:t>reach</a:t>
            </a:r>
            <a:r>
              <a:rPr lang="da-DK" baseline="0" dirty="0"/>
              <a:t> </a:t>
            </a:r>
            <a:r>
              <a:rPr lang="da-DK" baseline="0" dirty="0" err="1"/>
              <a:t>target</a:t>
            </a:r>
            <a:r>
              <a:rPr lang="da-DK" baseline="0" dirty="0"/>
              <a:t> position.</a:t>
            </a:r>
          </a:p>
          <a:p>
            <a:r>
              <a:rPr lang="da-DK" baseline="0" dirty="0"/>
              <a:t>Unit is in </a:t>
            </a:r>
            <a:r>
              <a:rPr lang="da-DK" i="1" baseline="0" dirty="0" err="1"/>
              <a:t>seconds</a:t>
            </a:r>
            <a:r>
              <a:rPr lang="da-DK" baseline="0" dirty="0"/>
              <a:t>.</a:t>
            </a:r>
          </a:p>
          <a:p>
            <a:endParaRPr lang="da-DK" baseline="0" dirty="0"/>
          </a:p>
          <a:p>
            <a:r>
              <a:rPr lang="da-DK" baseline="0" dirty="0"/>
              <a:t>Joint angles and </a:t>
            </a:r>
            <a:r>
              <a:rPr lang="da-DK" baseline="0" dirty="0" err="1"/>
              <a:t>tool</a:t>
            </a:r>
            <a:r>
              <a:rPr lang="da-DK" baseline="0" dirty="0"/>
              <a:t> </a:t>
            </a:r>
            <a:r>
              <a:rPr lang="da-DK" baseline="0" dirty="0" err="1"/>
              <a:t>coordinates</a:t>
            </a:r>
            <a:r>
              <a:rPr lang="da-DK" baseline="0" dirty="0"/>
              <a:t> for the </a:t>
            </a:r>
            <a:r>
              <a:rPr lang="da-DK" baseline="0" dirty="0" err="1"/>
              <a:t>waypoint</a:t>
            </a:r>
            <a:r>
              <a:rPr lang="da-DK" baseline="0" dirty="0"/>
              <a:t> is </a:t>
            </a:r>
            <a:r>
              <a:rPr lang="da-DK" baseline="0" dirty="0" err="1"/>
              <a:t>displayed</a:t>
            </a:r>
            <a:r>
              <a:rPr lang="da-DK" baseline="0" dirty="0"/>
              <a:t> as </a:t>
            </a:r>
            <a:r>
              <a:rPr lang="da-DK" baseline="0" dirty="0" err="1"/>
              <a:t>well</a:t>
            </a:r>
            <a:r>
              <a:rPr lang="da-DK" baseline="0" dirty="0"/>
              <a:t>.</a:t>
            </a:r>
          </a:p>
          <a:p>
            <a:endParaRPr lang="da-DK" baseline="0" dirty="0"/>
          </a:p>
          <a:p>
            <a:r>
              <a:rPr lang="da-DK" b="1" baseline="0" dirty="0"/>
              <a:t>PERFORM LIVE DEMO show the difference </a:t>
            </a:r>
            <a:r>
              <a:rPr lang="da-DK" b="1" baseline="0" dirty="0" err="1"/>
              <a:t>when</a:t>
            </a:r>
            <a:r>
              <a:rPr lang="da-DK" b="1" baseline="0" dirty="0"/>
              <a:t> </a:t>
            </a:r>
            <a:r>
              <a:rPr lang="da-DK" b="1" baseline="0" dirty="0" err="1"/>
              <a:t>only</a:t>
            </a:r>
            <a:r>
              <a:rPr lang="da-DK" b="1" baseline="0" dirty="0"/>
              <a:t> </a:t>
            </a:r>
            <a:r>
              <a:rPr lang="da-DK" b="1" baseline="0" dirty="0" err="1"/>
              <a:t>one</a:t>
            </a:r>
            <a:r>
              <a:rPr lang="da-DK" b="1" baseline="0" dirty="0"/>
              <a:t> </a:t>
            </a:r>
            <a:r>
              <a:rPr lang="da-DK" b="1" baseline="0" dirty="0" err="1"/>
              <a:t>waypoint</a:t>
            </a:r>
            <a:r>
              <a:rPr lang="da-DK" b="1" baseline="0" dirty="0"/>
              <a:t> is </a:t>
            </a:r>
            <a:r>
              <a:rPr lang="da-DK" b="1" baseline="0" dirty="0" err="1"/>
              <a:t>adjusted</a:t>
            </a:r>
            <a:endParaRPr lang="da-DK" b="1" baseline="0" dirty="0"/>
          </a:p>
        </p:txBody>
      </p:sp>
    </p:spTree>
    <p:extLst>
      <p:ext uri="{BB962C8B-B14F-4D97-AF65-F5344CB8AC3E}">
        <p14:creationId xmlns:p14="http://schemas.microsoft.com/office/powerpoint/2010/main" val="403410606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Offline simulator</a:t>
            </a:r>
          </a:p>
          <a:p>
            <a:endParaRPr lang="da-DK" dirty="0"/>
          </a:p>
          <a:p>
            <a:r>
              <a:rPr lang="da-DK" dirty="0"/>
              <a:t>Installation </a:t>
            </a:r>
            <a:r>
              <a:rPr lang="da-DK" dirty="0" err="1"/>
              <a:t>instructions</a:t>
            </a:r>
            <a:r>
              <a:rPr lang="da-DK" baseline="0" dirty="0"/>
              <a:t> </a:t>
            </a:r>
            <a:r>
              <a:rPr lang="da-DK" baseline="0" dirty="0" err="1"/>
              <a:t>are</a:t>
            </a:r>
            <a:r>
              <a:rPr lang="da-DK" baseline="0" dirty="0"/>
              <a:t> </a:t>
            </a:r>
            <a:r>
              <a:rPr lang="da-DK" baseline="0" dirty="0" err="1"/>
              <a:t>found</a:t>
            </a:r>
            <a:r>
              <a:rPr lang="da-DK" baseline="0" dirty="0"/>
              <a:t> on support site</a:t>
            </a:r>
          </a:p>
        </p:txBody>
      </p:sp>
    </p:spTree>
    <p:extLst>
      <p:ext uri="{BB962C8B-B14F-4D97-AF65-F5344CB8AC3E}">
        <p14:creationId xmlns:p14="http://schemas.microsoft.com/office/powerpoint/2010/main" val="529233467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Log </a:t>
            </a:r>
            <a:r>
              <a:rPr lang="da-DK" b="1" dirty="0" err="1"/>
              <a:t>history</a:t>
            </a:r>
            <a:endParaRPr lang="da-DK" b="1" dirty="0"/>
          </a:p>
          <a:p>
            <a:endParaRPr lang="da-DK" dirty="0"/>
          </a:p>
          <a:p>
            <a:r>
              <a:rPr lang="da-DK" dirty="0"/>
              <a:t>Log </a:t>
            </a:r>
            <a:r>
              <a:rPr lang="da-DK" dirty="0" err="1"/>
              <a:t>history</a:t>
            </a:r>
            <a:r>
              <a:rPr lang="da-DK" baseline="0" dirty="0"/>
              <a:t> saves </a:t>
            </a:r>
            <a:r>
              <a:rPr lang="da-DK" baseline="0" dirty="0" err="1"/>
              <a:t>valuable</a:t>
            </a:r>
            <a:r>
              <a:rPr lang="da-DK" baseline="0" dirty="0"/>
              <a:t> information </a:t>
            </a:r>
            <a:r>
              <a:rPr lang="da-DK" baseline="0" dirty="0" err="1"/>
              <a:t>about</a:t>
            </a:r>
            <a:r>
              <a:rPr lang="da-DK" baseline="0" dirty="0"/>
              <a:t> robot </a:t>
            </a:r>
            <a:r>
              <a:rPr lang="da-DK" baseline="0" dirty="0" err="1"/>
              <a:t>health</a:t>
            </a:r>
            <a:r>
              <a:rPr lang="da-DK" baseline="0" dirty="0"/>
              <a:t> and program status</a:t>
            </a:r>
          </a:p>
          <a:p>
            <a:endParaRPr lang="da-DK" baseline="0" dirty="0"/>
          </a:p>
          <a:p>
            <a:r>
              <a:rPr lang="da-DK" baseline="0" dirty="0" err="1"/>
              <a:t>History</a:t>
            </a:r>
            <a:r>
              <a:rPr lang="da-DK" baseline="0" dirty="0"/>
              <a:t> </a:t>
            </a:r>
            <a:r>
              <a:rPr lang="da-DK" baseline="0" dirty="0" err="1"/>
              <a:t>distinguishes</a:t>
            </a:r>
            <a:r>
              <a:rPr lang="da-DK" baseline="0" dirty="0"/>
              <a:t> </a:t>
            </a:r>
            <a:r>
              <a:rPr lang="da-DK" baseline="0" dirty="0" err="1"/>
              <a:t>between</a:t>
            </a:r>
            <a:r>
              <a:rPr lang="da-DK" baseline="0" dirty="0"/>
              <a:t>:</a:t>
            </a:r>
          </a:p>
          <a:p>
            <a:r>
              <a:rPr lang="da-DK" baseline="0" dirty="0"/>
              <a:t>» Information</a:t>
            </a:r>
          </a:p>
          <a:p>
            <a:r>
              <a:rPr lang="da-DK" baseline="0" dirty="0"/>
              <a:t>» </a:t>
            </a:r>
            <a:r>
              <a:rPr lang="da-DK" baseline="0" dirty="0" err="1"/>
              <a:t>Warnings</a:t>
            </a:r>
            <a:endParaRPr lang="da-DK" baseline="0" dirty="0"/>
          </a:p>
          <a:p>
            <a:r>
              <a:rPr lang="da-DK" baseline="0" dirty="0"/>
              <a:t>» </a:t>
            </a:r>
            <a:r>
              <a:rPr lang="da-DK" baseline="0" dirty="0" err="1"/>
              <a:t>Errors</a:t>
            </a:r>
            <a:endParaRPr lang="da-DK" dirty="0"/>
          </a:p>
          <a:p>
            <a:endParaRPr lang="da-DK" dirty="0"/>
          </a:p>
          <a:p>
            <a:r>
              <a:rPr lang="da-DK" dirty="0"/>
              <a:t>Informations, </a:t>
            </a:r>
            <a:r>
              <a:rPr lang="da-DK" dirty="0" err="1"/>
              <a:t>warnings</a:t>
            </a:r>
            <a:r>
              <a:rPr lang="da-DK" dirty="0"/>
              <a:t> and </a:t>
            </a:r>
            <a:r>
              <a:rPr lang="da-DK" dirty="0" err="1"/>
              <a:t>errors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hidden</a:t>
            </a:r>
            <a:r>
              <a:rPr lang="da-DK" dirty="0"/>
              <a:t>/</a:t>
            </a:r>
            <a:r>
              <a:rPr lang="da-DK" dirty="0" err="1"/>
              <a:t>displayed</a:t>
            </a:r>
            <a:r>
              <a:rPr lang="da-DK" dirty="0"/>
              <a:t> with the </a:t>
            </a:r>
            <a:r>
              <a:rPr lang="da-DK" dirty="0" err="1"/>
              <a:t>buttons</a:t>
            </a:r>
            <a:r>
              <a:rPr lang="da-DK" dirty="0"/>
              <a:t> </a:t>
            </a:r>
            <a:r>
              <a:rPr lang="da-DK" dirty="0" err="1"/>
              <a:t>above</a:t>
            </a:r>
            <a:r>
              <a:rPr lang="da-DK" dirty="0"/>
              <a:t> log </a:t>
            </a:r>
            <a:r>
              <a:rPr lang="da-DK" dirty="0" err="1"/>
              <a:t>window</a:t>
            </a:r>
            <a:r>
              <a:rPr lang="da-DK" dirty="0"/>
              <a:t> top right</a:t>
            </a:r>
          </a:p>
        </p:txBody>
      </p:sp>
    </p:spTree>
    <p:extLst>
      <p:ext uri="{BB962C8B-B14F-4D97-AF65-F5344CB8AC3E}">
        <p14:creationId xmlns:p14="http://schemas.microsoft.com/office/powerpoint/2010/main" val="139580756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Log </a:t>
            </a:r>
            <a:r>
              <a:rPr lang="da-DK" b="1" dirty="0" err="1"/>
              <a:t>history</a:t>
            </a:r>
            <a:endParaRPr lang="da-DK" b="1" dirty="0"/>
          </a:p>
          <a:p>
            <a:endParaRPr lang="da-DK" dirty="0"/>
          </a:p>
          <a:p>
            <a:r>
              <a:rPr lang="da-DK" baseline="0" dirty="0" err="1"/>
              <a:t>Demonstrate</a:t>
            </a:r>
            <a:r>
              <a:rPr lang="da-DK" baseline="0" dirty="0"/>
              <a:t> </a:t>
            </a:r>
            <a:r>
              <a:rPr lang="da-DK" baseline="0" dirty="0" err="1"/>
              <a:t>error</a:t>
            </a:r>
            <a:r>
              <a:rPr lang="da-DK" baseline="0" dirty="0"/>
              <a:t> </a:t>
            </a:r>
            <a:r>
              <a:rPr lang="da-DK" baseline="0" dirty="0" err="1"/>
              <a:t>code</a:t>
            </a:r>
            <a:r>
              <a:rPr lang="da-DK" baseline="0" dirty="0"/>
              <a:t>:</a:t>
            </a:r>
          </a:p>
          <a:p>
            <a:r>
              <a:rPr lang="da-DK" baseline="0" dirty="0"/>
              <a:t>» </a:t>
            </a:r>
            <a:r>
              <a:rPr lang="da-DK" baseline="0" dirty="0" err="1"/>
              <a:t>Remove</a:t>
            </a:r>
            <a:r>
              <a:rPr lang="da-DK" baseline="0" dirty="0"/>
              <a:t> </a:t>
            </a:r>
            <a:r>
              <a:rPr lang="da-DK" baseline="0" dirty="0" err="1"/>
              <a:t>blue</a:t>
            </a:r>
            <a:r>
              <a:rPr lang="da-DK" baseline="0" dirty="0"/>
              <a:t> lid from </a:t>
            </a:r>
            <a:r>
              <a:rPr lang="da-DK" baseline="0" dirty="0" err="1"/>
              <a:t>wrist</a:t>
            </a:r>
            <a:r>
              <a:rPr lang="da-DK" baseline="0" dirty="0"/>
              <a:t> 3</a:t>
            </a:r>
          </a:p>
          <a:p>
            <a:r>
              <a:rPr lang="da-DK" baseline="0" dirty="0"/>
              <a:t>» </a:t>
            </a:r>
            <a:r>
              <a:rPr lang="da-DK" baseline="0" dirty="0" err="1"/>
              <a:t>Disconnect</a:t>
            </a:r>
            <a:r>
              <a:rPr lang="da-DK" baseline="0" dirty="0"/>
              <a:t> </a:t>
            </a:r>
            <a:r>
              <a:rPr lang="da-DK" baseline="0" dirty="0" err="1"/>
              <a:t>communication</a:t>
            </a:r>
            <a:r>
              <a:rPr lang="da-DK" baseline="0" dirty="0"/>
              <a:t> </a:t>
            </a:r>
            <a:r>
              <a:rPr lang="da-DK" baseline="0" dirty="0" err="1"/>
              <a:t>cable</a:t>
            </a:r>
            <a:r>
              <a:rPr lang="da-DK" baseline="0" dirty="0"/>
              <a:t> from prior joint</a:t>
            </a:r>
          </a:p>
        </p:txBody>
      </p:sp>
    </p:spTree>
    <p:extLst>
      <p:ext uri="{BB962C8B-B14F-4D97-AF65-F5344CB8AC3E}">
        <p14:creationId xmlns:p14="http://schemas.microsoft.com/office/powerpoint/2010/main" val="119285933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Log </a:t>
            </a:r>
            <a:r>
              <a:rPr lang="da-DK" b="1" dirty="0" err="1"/>
              <a:t>history</a:t>
            </a:r>
            <a:endParaRPr lang="da-DK" b="1" dirty="0"/>
          </a:p>
          <a:p>
            <a:endParaRPr lang="da-DK" dirty="0"/>
          </a:p>
          <a:p>
            <a:r>
              <a:rPr lang="da-DK" baseline="0" dirty="0" err="1"/>
              <a:t>Demonstrate</a:t>
            </a:r>
            <a:r>
              <a:rPr lang="da-DK" baseline="0" dirty="0"/>
              <a:t> </a:t>
            </a:r>
            <a:r>
              <a:rPr lang="da-DK" baseline="0" dirty="0" err="1"/>
              <a:t>error</a:t>
            </a:r>
            <a:r>
              <a:rPr lang="da-DK" baseline="0" dirty="0"/>
              <a:t> </a:t>
            </a:r>
            <a:r>
              <a:rPr lang="da-DK" baseline="0" dirty="0" err="1"/>
              <a:t>code</a:t>
            </a:r>
            <a:r>
              <a:rPr lang="da-DK" baseline="0" dirty="0"/>
              <a:t>:</a:t>
            </a:r>
          </a:p>
          <a:p>
            <a:r>
              <a:rPr lang="da-DK" baseline="0" dirty="0"/>
              <a:t>» Check log </a:t>
            </a:r>
            <a:r>
              <a:rPr lang="da-DK" baseline="0" dirty="0" err="1"/>
              <a:t>history</a:t>
            </a:r>
            <a:r>
              <a:rPr lang="da-DK" baseline="0" dirty="0"/>
              <a:t> and </a:t>
            </a:r>
            <a:r>
              <a:rPr lang="da-DK" baseline="0" dirty="0" err="1"/>
              <a:t>verify</a:t>
            </a:r>
            <a:r>
              <a:rPr lang="da-DK" baseline="0" dirty="0"/>
              <a:t> it </a:t>
            </a:r>
            <a:r>
              <a:rPr lang="da-DK" baseline="0" dirty="0" err="1"/>
              <a:t>throws</a:t>
            </a:r>
            <a:r>
              <a:rPr lang="da-DK" baseline="0" dirty="0"/>
              <a:t> an </a:t>
            </a:r>
            <a:r>
              <a:rPr lang="da-DK" baseline="0" dirty="0" err="1"/>
              <a:t>error</a:t>
            </a:r>
            <a:r>
              <a:rPr lang="da-DK" baseline="0" dirty="0"/>
              <a:t> </a:t>
            </a:r>
            <a:r>
              <a:rPr lang="da-DK" baseline="0" dirty="0" err="1"/>
              <a:t>regarding</a:t>
            </a:r>
            <a:r>
              <a:rPr lang="da-DK" baseline="0" dirty="0"/>
              <a:t> </a:t>
            </a:r>
            <a:r>
              <a:rPr lang="da-DK" baseline="0" dirty="0" err="1"/>
              <a:t>broken</a:t>
            </a:r>
            <a:r>
              <a:rPr lang="da-DK" baseline="0" dirty="0"/>
              <a:t> </a:t>
            </a:r>
            <a:r>
              <a:rPr lang="da-DK" baseline="0" dirty="0" err="1"/>
              <a:t>communication</a:t>
            </a:r>
            <a:r>
              <a:rPr lang="da-DK" baseline="0" dirty="0"/>
              <a:t> to </a:t>
            </a:r>
            <a:r>
              <a:rPr lang="da-DK" baseline="0" dirty="0" err="1"/>
              <a:t>Wrist</a:t>
            </a:r>
            <a:r>
              <a:rPr lang="da-DK" baseline="0" dirty="0"/>
              <a:t> 3 and Tool</a:t>
            </a:r>
          </a:p>
          <a:p>
            <a:endParaRPr lang="da-DK" dirty="0"/>
          </a:p>
          <a:p>
            <a:r>
              <a:rPr lang="da-DK" dirty="0" err="1"/>
              <a:t>Demonstrate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to:</a:t>
            </a:r>
          </a:p>
          <a:p>
            <a:r>
              <a:rPr lang="da-DK" baseline="0" dirty="0"/>
              <a:t>» </a:t>
            </a:r>
            <a:r>
              <a:rPr lang="da-DK" dirty="0" err="1"/>
              <a:t>Hide</a:t>
            </a:r>
            <a:r>
              <a:rPr lang="da-DK" dirty="0"/>
              <a:t> all</a:t>
            </a:r>
            <a:r>
              <a:rPr lang="da-DK" baseline="0" dirty="0"/>
              <a:t> Information </a:t>
            </a:r>
            <a:r>
              <a:rPr lang="da-DK" baseline="0" dirty="0" err="1"/>
              <a:t>entries</a:t>
            </a:r>
            <a:r>
              <a:rPr lang="da-DK" baseline="0" dirty="0"/>
              <a:t>, by </a:t>
            </a:r>
            <a:r>
              <a:rPr lang="da-DK" baseline="0" dirty="0" err="1"/>
              <a:t>pressing</a:t>
            </a:r>
            <a:r>
              <a:rPr lang="da-DK" baseline="0" dirty="0"/>
              <a:t> the i-</a:t>
            </a:r>
            <a:r>
              <a:rPr lang="da-DK" baseline="0" dirty="0" err="1"/>
              <a:t>button</a:t>
            </a:r>
            <a:endParaRPr lang="da-DK" baseline="0" dirty="0"/>
          </a:p>
          <a:p>
            <a:r>
              <a:rPr lang="da-DK" baseline="0" dirty="0"/>
              <a:t>» Highlight line by </a:t>
            </a:r>
            <a:r>
              <a:rPr lang="da-DK" baseline="0" dirty="0" err="1"/>
              <a:t>pressing</a:t>
            </a:r>
            <a:r>
              <a:rPr lang="da-DK" baseline="0" dirty="0"/>
              <a:t> the line</a:t>
            </a:r>
          </a:p>
        </p:txBody>
      </p:sp>
    </p:spTree>
    <p:extLst>
      <p:ext uri="{BB962C8B-B14F-4D97-AF65-F5344CB8AC3E}">
        <p14:creationId xmlns:p14="http://schemas.microsoft.com/office/powerpoint/2010/main" val="345768322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Log </a:t>
            </a:r>
            <a:r>
              <a:rPr lang="da-DK" b="1" dirty="0" err="1"/>
              <a:t>reader</a:t>
            </a:r>
            <a:endParaRPr lang="da-DK" b="1" dirty="0"/>
          </a:p>
          <a:p>
            <a:endParaRPr lang="da-DK" dirty="0"/>
          </a:p>
          <a:p>
            <a:r>
              <a:rPr lang="da-DK" baseline="0" dirty="0" err="1"/>
              <a:t>Demonstrate</a:t>
            </a:r>
            <a:r>
              <a:rPr lang="da-DK" baseline="0" dirty="0"/>
              <a:t> </a:t>
            </a:r>
            <a:r>
              <a:rPr lang="da-DK" baseline="0" dirty="0" err="1"/>
              <a:t>how</a:t>
            </a:r>
            <a:r>
              <a:rPr lang="da-DK" baseline="0" dirty="0"/>
              <a:t> </a:t>
            </a:r>
            <a:r>
              <a:rPr lang="da-DK" baseline="0" dirty="0" err="1"/>
              <a:t>use</a:t>
            </a:r>
            <a:r>
              <a:rPr lang="da-DK" baseline="0" dirty="0"/>
              <a:t> UR Log Reader:</a:t>
            </a:r>
          </a:p>
          <a:p>
            <a:r>
              <a:rPr lang="da-DK" baseline="0" dirty="0"/>
              <a:t>1. Download UR Log Reader from support site</a:t>
            </a:r>
          </a:p>
          <a:p>
            <a:r>
              <a:rPr lang="da-DK" baseline="0" dirty="0"/>
              <a:t>2. </a:t>
            </a:r>
            <a:r>
              <a:rPr lang="da-DK" baseline="0" dirty="0" err="1"/>
              <a:t>Install</a:t>
            </a:r>
            <a:r>
              <a:rPr lang="da-DK" baseline="0" dirty="0"/>
              <a:t> program and open log_history.txt file</a:t>
            </a:r>
          </a:p>
        </p:txBody>
      </p:sp>
    </p:spTree>
    <p:extLst>
      <p:ext uri="{BB962C8B-B14F-4D97-AF65-F5344CB8AC3E}">
        <p14:creationId xmlns:p14="http://schemas.microsoft.com/office/powerpoint/2010/main" val="84993903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/>
              <a:t>Schematic</a:t>
            </a:r>
            <a:r>
              <a:rPr lang="da-DK" b="1" dirty="0"/>
              <a:t> </a:t>
            </a:r>
            <a:r>
              <a:rPr lang="da-DK" b="1" dirty="0" err="1"/>
              <a:t>drawings</a:t>
            </a:r>
            <a:endParaRPr lang="da-DK" b="1" dirty="0"/>
          </a:p>
          <a:p>
            <a:endParaRPr lang="da-DK" dirty="0"/>
          </a:p>
          <a:p>
            <a:r>
              <a:rPr lang="da-DK" dirty="0"/>
              <a:t>User interface on Safety Control Board (SCB)</a:t>
            </a:r>
            <a:endParaRPr lang="da-DK" baseline="0" dirty="0"/>
          </a:p>
          <a:p>
            <a:endParaRPr lang="da-DK" baseline="0" dirty="0"/>
          </a:p>
          <a:p>
            <a:r>
              <a:rPr lang="da-DK" baseline="0" dirty="0"/>
              <a:t>Open User Manual and go </a:t>
            </a:r>
            <a:r>
              <a:rPr lang="da-DK" baseline="0" dirty="0" err="1"/>
              <a:t>through</a:t>
            </a:r>
            <a:r>
              <a:rPr lang="da-DK" baseline="0" dirty="0"/>
              <a:t> </a:t>
            </a:r>
            <a:r>
              <a:rPr lang="da-DK" baseline="0" dirty="0" err="1"/>
              <a:t>Chapter</a:t>
            </a:r>
            <a:r>
              <a:rPr lang="da-DK" baseline="0" dirty="0"/>
              <a:t> 4. </a:t>
            </a:r>
            <a:r>
              <a:rPr lang="da-DK" baseline="0" dirty="0" err="1"/>
              <a:t>Electrical</a:t>
            </a:r>
            <a:r>
              <a:rPr lang="da-DK" baseline="0"/>
              <a:t> Interface</a:t>
            </a:r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290011706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 err="1"/>
              <a:t>Complied</a:t>
            </a:r>
            <a:r>
              <a:rPr lang="da-DK" b="1" dirty="0"/>
              <a:t> international</a:t>
            </a:r>
            <a:r>
              <a:rPr lang="da-DK" b="1" baseline="0" dirty="0"/>
              <a:t> </a:t>
            </a:r>
            <a:r>
              <a:rPr lang="da-DK" b="1" dirty="0"/>
              <a:t>standards</a:t>
            </a:r>
          </a:p>
        </p:txBody>
      </p:sp>
    </p:spTree>
    <p:extLst>
      <p:ext uri="{BB962C8B-B14F-4D97-AF65-F5344CB8AC3E}">
        <p14:creationId xmlns:p14="http://schemas.microsoft.com/office/powerpoint/2010/main" val="181010831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ISO 13849-1: 2008</a:t>
            </a:r>
          </a:p>
          <a:p>
            <a:endParaRPr lang="da-DK" dirty="0"/>
          </a:p>
          <a:p>
            <a:r>
              <a:rPr lang="da-DK" dirty="0"/>
              <a:t>DC (</a:t>
            </a:r>
            <a:r>
              <a:rPr lang="da-DK" dirty="0" err="1"/>
              <a:t>Diagnostic</a:t>
            </a:r>
            <a:r>
              <a:rPr lang="da-DK" dirty="0"/>
              <a:t> </a:t>
            </a:r>
            <a:r>
              <a:rPr lang="da-DK" dirty="0" err="1"/>
              <a:t>Coverage</a:t>
            </a:r>
            <a:r>
              <a:rPr lang="da-DK" dirty="0"/>
              <a:t>) and </a:t>
            </a:r>
            <a:r>
              <a:rPr lang="da-DK" dirty="0" err="1"/>
              <a:t>MTTFd</a:t>
            </a:r>
            <a:r>
              <a:rPr lang="da-DK" dirty="0"/>
              <a:t> (Mean Time to Dangerous</a:t>
            </a:r>
            <a:r>
              <a:rPr lang="da-DK" baseline="0" dirty="0"/>
              <a:t> </a:t>
            </a:r>
            <a:r>
              <a:rPr lang="da-DK" baseline="0" dirty="0" err="1"/>
              <a:t>Failure</a:t>
            </a:r>
            <a:r>
              <a:rPr lang="da-DK" baseline="0" dirty="0"/>
              <a:t>) </a:t>
            </a:r>
            <a:r>
              <a:rPr lang="da-DK" baseline="0" dirty="0" err="1"/>
              <a:t>are</a:t>
            </a:r>
            <a:r>
              <a:rPr lang="da-DK" baseline="0" dirty="0"/>
              <a:t> </a:t>
            </a:r>
            <a:r>
              <a:rPr lang="da-DK" baseline="0" dirty="0" err="1"/>
              <a:t>values</a:t>
            </a:r>
            <a:r>
              <a:rPr lang="da-DK" baseline="0" dirty="0"/>
              <a:t> </a:t>
            </a:r>
            <a:r>
              <a:rPr lang="da-DK" baseline="0" dirty="0" err="1"/>
              <a:t>provided</a:t>
            </a:r>
            <a:r>
              <a:rPr lang="da-DK" baseline="0" dirty="0"/>
              <a:t> by UR in </a:t>
            </a:r>
            <a:r>
              <a:rPr lang="da-DK" baseline="0" dirty="0" err="1"/>
              <a:t>order</a:t>
            </a:r>
            <a:r>
              <a:rPr lang="da-DK" baseline="0" dirty="0"/>
              <a:t> to </a:t>
            </a:r>
            <a:r>
              <a:rPr lang="da-DK" baseline="0" dirty="0" err="1"/>
              <a:t>determine</a:t>
            </a:r>
            <a:r>
              <a:rPr lang="da-DK" baseline="0" dirty="0"/>
              <a:t> the Performance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94852773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/>
              <a:t>ISO 10218-1: 2011</a:t>
            </a:r>
          </a:p>
        </p:txBody>
      </p:sp>
    </p:spTree>
    <p:extLst>
      <p:ext uri="{BB962C8B-B14F-4D97-AF65-F5344CB8AC3E}">
        <p14:creationId xmlns:p14="http://schemas.microsoft.com/office/powerpoint/2010/main" val="48918648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Safety standards</a:t>
            </a:r>
          </a:p>
          <a:p>
            <a:endParaRPr lang="da-DK" dirty="0"/>
          </a:p>
          <a:p>
            <a:r>
              <a:rPr lang="da-DK" dirty="0"/>
              <a:t>Safety system on CB3 has </a:t>
            </a:r>
            <a:r>
              <a:rPr lang="da-DK" dirty="0" err="1"/>
              <a:t>been</a:t>
            </a:r>
            <a:r>
              <a:rPr lang="da-DK" dirty="0"/>
              <a:t> </a:t>
            </a:r>
            <a:r>
              <a:rPr lang="da-DK" dirty="0" err="1"/>
              <a:t>tested</a:t>
            </a:r>
            <a:r>
              <a:rPr lang="da-DK" dirty="0"/>
              <a:t> and </a:t>
            </a:r>
            <a:r>
              <a:rPr lang="da-DK" dirty="0" err="1"/>
              <a:t>certified</a:t>
            </a:r>
            <a:r>
              <a:rPr lang="da-DK" dirty="0"/>
              <a:t> by 3rd party TÜV NORD.</a:t>
            </a:r>
          </a:p>
        </p:txBody>
      </p:sp>
    </p:spTree>
    <p:extLst>
      <p:ext uri="{BB962C8B-B14F-4D97-AF65-F5344CB8AC3E}">
        <p14:creationId xmlns:p14="http://schemas.microsoft.com/office/powerpoint/2010/main" val="1767779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/>
              <a:t>Pose editor</a:t>
            </a:r>
          </a:p>
          <a:p>
            <a:r>
              <a:rPr lang="da-DK" baseline="0" dirty="0" err="1"/>
              <a:t>Explain</a:t>
            </a:r>
            <a:r>
              <a:rPr lang="da-DK" baseline="0" dirty="0"/>
              <a:t> </a:t>
            </a:r>
            <a:r>
              <a:rPr lang="da-DK" baseline="0" dirty="0" err="1"/>
              <a:t>how</a:t>
            </a:r>
            <a:r>
              <a:rPr lang="da-DK" baseline="0" dirty="0"/>
              <a:t> to </a:t>
            </a:r>
            <a:r>
              <a:rPr lang="da-DK" baseline="0" dirty="0" err="1"/>
              <a:t>modify</a:t>
            </a:r>
            <a:r>
              <a:rPr lang="da-DK" baseline="0" dirty="0"/>
              <a:t> position </a:t>
            </a:r>
            <a:r>
              <a:rPr lang="da-DK" baseline="0" dirty="0" err="1"/>
              <a:t>using</a:t>
            </a:r>
            <a:r>
              <a:rPr lang="da-DK" baseline="0" dirty="0"/>
              <a:t> the pose editor</a:t>
            </a:r>
          </a:p>
          <a:p>
            <a:endParaRPr lang="da-DK" baseline="0" dirty="0"/>
          </a:p>
          <a:p>
            <a:r>
              <a:rPr lang="da-DK" baseline="0" dirty="0"/>
              <a:t>The </a:t>
            </a:r>
            <a:r>
              <a:rPr lang="da-DK" baseline="0" dirty="0" err="1"/>
              <a:t>absolute</a:t>
            </a:r>
            <a:r>
              <a:rPr lang="da-DK" baseline="0" dirty="0"/>
              <a:t> </a:t>
            </a:r>
            <a:r>
              <a:rPr lang="da-DK" baseline="0" dirty="0" err="1"/>
              <a:t>value</a:t>
            </a:r>
            <a:r>
              <a:rPr lang="da-DK" baseline="0" dirty="0"/>
              <a:t> of an axis or joint angle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modified</a:t>
            </a:r>
            <a:endParaRPr lang="da-DK" baseline="0" dirty="0"/>
          </a:p>
          <a:p>
            <a:r>
              <a:rPr lang="da-DK" baseline="0" dirty="0"/>
              <a:t>By </a:t>
            </a:r>
            <a:r>
              <a:rPr lang="da-DK" baseline="0" dirty="0" err="1"/>
              <a:t>using</a:t>
            </a:r>
            <a:r>
              <a:rPr lang="da-DK" baseline="0" dirty="0"/>
              <a:t> the ”+” or ”-” </a:t>
            </a:r>
            <a:r>
              <a:rPr lang="da-DK" baseline="0" dirty="0" err="1"/>
              <a:t>button</a:t>
            </a:r>
            <a:r>
              <a:rPr lang="da-DK" baseline="0" dirty="0"/>
              <a:t>, a </a:t>
            </a:r>
            <a:r>
              <a:rPr lang="da-DK" baseline="0" dirty="0" err="1"/>
              <a:t>value</a:t>
            </a:r>
            <a:r>
              <a:rPr lang="da-DK" baseline="0" dirty="0"/>
              <a:t>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added</a:t>
            </a:r>
            <a:r>
              <a:rPr lang="da-DK" baseline="0" dirty="0"/>
              <a:t> or </a:t>
            </a:r>
            <a:r>
              <a:rPr lang="da-DK" baseline="0" dirty="0" err="1"/>
              <a:t>subtracted</a:t>
            </a:r>
            <a:r>
              <a:rPr lang="da-DK" baseline="0" dirty="0"/>
              <a:t> to the </a:t>
            </a:r>
            <a:r>
              <a:rPr lang="da-DK" baseline="0" dirty="0" err="1"/>
              <a:t>absolute</a:t>
            </a:r>
            <a:r>
              <a:rPr lang="da-DK" baseline="0" dirty="0"/>
              <a:t> </a:t>
            </a:r>
            <a:r>
              <a:rPr lang="da-DK" baseline="0" dirty="0" err="1"/>
              <a:t>value</a:t>
            </a:r>
            <a:endParaRPr lang="da-DK" baseline="0" dirty="0"/>
          </a:p>
          <a:p>
            <a:endParaRPr lang="da-DK" baseline="0" dirty="0"/>
          </a:p>
          <a:p>
            <a:r>
              <a:rPr lang="da-DK" baseline="0" dirty="0"/>
              <a:t>Upon </a:t>
            </a:r>
            <a:r>
              <a:rPr lang="da-DK" baseline="0" dirty="0" err="1"/>
              <a:t>modifying</a:t>
            </a:r>
            <a:r>
              <a:rPr lang="da-DK" baseline="0" dirty="0"/>
              <a:t> </a:t>
            </a:r>
            <a:r>
              <a:rPr lang="da-DK" baseline="0" dirty="0" err="1"/>
              <a:t>one</a:t>
            </a:r>
            <a:r>
              <a:rPr lang="da-DK" baseline="0" dirty="0"/>
              <a:t> or more </a:t>
            </a:r>
            <a:r>
              <a:rPr lang="da-DK" baseline="0" dirty="0" err="1"/>
              <a:t>values</a:t>
            </a:r>
            <a:r>
              <a:rPr lang="da-DK" baseline="0" dirty="0"/>
              <a:t>, </a:t>
            </a:r>
            <a:r>
              <a:rPr lang="da-DK" baseline="0" dirty="0" err="1"/>
              <a:t>press</a:t>
            </a:r>
            <a:r>
              <a:rPr lang="da-DK" baseline="0" dirty="0"/>
              <a:t> OK to </a:t>
            </a:r>
            <a:r>
              <a:rPr lang="da-DK" baseline="0" dirty="0" err="1"/>
              <a:t>move</a:t>
            </a:r>
            <a:r>
              <a:rPr lang="da-DK" baseline="0" dirty="0"/>
              <a:t> to the new position.</a:t>
            </a:r>
          </a:p>
          <a:p>
            <a:endParaRPr lang="da-DK" baseline="0" dirty="0"/>
          </a:p>
          <a:p>
            <a:r>
              <a:rPr lang="da-DK" baseline="0" dirty="0"/>
              <a:t>Units for </a:t>
            </a:r>
            <a:r>
              <a:rPr lang="da-DK" baseline="0" dirty="0" err="1"/>
              <a:t>defining</a:t>
            </a:r>
            <a:r>
              <a:rPr lang="da-DK" baseline="0" dirty="0"/>
              <a:t> angle of </a:t>
            </a:r>
            <a:r>
              <a:rPr lang="da-DK" baseline="0" dirty="0" err="1"/>
              <a:t>tool</a:t>
            </a:r>
            <a:r>
              <a:rPr lang="da-DK" baseline="0" dirty="0"/>
              <a:t> flange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changed to</a:t>
            </a:r>
          </a:p>
          <a:p>
            <a:r>
              <a:rPr lang="da-DK" baseline="0" dirty="0"/>
              <a:t>» Rotation </a:t>
            </a:r>
            <a:r>
              <a:rPr lang="da-DK" baseline="0" dirty="0" err="1"/>
              <a:t>vector</a:t>
            </a:r>
            <a:r>
              <a:rPr lang="da-DK" baseline="0" dirty="0"/>
              <a:t> [rad]</a:t>
            </a:r>
          </a:p>
          <a:p>
            <a:r>
              <a:rPr lang="da-DK" baseline="0" dirty="0"/>
              <a:t>» Rotation </a:t>
            </a:r>
            <a:r>
              <a:rPr lang="da-DK" baseline="0" dirty="0" err="1"/>
              <a:t>vector</a:t>
            </a:r>
            <a:r>
              <a:rPr lang="da-DK" baseline="0" dirty="0"/>
              <a:t> [˚]</a:t>
            </a:r>
          </a:p>
          <a:p>
            <a:r>
              <a:rPr lang="da-DK" baseline="0" dirty="0"/>
              <a:t>» RPY [rad]</a:t>
            </a:r>
          </a:p>
          <a:p>
            <a:r>
              <a:rPr lang="da-DK" baseline="0" dirty="0"/>
              <a:t>» RPY [˚]</a:t>
            </a:r>
          </a:p>
          <a:p>
            <a:endParaRPr lang="da-DK" baseline="0" dirty="0"/>
          </a:p>
          <a:p>
            <a:r>
              <a:rPr lang="da-DK" baseline="0" dirty="0"/>
              <a:t>(RPY = Roll Pitch Yaw)</a:t>
            </a:r>
          </a:p>
          <a:p>
            <a:endParaRPr lang="da-DK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baseline="0" dirty="0"/>
              <a:t>PERFORM LIVE DEMO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1590706332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 err="1"/>
              <a:t>Your</a:t>
            </a:r>
            <a:r>
              <a:rPr lang="da-DK" b="1" dirty="0"/>
              <a:t> </a:t>
            </a:r>
            <a:r>
              <a:rPr lang="da-DK" b="1" dirty="0" err="1"/>
              <a:t>responsibility</a:t>
            </a:r>
            <a:r>
              <a:rPr lang="da-DK" b="1" dirty="0"/>
              <a:t> as </a:t>
            </a:r>
            <a:r>
              <a:rPr lang="da-DK" b="1" dirty="0" err="1"/>
              <a:t>integrator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42389435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ISO 10218-2: 2011</a:t>
            </a:r>
          </a:p>
        </p:txBody>
      </p:sp>
    </p:spTree>
    <p:extLst>
      <p:ext uri="{BB962C8B-B14F-4D97-AF65-F5344CB8AC3E}">
        <p14:creationId xmlns:p14="http://schemas.microsoft.com/office/powerpoint/2010/main" val="237311338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ISO TS 15066</a:t>
            </a:r>
          </a:p>
          <a:p>
            <a:endParaRPr lang="da-DK" dirty="0"/>
          </a:p>
          <a:p>
            <a:r>
              <a:rPr lang="da-DK" dirty="0"/>
              <a:t>Universal Robots </a:t>
            </a:r>
            <a:r>
              <a:rPr lang="da-DK" dirty="0" err="1"/>
              <a:t>currently</a:t>
            </a:r>
            <a:r>
              <a:rPr lang="da-DK" dirty="0"/>
              <a:t> </a:t>
            </a:r>
            <a:r>
              <a:rPr lang="da-DK" dirty="0" err="1"/>
              <a:t>sits</a:t>
            </a:r>
            <a:r>
              <a:rPr lang="da-DK" dirty="0"/>
              <a:t> on the ISO </a:t>
            </a:r>
            <a:r>
              <a:rPr lang="da-DK" dirty="0" err="1"/>
              <a:t>board</a:t>
            </a:r>
            <a:r>
              <a:rPr lang="da-DK" dirty="0"/>
              <a:t> and TS</a:t>
            </a:r>
            <a:r>
              <a:rPr lang="da-DK" baseline="0" dirty="0"/>
              <a:t> 15066 </a:t>
            </a:r>
            <a:r>
              <a:rPr lang="da-DK" baseline="0" dirty="0" err="1"/>
              <a:t>development</a:t>
            </a:r>
            <a:r>
              <a:rPr lang="da-DK" baseline="0" dirty="0"/>
              <a:t> </a:t>
            </a:r>
            <a:r>
              <a:rPr lang="da-DK" baseline="0" dirty="0" err="1"/>
              <a:t>commitee</a:t>
            </a:r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309334606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Summary</a:t>
            </a:r>
          </a:p>
          <a:p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law</a:t>
            </a:r>
            <a:r>
              <a:rPr lang="da-DK" baseline="0" dirty="0"/>
              <a:t> </a:t>
            </a:r>
            <a:r>
              <a:rPr lang="da-DK" baseline="0" dirty="0" err="1"/>
              <a:t>states</a:t>
            </a:r>
            <a:r>
              <a:rPr lang="da-DK" baseline="0" dirty="0"/>
              <a:t> </a:t>
            </a:r>
            <a:r>
              <a:rPr lang="da-DK" baseline="0" dirty="0" err="1"/>
              <a:t>that</a:t>
            </a:r>
            <a:r>
              <a:rPr lang="da-DK" baseline="0" dirty="0"/>
              <a:t> a </a:t>
            </a:r>
            <a:r>
              <a:rPr lang="da-DK" baseline="0" dirty="0" err="1"/>
              <a:t>risk</a:t>
            </a:r>
            <a:r>
              <a:rPr lang="da-DK" baseline="0" dirty="0"/>
              <a:t> </a:t>
            </a:r>
            <a:r>
              <a:rPr lang="da-DK" baseline="0" dirty="0" err="1"/>
              <a:t>assessment</a:t>
            </a:r>
            <a:r>
              <a:rPr lang="da-DK" baseline="0" dirty="0"/>
              <a:t> </a:t>
            </a:r>
            <a:r>
              <a:rPr lang="da-DK" b="1" i="1" baseline="0" dirty="0"/>
              <a:t>must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performed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2882084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Regional differences</a:t>
            </a:r>
          </a:p>
        </p:txBody>
      </p:sp>
    </p:spTree>
    <p:extLst>
      <p:ext uri="{BB962C8B-B14F-4D97-AF65-F5344CB8AC3E}">
        <p14:creationId xmlns:p14="http://schemas.microsoft.com/office/powerpoint/2010/main" val="155799145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Regional differences</a:t>
            </a:r>
          </a:p>
          <a:p>
            <a:endParaRPr lang="da-DK" b="1" dirty="0"/>
          </a:p>
          <a:p>
            <a:r>
              <a:rPr lang="da-DK" b="0" dirty="0"/>
              <a:t>Full list </a:t>
            </a:r>
            <a:r>
              <a:rPr lang="da-DK" b="0" dirty="0" err="1"/>
              <a:t>can</a:t>
            </a:r>
            <a:r>
              <a:rPr lang="da-DK" b="0" dirty="0"/>
              <a:t> </a:t>
            </a:r>
            <a:r>
              <a:rPr lang="da-DK" b="0" dirty="0" err="1"/>
              <a:t>be</a:t>
            </a:r>
            <a:r>
              <a:rPr lang="da-DK" b="0" dirty="0"/>
              <a:t> </a:t>
            </a:r>
            <a:r>
              <a:rPr lang="da-DK" b="0" dirty="0" err="1"/>
              <a:t>found</a:t>
            </a:r>
            <a:r>
              <a:rPr lang="da-DK" b="0" dirty="0"/>
              <a:t> on </a:t>
            </a:r>
            <a:r>
              <a:rPr lang="da-DK" b="0" dirty="0" err="1"/>
              <a:t>suppoer</a:t>
            </a:r>
            <a:r>
              <a:rPr lang="da-DK" b="0" dirty="0"/>
              <a:t> site: http://www.universal-robots.com/how-tos-and-faqs/faq/ur-faq/safety-standards-18957/</a:t>
            </a:r>
          </a:p>
        </p:txBody>
      </p:sp>
    </p:spTree>
    <p:extLst>
      <p:ext uri="{BB962C8B-B14F-4D97-AF65-F5344CB8AC3E}">
        <p14:creationId xmlns:p14="http://schemas.microsoft.com/office/powerpoint/2010/main" val="346351194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Regional differences</a:t>
            </a:r>
          </a:p>
        </p:txBody>
      </p:sp>
    </p:spTree>
    <p:extLst>
      <p:ext uri="{BB962C8B-B14F-4D97-AF65-F5344CB8AC3E}">
        <p14:creationId xmlns:p14="http://schemas.microsoft.com/office/powerpoint/2010/main" val="279854811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Regional differences</a:t>
            </a:r>
          </a:p>
        </p:txBody>
      </p:sp>
    </p:spTree>
    <p:extLst>
      <p:ext uri="{BB962C8B-B14F-4D97-AF65-F5344CB8AC3E}">
        <p14:creationId xmlns:p14="http://schemas.microsoft.com/office/powerpoint/2010/main" val="84118344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5885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altLang="zh-CN" b="0" baseline="0" dirty="0"/>
              <a:t>Introduce new task to participants – CONSULT WORKBOOK</a:t>
            </a:r>
          </a:p>
          <a:p>
            <a:endParaRPr lang="da-DK" altLang="zh-CN" b="0" baseline="0" dirty="0"/>
          </a:p>
          <a:p>
            <a:r>
              <a:rPr lang="da-DK" altLang="zh-CN" b="0" baseline="0" dirty="0"/>
              <a:t>- The learners have to optimize the pick-and-place application from the previous module by adding blends and increasing speed and acceleration of relevant moves/waypoints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altLang="zh-CN" b="0" baseline="0" dirty="0"/>
              <a:t>- Inform the learners how much time they have to complete the assignment</a:t>
            </a:r>
          </a:p>
          <a:p>
            <a:endParaRPr lang="da-DK" b="0" baseline="0" dirty="0"/>
          </a:p>
        </p:txBody>
      </p:sp>
    </p:spTree>
    <p:extLst>
      <p:ext uri="{BB962C8B-B14F-4D97-AF65-F5344CB8AC3E}">
        <p14:creationId xmlns:p14="http://schemas.microsoft.com/office/powerpoint/2010/main" val="819217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0" baseline="0" dirty="0"/>
              <a:t>General feedback to the </a:t>
            </a:r>
            <a:r>
              <a:rPr lang="da-DK" b="0" baseline="0" dirty="0" err="1"/>
              <a:t>learners</a:t>
            </a:r>
            <a:endParaRPr lang="da-DK" b="0" baseline="0" dirty="0"/>
          </a:p>
          <a:p>
            <a:r>
              <a:rPr lang="da-DK" b="0" baseline="0" dirty="0" err="1"/>
              <a:t>Answer</a:t>
            </a:r>
            <a:r>
              <a:rPr lang="da-DK" b="0" baseline="0" dirty="0"/>
              <a:t> </a:t>
            </a:r>
            <a:r>
              <a:rPr lang="da-DK" b="0" baseline="0" dirty="0" err="1"/>
              <a:t>questions</a:t>
            </a:r>
            <a:r>
              <a:rPr lang="da-DK" b="0" baseline="0" dirty="0"/>
              <a:t>/</a:t>
            </a:r>
            <a:r>
              <a:rPr lang="da-DK" b="0" baseline="0" dirty="0" err="1"/>
              <a:t>comments</a:t>
            </a:r>
            <a:endParaRPr lang="da-DK" b="0" baseline="0" dirty="0"/>
          </a:p>
          <a:p>
            <a:endParaRPr lang="da-DK" b="0" baseline="0" dirty="0"/>
          </a:p>
          <a:p>
            <a:endParaRPr lang="da-DK" b="0" baseline="0" dirty="0"/>
          </a:p>
          <a:p>
            <a:endParaRPr lang="da-DK" b="0" baseline="0" dirty="0"/>
          </a:p>
        </p:txBody>
      </p:sp>
    </p:spTree>
    <p:extLst>
      <p:ext uri="{BB962C8B-B14F-4D97-AF65-F5344CB8AC3E}">
        <p14:creationId xmlns:p14="http://schemas.microsoft.com/office/powerpoint/2010/main" val="2713411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0" baseline="0" dirty="0"/>
              <a:t>Provide the learners with an overview of module 3</a:t>
            </a:r>
          </a:p>
          <a:p>
            <a:endParaRPr lang="da-DK" b="0" baseline="0" dirty="0"/>
          </a:p>
          <a:p>
            <a:pPr marL="171450" indent="-171450">
              <a:buFontTx/>
              <a:buChar char="-"/>
            </a:pPr>
            <a:r>
              <a:rPr lang="da-DK" b="0" baseline="0" dirty="0"/>
              <a:t>Explain what theory you will go through and how they are supposed to use the commands and functionalities in the task</a:t>
            </a:r>
          </a:p>
          <a:p>
            <a:pPr marL="171450" indent="-171450">
              <a:buFontTx/>
              <a:buChar char="-"/>
            </a:pPr>
            <a:r>
              <a:rPr lang="da-DK" b="0" baseline="0" dirty="0" err="1"/>
              <a:t>Introduce</a:t>
            </a:r>
            <a:r>
              <a:rPr lang="da-DK" b="0" baseline="0" dirty="0"/>
              <a:t> the </a:t>
            </a:r>
            <a:r>
              <a:rPr lang="da-DK" b="0" baseline="0" dirty="0" err="1"/>
              <a:t>task</a:t>
            </a:r>
            <a:r>
              <a:rPr lang="da-DK" b="0" baseline="0" dirty="0"/>
              <a:t> and the </a:t>
            </a:r>
            <a:r>
              <a:rPr lang="da-DK" b="0" baseline="0" dirty="0" err="1"/>
              <a:t>related</a:t>
            </a:r>
            <a:r>
              <a:rPr lang="da-DK" b="0" baseline="0" dirty="0"/>
              <a:t> </a:t>
            </a:r>
            <a:r>
              <a:rPr lang="da-DK" b="0" baseline="0" dirty="0" err="1"/>
              <a:t>success</a:t>
            </a:r>
            <a:r>
              <a:rPr lang="da-DK" b="0" baseline="0" dirty="0"/>
              <a:t> </a:t>
            </a:r>
            <a:r>
              <a:rPr lang="da-DK" b="0" baseline="0" dirty="0" err="1"/>
              <a:t>criteria</a:t>
            </a:r>
            <a:endParaRPr lang="da-DK" b="0" baseline="0" dirty="0"/>
          </a:p>
          <a:p>
            <a:endParaRPr lang="da-DK" b="0" baseline="0" dirty="0"/>
          </a:p>
          <a:p>
            <a:endParaRPr lang="da-DK" b="0" baseline="0" dirty="0"/>
          </a:p>
          <a:p>
            <a:endParaRPr lang="da-DK" b="0" baseline="0" dirty="0"/>
          </a:p>
        </p:txBody>
      </p:sp>
    </p:spTree>
    <p:extLst>
      <p:ext uri="{BB962C8B-B14F-4D97-AF65-F5344CB8AC3E}">
        <p14:creationId xmlns:p14="http://schemas.microsoft.com/office/powerpoint/2010/main" val="4034106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Present </a:t>
            </a:r>
            <a:r>
              <a:rPr lang="da-DK" dirty="0" err="1"/>
              <a:t>yourself</a:t>
            </a:r>
            <a:r>
              <a:rPr lang="da-DK" dirty="0"/>
              <a:t>, </a:t>
            </a:r>
            <a:r>
              <a:rPr lang="da-DK" dirty="0" err="1"/>
              <a:t>background</a:t>
            </a:r>
            <a:r>
              <a:rPr lang="da-DK" dirty="0"/>
              <a:t>, </a:t>
            </a:r>
            <a:r>
              <a:rPr lang="da-DK" dirty="0" err="1"/>
              <a:t>place</a:t>
            </a:r>
            <a:r>
              <a:rPr lang="da-DK" dirty="0"/>
              <a:t> in </a:t>
            </a:r>
            <a:r>
              <a:rPr lang="da-DK" dirty="0" err="1"/>
              <a:t>company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31315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baseline="0" dirty="0"/>
              <a:t>(</a:t>
            </a:r>
            <a:r>
              <a:rPr lang="da-DK" b="1" u="sng" baseline="0" dirty="0" err="1"/>
              <a:t>remember</a:t>
            </a:r>
            <a:r>
              <a:rPr lang="da-DK" b="1" u="sng" baseline="0" dirty="0"/>
              <a:t> to </a:t>
            </a:r>
            <a:r>
              <a:rPr lang="da-DK" b="1" u="sng" baseline="0" dirty="0" err="1"/>
              <a:t>explain</a:t>
            </a:r>
            <a:r>
              <a:rPr lang="da-DK" b="1" u="sng" baseline="0" dirty="0"/>
              <a:t> </a:t>
            </a:r>
            <a:r>
              <a:rPr lang="da-DK" b="1" u="sng" baseline="0" dirty="0" err="1"/>
              <a:t>that</a:t>
            </a:r>
            <a:r>
              <a:rPr lang="da-DK" b="1" u="sng" baseline="0" dirty="0"/>
              <a:t> ”True” is the same as ”HI/</a:t>
            </a:r>
            <a:r>
              <a:rPr lang="da-DK" b="1" u="sng" baseline="0" dirty="0" err="1"/>
              <a:t>high</a:t>
            </a:r>
            <a:r>
              <a:rPr lang="da-DK" b="1" u="sng" baseline="0" dirty="0"/>
              <a:t>”</a:t>
            </a:r>
            <a:r>
              <a:rPr lang="da-DK" b="1" baseline="0" dirty="0"/>
              <a:t>)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12344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baseline="0" dirty="0"/>
              <a:t>THIS  SLIDE CONTAINS MULTIPLE LAYERS, VIEW IT IN PRESENTATION MODE</a:t>
            </a:r>
          </a:p>
          <a:p>
            <a:endParaRPr lang="da-DK" b="1" dirty="0"/>
          </a:p>
          <a:p>
            <a:r>
              <a:rPr lang="da-DK" b="1" dirty="0"/>
              <a:t>Use this modified example from elearning to explain what program logic</a:t>
            </a:r>
            <a:r>
              <a:rPr lang="da-DK" b="1" baseline="0" dirty="0"/>
              <a:t> is, and how an if…else command works</a:t>
            </a:r>
            <a:r>
              <a:rPr lang="da-DK" b="1" dirty="0"/>
              <a:t> </a:t>
            </a:r>
          </a:p>
          <a:p>
            <a:endParaRPr lang="da-DK" b="1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a-DK" b="1" baseline="0" dirty="0"/>
              <a:t>(</a:t>
            </a:r>
            <a:r>
              <a:rPr lang="da-DK" b="1" u="sng" baseline="0" dirty="0" err="1"/>
              <a:t>remember</a:t>
            </a:r>
            <a:r>
              <a:rPr lang="da-DK" b="1" u="sng" baseline="0" dirty="0"/>
              <a:t> to </a:t>
            </a:r>
            <a:r>
              <a:rPr lang="da-DK" b="1" u="sng" baseline="0" dirty="0" err="1"/>
              <a:t>explain</a:t>
            </a:r>
            <a:r>
              <a:rPr lang="da-DK" b="1" u="sng" baseline="0" dirty="0"/>
              <a:t> </a:t>
            </a:r>
            <a:r>
              <a:rPr lang="da-DK" b="1" u="sng" baseline="0" dirty="0" err="1"/>
              <a:t>that</a:t>
            </a:r>
            <a:r>
              <a:rPr lang="da-DK" b="1" u="sng" baseline="0" dirty="0"/>
              <a:t> ”True” is the same as ”HI/</a:t>
            </a:r>
            <a:r>
              <a:rPr lang="da-DK" b="1" u="sng" baseline="0" dirty="0" err="1"/>
              <a:t>high</a:t>
            </a:r>
            <a:r>
              <a:rPr lang="da-DK" b="1" u="sng" baseline="0" dirty="0"/>
              <a:t>”</a:t>
            </a:r>
            <a:r>
              <a:rPr lang="da-DK" b="1" baseline="0" dirty="0"/>
              <a:t>)</a:t>
            </a:r>
          </a:p>
          <a:p>
            <a:pPr marL="0" indent="0">
              <a:buFontTx/>
              <a:buNone/>
            </a:pPr>
            <a:endParaRPr lang="da-DK" b="0" baseline="0" dirty="0"/>
          </a:p>
          <a:p>
            <a:pPr marL="171450" indent="-171450">
              <a:buFontTx/>
              <a:buChar char="-"/>
            </a:pPr>
            <a:r>
              <a:rPr lang="da-DK" b="0" baseline="0" dirty="0"/>
              <a:t>The program is </a:t>
            </a:r>
            <a:r>
              <a:rPr lang="da-DK" b="0" baseline="0" dirty="0" err="1"/>
              <a:t>no</a:t>
            </a:r>
            <a:r>
              <a:rPr lang="da-DK" b="0" baseline="0" dirty="0"/>
              <a:t> longer </a:t>
            </a:r>
            <a:r>
              <a:rPr lang="da-DK" b="0" baseline="0" dirty="0" err="1"/>
              <a:t>linear</a:t>
            </a:r>
            <a:r>
              <a:rPr lang="da-DK" b="0" baseline="0" dirty="0"/>
              <a:t> in the </a:t>
            </a:r>
            <a:r>
              <a:rPr lang="da-DK" b="0" baseline="0" dirty="0" err="1"/>
              <a:t>modified</a:t>
            </a:r>
            <a:r>
              <a:rPr lang="da-DK" b="0" baseline="0" dirty="0"/>
              <a:t> version, but </a:t>
            </a:r>
            <a:r>
              <a:rPr lang="da-DK" b="0" baseline="0" dirty="0" err="1"/>
              <a:t>will</a:t>
            </a:r>
            <a:r>
              <a:rPr lang="da-DK" b="0" baseline="0" dirty="0"/>
              <a:t> </a:t>
            </a:r>
            <a:r>
              <a:rPr lang="da-DK" b="0" baseline="0" dirty="0" err="1"/>
              <a:t>make</a:t>
            </a:r>
            <a:r>
              <a:rPr lang="da-DK" b="0" baseline="0" dirty="0"/>
              <a:t> a ”decision” at the if…</a:t>
            </a:r>
            <a:r>
              <a:rPr lang="da-DK" b="0" baseline="0" dirty="0" err="1"/>
              <a:t>else</a:t>
            </a:r>
            <a:r>
              <a:rPr lang="da-DK" b="0" baseline="0" dirty="0"/>
              <a:t> statement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412344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/>
              <a:t>If … </a:t>
            </a:r>
            <a:r>
              <a:rPr lang="da-DK" b="1" baseline="0" dirty="0" err="1"/>
              <a:t>else</a:t>
            </a:r>
            <a:endParaRPr lang="da-DK" b="1" baseline="0" dirty="0"/>
          </a:p>
          <a:p>
            <a:endParaRPr lang="da-DK" baseline="0" dirty="0"/>
          </a:p>
          <a:p>
            <a:r>
              <a:rPr lang="da-DK" baseline="0" dirty="0" err="1"/>
              <a:t>Create</a:t>
            </a:r>
            <a:r>
              <a:rPr lang="da-DK" baseline="0" dirty="0"/>
              <a:t> sample program with 3 </a:t>
            </a:r>
            <a:r>
              <a:rPr lang="da-DK" baseline="0" dirty="0" err="1"/>
              <a:t>waypoints</a:t>
            </a:r>
            <a:r>
              <a:rPr lang="da-DK" baseline="0" dirty="0"/>
              <a:t>, but </a:t>
            </a:r>
            <a:r>
              <a:rPr lang="da-DK" baseline="0" dirty="0" err="1"/>
              <a:t>only</a:t>
            </a:r>
            <a:r>
              <a:rPr lang="da-DK" baseline="0" dirty="0"/>
              <a:t> </a:t>
            </a:r>
            <a:r>
              <a:rPr lang="da-DK" baseline="0" dirty="0" err="1"/>
              <a:t>move</a:t>
            </a:r>
            <a:r>
              <a:rPr lang="da-DK" baseline="0" dirty="0"/>
              <a:t> </a:t>
            </a:r>
            <a:r>
              <a:rPr lang="da-DK" baseline="0" dirty="0" err="1"/>
              <a:t>through</a:t>
            </a:r>
            <a:r>
              <a:rPr lang="da-DK" baseline="0" dirty="0"/>
              <a:t> Waypoint_2 if a digital input is True.</a:t>
            </a:r>
          </a:p>
          <a:p>
            <a:endParaRPr lang="da-DK" baseline="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If the </a:t>
            </a:r>
            <a:r>
              <a:rPr lang="da-DK" baseline="0" dirty="0" err="1"/>
              <a:t>box</a:t>
            </a:r>
            <a:r>
              <a:rPr lang="da-DK" baseline="0" dirty="0"/>
              <a:t> ”Check </a:t>
            </a:r>
            <a:r>
              <a:rPr lang="da-DK" baseline="0" dirty="0" err="1"/>
              <a:t>expression</a:t>
            </a:r>
            <a:r>
              <a:rPr lang="da-DK" baseline="0" dirty="0"/>
              <a:t> </a:t>
            </a:r>
            <a:r>
              <a:rPr lang="da-DK" baseline="0" dirty="0" err="1"/>
              <a:t>continuously</a:t>
            </a:r>
            <a:r>
              <a:rPr lang="da-DK" baseline="0" dirty="0"/>
              <a:t>” is </a:t>
            </a:r>
            <a:r>
              <a:rPr lang="da-DK" baseline="0" dirty="0" err="1"/>
              <a:t>checked</a:t>
            </a:r>
            <a:r>
              <a:rPr lang="da-DK" baseline="0" dirty="0"/>
              <a:t>, it </a:t>
            </a:r>
            <a:r>
              <a:rPr lang="da-DK" baseline="0" dirty="0" err="1"/>
              <a:t>will</a:t>
            </a:r>
            <a:r>
              <a:rPr lang="da-DK" baseline="0" dirty="0"/>
              <a:t> </a:t>
            </a:r>
            <a:r>
              <a:rPr lang="da-DK" baseline="0" dirty="0" err="1"/>
              <a:t>behave</a:t>
            </a:r>
            <a:r>
              <a:rPr lang="da-DK" baseline="0" dirty="0"/>
              <a:t> as an </a:t>
            </a:r>
            <a:r>
              <a:rPr lang="da-DK" baseline="0" dirty="0" err="1"/>
              <a:t>interrupt</a:t>
            </a:r>
            <a:r>
              <a:rPr lang="da-DK" baseline="0" dirty="0"/>
              <a:t> and </a:t>
            </a:r>
            <a:r>
              <a:rPr lang="da-DK" baseline="0" dirty="0" err="1"/>
              <a:t>immediately</a:t>
            </a:r>
            <a:r>
              <a:rPr lang="da-DK" baseline="0" dirty="0"/>
              <a:t> exits the IF </a:t>
            </a:r>
            <a:r>
              <a:rPr lang="da-DK" baseline="0" dirty="0" err="1"/>
              <a:t>tree</a:t>
            </a:r>
            <a:r>
              <a:rPr lang="da-DK" baseline="0" dirty="0"/>
              <a:t> in case the </a:t>
            </a:r>
            <a:r>
              <a:rPr lang="da-DK" baseline="0" dirty="0" err="1"/>
              <a:t>expression</a:t>
            </a:r>
            <a:r>
              <a:rPr lang="da-DK" baseline="0" dirty="0"/>
              <a:t> is not valid</a:t>
            </a:r>
          </a:p>
          <a:p>
            <a:r>
              <a:rPr lang="da-DK" baseline="0" dirty="0" err="1"/>
              <a:t>Modify</a:t>
            </a:r>
            <a:r>
              <a:rPr lang="da-DK" baseline="0" dirty="0"/>
              <a:t> sample and </a:t>
            </a:r>
            <a:r>
              <a:rPr lang="da-DK" baseline="0" dirty="0" err="1"/>
              <a:t>demonstrate</a:t>
            </a:r>
            <a:r>
              <a:rPr lang="da-DK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5284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0" baseline="0" dirty="0"/>
              <a:t>Explain how the expression editor is used to specify the condition</a:t>
            </a:r>
          </a:p>
          <a:p>
            <a:endParaRPr lang="da-DK" b="0" baseline="0" dirty="0"/>
          </a:p>
        </p:txBody>
      </p:sp>
    </p:spTree>
    <p:extLst>
      <p:ext uri="{BB962C8B-B14F-4D97-AF65-F5344CB8AC3E}">
        <p14:creationId xmlns:p14="http://schemas.microsoft.com/office/powerpoint/2010/main" val="3116751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baseline="0" dirty="0"/>
              <a:t>THIS  SLIDE CONTAINS MULTIPLE LAYERS, VIEW IT IN PRESENTATION MODE</a:t>
            </a:r>
          </a:p>
          <a:p>
            <a:endParaRPr lang="da-DK" b="1" baseline="0" dirty="0"/>
          </a:p>
          <a:p>
            <a:endParaRPr lang="da-DK" b="1" baseline="0" dirty="0"/>
          </a:p>
          <a:p>
            <a:r>
              <a:rPr lang="da-DK" b="1" baseline="0" dirty="0" err="1"/>
              <a:t>Elseif</a:t>
            </a:r>
            <a:endParaRPr lang="da-DK" b="1" baseline="0" dirty="0"/>
          </a:p>
          <a:p>
            <a:endParaRPr lang="da-DK" b="1" baseline="0" dirty="0"/>
          </a:p>
          <a:p>
            <a:r>
              <a:rPr lang="da-DK" b="1" baseline="0" dirty="0"/>
              <a:t>Perform live demo of If...else +Elseif</a:t>
            </a:r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31167511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/>
              <a:t>What</a:t>
            </a:r>
            <a:r>
              <a:rPr lang="da-DK" b="1" dirty="0"/>
              <a:t> is a variable?</a:t>
            </a:r>
          </a:p>
          <a:p>
            <a:endParaRPr lang="da-DK" dirty="0"/>
          </a:p>
          <a:p>
            <a:r>
              <a:rPr lang="da-DK" dirty="0"/>
              <a:t>A variable is a </a:t>
            </a:r>
            <a:r>
              <a:rPr lang="da-DK" dirty="0" err="1"/>
              <a:t>storage</a:t>
            </a:r>
            <a:r>
              <a:rPr lang="da-DK" dirty="0"/>
              <a:t> location (container).</a:t>
            </a:r>
          </a:p>
          <a:p>
            <a:endParaRPr lang="da-DK" dirty="0"/>
          </a:p>
          <a:p>
            <a:r>
              <a:rPr lang="da-DK" dirty="0"/>
              <a:t>Content (</a:t>
            </a:r>
            <a:r>
              <a:rPr lang="da-DK" dirty="0" err="1"/>
              <a:t>value</a:t>
            </a:r>
            <a:r>
              <a:rPr lang="da-DK" dirty="0"/>
              <a:t>) of the container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change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Variables (in </a:t>
            </a:r>
            <a:r>
              <a:rPr lang="da-DK" dirty="0" err="1"/>
              <a:t>PolyScope</a:t>
            </a:r>
            <a:r>
              <a:rPr lang="da-DK" dirty="0"/>
              <a:t>)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read</a:t>
            </a:r>
            <a:r>
              <a:rPr lang="da-DK" dirty="0"/>
              <a:t> and </a:t>
            </a:r>
            <a:r>
              <a:rPr lang="da-DK" dirty="0" err="1"/>
              <a:t>write</a:t>
            </a:r>
            <a:r>
              <a:rPr lang="da-DK" dirty="0"/>
              <a:t>:</a:t>
            </a:r>
          </a:p>
          <a:p>
            <a:r>
              <a:rPr lang="da-DK" dirty="0"/>
              <a:t>» Value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overwritten</a:t>
            </a:r>
            <a:r>
              <a:rPr lang="da-DK" dirty="0"/>
              <a:t> by the program</a:t>
            </a:r>
          </a:p>
          <a:p>
            <a:r>
              <a:rPr lang="da-DK" dirty="0"/>
              <a:t>» Value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read</a:t>
            </a:r>
            <a:r>
              <a:rPr lang="da-DK" dirty="0"/>
              <a:t> and </a:t>
            </a:r>
            <a:r>
              <a:rPr lang="da-DK" dirty="0" err="1"/>
              <a:t>compared</a:t>
            </a:r>
            <a:r>
              <a:rPr lang="da-DK" dirty="0"/>
              <a:t> with </a:t>
            </a:r>
            <a:r>
              <a:rPr lang="da-DK" dirty="0" err="1"/>
              <a:t>another</a:t>
            </a:r>
            <a:r>
              <a:rPr lang="da-DK" dirty="0"/>
              <a:t> variable or sensor </a:t>
            </a:r>
            <a:r>
              <a:rPr lang="da-DK" dirty="0" err="1"/>
              <a:t>state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20358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Variable type</a:t>
            </a:r>
          </a:p>
          <a:p>
            <a:endParaRPr lang="da-DK" dirty="0"/>
          </a:p>
          <a:p>
            <a:r>
              <a:rPr lang="da-DK" dirty="0" err="1"/>
              <a:t>PolyScope</a:t>
            </a:r>
            <a:r>
              <a:rPr lang="da-DK" baseline="0" dirty="0"/>
              <a:t>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use</a:t>
            </a:r>
            <a:r>
              <a:rPr lang="da-DK" baseline="0" dirty="0"/>
              <a:t> a range of </a:t>
            </a:r>
            <a:r>
              <a:rPr lang="da-DK" baseline="0" dirty="0" err="1"/>
              <a:t>different</a:t>
            </a:r>
            <a:r>
              <a:rPr lang="da-DK" baseline="0" dirty="0"/>
              <a:t> variable types</a:t>
            </a:r>
            <a:endParaRPr lang="da-DK" dirty="0"/>
          </a:p>
          <a:p>
            <a:r>
              <a:rPr lang="da-DK" dirty="0"/>
              <a:t>» </a:t>
            </a:r>
            <a:r>
              <a:rPr lang="da-DK" dirty="0" err="1"/>
              <a:t>boolean</a:t>
            </a:r>
            <a:endParaRPr lang="da-DK" dirty="0"/>
          </a:p>
          <a:p>
            <a:r>
              <a:rPr lang="da-DK" dirty="0"/>
              <a:t>» </a:t>
            </a:r>
            <a:r>
              <a:rPr lang="da-DK" dirty="0" err="1"/>
              <a:t>integer</a:t>
            </a:r>
            <a:endParaRPr lang="da-DK" dirty="0"/>
          </a:p>
          <a:p>
            <a:r>
              <a:rPr lang="da-DK" dirty="0"/>
              <a:t>» </a:t>
            </a:r>
            <a:r>
              <a:rPr lang="da-DK" dirty="0" err="1"/>
              <a:t>floating</a:t>
            </a:r>
            <a:r>
              <a:rPr lang="da-DK" dirty="0"/>
              <a:t> point</a:t>
            </a:r>
          </a:p>
          <a:p>
            <a:r>
              <a:rPr lang="da-DK" dirty="0"/>
              <a:t>» </a:t>
            </a:r>
            <a:r>
              <a:rPr lang="da-DK" dirty="0" err="1"/>
              <a:t>string</a:t>
            </a:r>
            <a:endParaRPr lang="da-DK" dirty="0"/>
          </a:p>
          <a:p>
            <a:r>
              <a:rPr lang="da-DK" dirty="0"/>
              <a:t>» pose</a:t>
            </a:r>
          </a:p>
          <a:p>
            <a:r>
              <a:rPr lang="da-DK" dirty="0"/>
              <a:t>» list (</a:t>
            </a:r>
            <a:r>
              <a:rPr lang="da-DK" dirty="0" err="1"/>
              <a:t>contains</a:t>
            </a:r>
            <a:r>
              <a:rPr lang="da-DK" dirty="0"/>
              <a:t> a list of </a:t>
            </a:r>
            <a:r>
              <a:rPr lang="da-DK" dirty="0" err="1"/>
              <a:t>other</a:t>
            </a:r>
            <a:r>
              <a:rPr lang="da-DK" dirty="0"/>
              <a:t> variables)</a:t>
            </a:r>
          </a:p>
          <a:p>
            <a:endParaRPr lang="da-DK" dirty="0"/>
          </a:p>
          <a:p>
            <a:r>
              <a:rPr lang="da-DK" dirty="0"/>
              <a:t>EXAMPLE:</a:t>
            </a:r>
          </a:p>
          <a:p>
            <a:r>
              <a:rPr lang="da-DK" dirty="0"/>
              <a:t>» A variable of </a:t>
            </a:r>
            <a:r>
              <a:rPr lang="da-DK" dirty="0" err="1"/>
              <a:t>boolean</a:t>
            </a:r>
            <a:r>
              <a:rPr lang="da-DK" baseline="0" dirty="0"/>
              <a:t> type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contain</a:t>
            </a:r>
            <a:r>
              <a:rPr lang="da-DK" baseline="0" dirty="0"/>
              <a:t> </a:t>
            </a:r>
            <a:r>
              <a:rPr lang="da-DK" baseline="0" dirty="0" err="1"/>
              <a:t>either</a:t>
            </a:r>
            <a:r>
              <a:rPr lang="da-DK" baseline="0" dirty="0"/>
              <a:t> True or False</a:t>
            </a:r>
          </a:p>
        </p:txBody>
      </p:sp>
    </p:spTree>
    <p:extLst>
      <p:ext uri="{BB962C8B-B14F-4D97-AF65-F5344CB8AC3E}">
        <p14:creationId xmlns:p14="http://schemas.microsoft.com/office/powerpoint/2010/main" val="24678331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baseline="0" dirty="0"/>
              <a:t>THIS  SLIDE CONTAINS MULTIPLE LAYERS, VIEW IT IN PRESENTATION MODE</a:t>
            </a:r>
          </a:p>
          <a:p>
            <a:endParaRPr lang="da-DK" b="1" baseline="0" dirty="0"/>
          </a:p>
          <a:p>
            <a:r>
              <a:rPr lang="da-DK" b="1" baseline="0" dirty="0" err="1"/>
              <a:t>Assignment</a:t>
            </a:r>
            <a:endParaRPr lang="da-DK" b="1" baseline="0" dirty="0"/>
          </a:p>
          <a:p>
            <a:endParaRPr lang="da-DK" b="1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Demonstrate sample program where the variable switches between true and false every second – show on variables tab</a:t>
            </a:r>
          </a:p>
          <a:p>
            <a:endParaRPr lang="da-DK" b="1" baseline="0" dirty="0"/>
          </a:p>
          <a:p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2519323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aseline="0" dirty="0"/>
              <a:t>Demonstrate how to declare variable as interger and use variable as counter.</a:t>
            </a:r>
          </a:p>
          <a:p>
            <a:r>
              <a:rPr lang="da-DK" baseline="0" dirty="0"/>
              <a:t>Show what happens IF the variable is not initialized before examining the variable in the program &gt; correct the program by adding initialization of variables in start of program.</a:t>
            </a:r>
          </a:p>
          <a:p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251932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baseline="0" dirty="0"/>
              <a:t>THIS  SLIDE CONTAINS MULTIPLE LAYERS, VIEW IT IN PRESENTATION MODE</a:t>
            </a:r>
          </a:p>
          <a:p>
            <a:endParaRPr lang="da-DK" b="1" baseline="0" dirty="0"/>
          </a:p>
          <a:p>
            <a:r>
              <a:rPr lang="da-DK" b="1" baseline="0" dirty="0" err="1"/>
              <a:t>Init</a:t>
            </a:r>
            <a:r>
              <a:rPr lang="da-DK" b="1" baseline="0" dirty="0"/>
              <a:t> Variables</a:t>
            </a:r>
          </a:p>
          <a:p>
            <a:endParaRPr lang="da-DK" b="1" baseline="0" dirty="0"/>
          </a:p>
          <a:p>
            <a:r>
              <a:rPr lang="da-DK" b="0" baseline="0" dirty="0"/>
              <a:t>A </a:t>
            </a:r>
            <a:r>
              <a:rPr lang="da-DK" b="0" baseline="0" dirty="0" err="1"/>
              <a:t>sequence</a:t>
            </a:r>
            <a:r>
              <a:rPr lang="da-DK" b="0" baseline="0" dirty="0"/>
              <a:t> run </a:t>
            </a:r>
            <a:r>
              <a:rPr lang="da-DK" b="0" baseline="0" dirty="0" err="1"/>
              <a:t>only</a:t>
            </a:r>
            <a:r>
              <a:rPr lang="da-DK" b="0" baseline="0" dirty="0"/>
              <a:t> </a:t>
            </a:r>
            <a:r>
              <a:rPr lang="da-DK" b="0" baseline="0" dirty="0" err="1"/>
              <a:t>once</a:t>
            </a:r>
            <a:r>
              <a:rPr lang="da-DK" b="0" baseline="0" dirty="0"/>
              <a:t> </a:t>
            </a:r>
            <a:r>
              <a:rPr lang="da-DK" b="0" baseline="0" dirty="0" err="1"/>
              <a:t>before</a:t>
            </a:r>
            <a:r>
              <a:rPr lang="da-DK" b="0" baseline="0" dirty="0"/>
              <a:t> the start of the </a:t>
            </a:r>
            <a:r>
              <a:rPr lang="da-DK" b="0" baseline="0" dirty="0" err="1"/>
              <a:t>main</a:t>
            </a:r>
            <a:r>
              <a:rPr lang="da-DK" b="0" baseline="0" dirty="0"/>
              <a:t> program.</a:t>
            </a:r>
          </a:p>
          <a:p>
            <a:endParaRPr lang="da-DK" b="0" baseline="0" dirty="0"/>
          </a:p>
          <a:p>
            <a:r>
              <a:rPr lang="da-DK" b="0" baseline="0" dirty="0"/>
              <a:t>Purpose: to </a:t>
            </a:r>
            <a:r>
              <a:rPr lang="da-DK" b="0" baseline="0" dirty="0" err="1"/>
              <a:t>assign</a:t>
            </a:r>
            <a:r>
              <a:rPr lang="da-DK" b="0" baseline="0" dirty="0"/>
              <a:t> the </a:t>
            </a:r>
            <a:r>
              <a:rPr lang="da-DK" b="0" baseline="0" dirty="0" err="1"/>
              <a:t>needed</a:t>
            </a:r>
            <a:r>
              <a:rPr lang="da-DK" b="0" baseline="0" dirty="0"/>
              <a:t> </a:t>
            </a:r>
            <a:r>
              <a:rPr lang="da-DK" b="0" baseline="0" dirty="0" err="1"/>
              <a:t>starting</a:t>
            </a:r>
            <a:r>
              <a:rPr lang="da-DK" b="0" baseline="0" dirty="0"/>
              <a:t> </a:t>
            </a:r>
            <a:r>
              <a:rPr lang="da-DK" b="0" baseline="0" dirty="0" err="1"/>
              <a:t>values</a:t>
            </a:r>
            <a:r>
              <a:rPr lang="da-DK" b="0" baseline="0" dirty="0"/>
              <a:t> to the (program) variables </a:t>
            </a:r>
            <a:r>
              <a:rPr lang="da-DK" b="0" baseline="0" dirty="0" err="1"/>
              <a:t>used</a:t>
            </a:r>
            <a:r>
              <a:rPr lang="da-DK" b="0" baseline="0" dirty="0"/>
              <a:t> in the robot program</a:t>
            </a:r>
          </a:p>
          <a:p>
            <a:endParaRPr lang="da-DK" baseline="0" dirty="0"/>
          </a:p>
          <a:p>
            <a:r>
              <a:rPr lang="da-DK" b="1" baseline="0" dirty="0" err="1"/>
              <a:t>Init</a:t>
            </a:r>
            <a:r>
              <a:rPr lang="da-DK" b="1" baseline="0" dirty="0"/>
              <a:t> Variables </a:t>
            </a:r>
            <a:r>
              <a:rPr lang="da-DK" baseline="0" dirty="0" err="1"/>
              <a:t>section</a:t>
            </a:r>
            <a:r>
              <a:rPr lang="da-DK" baseline="0" dirty="0"/>
              <a:t>:</a:t>
            </a:r>
          </a:p>
          <a:p>
            <a:r>
              <a:rPr lang="da-DK" baseline="0" dirty="0"/>
              <a:t>» All program variables </a:t>
            </a:r>
            <a:r>
              <a:rPr lang="da-DK" baseline="0" dirty="0" err="1"/>
              <a:t>are</a:t>
            </a:r>
            <a:r>
              <a:rPr lang="da-DK" baseline="0" dirty="0"/>
              <a:t> </a:t>
            </a:r>
            <a:r>
              <a:rPr lang="da-DK" baseline="0" dirty="0" err="1"/>
              <a:t>listed</a:t>
            </a:r>
            <a:r>
              <a:rPr lang="da-DK" baseline="0" dirty="0"/>
              <a:t>.</a:t>
            </a:r>
          </a:p>
          <a:p>
            <a:r>
              <a:rPr lang="da-DK" baseline="0" dirty="0"/>
              <a:t>» </a:t>
            </a:r>
            <a:r>
              <a:rPr lang="da-DK" baseline="0" dirty="0" err="1"/>
              <a:t>Each</a:t>
            </a:r>
            <a:r>
              <a:rPr lang="da-DK" baseline="0" dirty="0"/>
              <a:t> variable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preset</a:t>
            </a:r>
            <a:r>
              <a:rPr lang="da-DK" baseline="0" dirty="0"/>
              <a:t> to a </a:t>
            </a:r>
            <a:r>
              <a:rPr lang="da-DK" baseline="0" dirty="0" err="1"/>
              <a:t>fixed</a:t>
            </a:r>
            <a:r>
              <a:rPr lang="da-DK" baseline="0" dirty="0"/>
              <a:t> </a:t>
            </a:r>
            <a:r>
              <a:rPr lang="da-DK" baseline="0" dirty="0" err="1"/>
              <a:t>value</a:t>
            </a:r>
            <a:r>
              <a:rPr lang="da-DK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932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Overview of modules</a:t>
            </a:r>
            <a:r>
              <a:rPr lang="da-DK" baseline="0" dirty="0"/>
              <a:t> covered in Core Training</a:t>
            </a:r>
          </a:p>
          <a:p>
            <a:endParaRPr lang="da-DK" baseline="0" dirty="0"/>
          </a:p>
          <a:p>
            <a:r>
              <a:rPr lang="da-DK" baseline="0" dirty="0" err="1"/>
              <a:t>Inform</a:t>
            </a:r>
            <a:r>
              <a:rPr lang="da-DK" baseline="0" dirty="0"/>
              <a:t> participants </a:t>
            </a:r>
            <a:r>
              <a:rPr lang="da-DK" baseline="0" dirty="0" err="1"/>
              <a:t>that</a:t>
            </a:r>
            <a:r>
              <a:rPr lang="da-DK" baseline="0" dirty="0"/>
              <a:t> a </a:t>
            </a:r>
            <a:r>
              <a:rPr lang="da-DK" baseline="0" dirty="0" err="1"/>
              <a:t>written</a:t>
            </a:r>
            <a:r>
              <a:rPr lang="da-DK" baseline="0" dirty="0"/>
              <a:t> </a:t>
            </a:r>
            <a:r>
              <a:rPr lang="da-DK" baseline="0" dirty="0" err="1"/>
              <a:t>training</a:t>
            </a:r>
            <a:r>
              <a:rPr lang="da-DK" baseline="0" dirty="0"/>
              <a:t> </a:t>
            </a:r>
            <a:r>
              <a:rPr lang="da-DK" baseline="0" dirty="0" err="1"/>
              <a:t>will</a:t>
            </a:r>
            <a:r>
              <a:rPr lang="da-DK" baseline="0" dirty="0"/>
              <a:t> end with 30 min. </a:t>
            </a:r>
            <a:r>
              <a:rPr lang="da-DK" baseline="0" dirty="0" err="1"/>
              <a:t>written</a:t>
            </a:r>
            <a:r>
              <a:rPr lang="da-DK" baseline="0" dirty="0"/>
              <a:t> </a:t>
            </a:r>
            <a:r>
              <a:rPr lang="da-DK" baseline="0" dirty="0" err="1"/>
              <a:t>examination</a:t>
            </a:r>
            <a:r>
              <a:rPr lang="da-DK" baseline="0" dirty="0"/>
              <a:t>.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783815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baseline="0" dirty="0"/>
              <a:t>THIS  SLIDE CONTAINS MULTIPLE LAYERS, VIEW IT IN PRESENTATION MODE</a:t>
            </a:r>
          </a:p>
          <a:p>
            <a:endParaRPr lang="da-DK" b="1" baseline="0" dirty="0"/>
          </a:p>
          <a:p>
            <a:r>
              <a:rPr lang="da-DK" b="1" baseline="0" dirty="0"/>
              <a:t>SubProg</a:t>
            </a:r>
          </a:p>
          <a:p>
            <a:endParaRPr lang="da-DK" baseline="0" dirty="0"/>
          </a:p>
          <a:p>
            <a:r>
              <a:rPr lang="da-DK" baseline="0" dirty="0"/>
              <a:t>Using sub programs is a way of organizing the program structure.</a:t>
            </a:r>
          </a:p>
          <a:p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31167511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0" baseline="0" dirty="0"/>
              <a:t>Introduce new task to participants – CONSULT WORKBOOK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b="0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0" baseline="0" dirty="0"/>
              <a:t>- The task is to add program logic to the pick-and-place application in order to introduce quality inspection in the application.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0" baseline="0" dirty="0"/>
              <a:t>- </a:t>
            </a:r>
            <a:r>
              <a:rPr lang="da-DK" b="0" baseline="0" dirty="0" err="1"/>
              <a:t>Inform</a:t>
            </a:r>
            <a:r>
              <a:rPr lang="da-DK" b="0" baseline="0" dirty="0"/>
              <a:t> the </a:t>
            </a:r>
            <a:r>
              <a:rPr lang="da-DK" b="0" baseline="0" dirty="0" err="1"/>
              <a:t>learners</a:t>
            </a:r>
            <a:r>
              <a:rPr lang="da-DK" b="0" baseline="0" dirty="0"/>
              <a:t> </a:t>
            </a:r>
            <a:r>
              <a:rPr lang="da-DK" b="0" baseline="0" dirty="0" err="1"/>
              <a:t>how</a:t>
            </a:r>
            <a:r>
              <a:rPr lang="da-DK" b="0" baseline="0" dirty="0"/>
              <a:t> </a:t>
            </a:r>
            <a:r>
              <a:rPr lang="da-DK" b="0" baseline="0" dirty="0" err="1"/>
              <a:t>much</a:t>
            </a:r>
            <a:r>
              <a:rPr lang="da-DK" b="0" baseline="0" dirty="0"/>
              <a:t> time </a:t>
            </a:r>
            <a:r>
              <a:rPr lang="da-DK" b="0" baseline="0" dirty="0" err="1"/>
              <a:t>they</a:t>
            </a:r>
            <a:r>
              <a:rPr lang="da-DK" b="0" baseline="0" dirty="0"/>
              <a:t> have to </a:t>
            </a:r>
            <a:r>
              <a:rPr lang="da-DK" b="0" baseline="0" dirty="0" err="1"/>
              <a:t>complete</a:t>
            </a:r>
            <a:r>
              <a:rPr lang="da-DK" b="0" baseline="0" dirty="0"/>
              <a:t> the </a:t>
            </a:r>
            <a:r>
              <a:rPr lang="da-DK" b="0" baseline="0" dirty="0" err="1"/>
              <a:t>assignment</a:t>
            </a:r>
            <a:endParaRPr lang="da-DK" b="0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b="0" baseline="0" dirty="0"/>
          </a:p>
        </p:txBody>
      </p:sp>
    </p:spTree>
    <p:extLst>
      <p:ext uri="{BB962C8B-B14F-4D97-AF65-F5344CB8AC3E}">
        <p14:creationId xmlns:p14="http://schemas.microsoft.com/office/powerpoint/2010/main" val="40341060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0" baseline="0" dirty="0" err="1"/>
              <a:t>Answer</a:t>
            </a:r>
            <a:r>
              <a:rPr lang="da-DK" b="0" baseline="0" dirty="0"/>
              <a:t> </a:t>
            </a:r>
            <a:r>
              <a:rPr lang="da-DK" b="0" baseline="0" dirty="0" err="1"/>
              <a:t>questions</a:t>
            </a:r>
            <a:r>
              <a:rPr lang="da-DK" b="0" baseline="0" dirty="0"/>
              <a:t>/</a:t>
            </a:r>
            <a:r>
              <a:rPr lang="da-DK" b="0" baseline="0" dirty="0" err="1"/>
              <a:t>comments</a:t>
            </a:r>
            <a:endParaRPr lang="da-DK" b="0" baseline="0" dirty="0"/>
          </a:p>
          <a:p>
            <a:endParaRPr lang="da-DK" b="0" baseline="0" dirty="0"/>
          </a:p>
          <a:p>
            <a:endParaRPr lang="da-DK" b="0" baseline="0" dirty="0"/>
          </a:p>
        </p:txBody>
      </p:sp>
    </p:spTree>
    <p:extLst>
      <p:ext uri="{BB962C8B-B14F-4D97-AF65-F5344CB8AC3E}">
        <p14:creationId xmlns:p14="http://schemas.microsoft.com/office/powerpoint/2010/main" val="27134112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0" baseline="0" dirty="0"/>
              <a:t>Provide the learners with an overview of module 4</a:t>
            </a:r>
          </a:p>
          <a:p>
            <a:endParaRPr lang="da-DK" b="0" baseline="0" dirty="0"/>
          </a:p>
          <a:p>
            <a:pPr marL="171450" indent="-171450">
              <a:buFontTx/>
              <a:buChar char="-"/>
            </a:pPr>
            <a:r>
              <a:rPr lang="da-DK" b="0" baseline="0" dirty="0"/>
              <a:t>Explain what theory you will go through and how they are supposed to use the commands and functionalities in the task</a:t>
            </a:r>
          </a:p>
          <a:p>
            <a:pPr marL="171450" indent="-171450">
              <a:buFontTx/>
              <a:buChar char="-"/>
            </a:pPr>
            <a:r>
              <a:rPr lang="da-DK" b="0" baseline="0" dirty="0"/>
              <a:t>Introduce the task and the related success criteria</a:t>
            </a:r>
          </a:p>
          <a:p>
            <a:endParaRPr lang="da-DK" b="0" baseline="0" dirty="0"/>
          </a:p>
          <a:p>
            <a:endParaRPr lang="da-DK" b="0" baseline="0" dirty="0"/>
          </a:p>
          <a:p>
            <a:endParaRPr lang="da-DK" b="0" baseline="0" dirty="0"/>
          </a:p>
        </p:txBody>
      </p:sp>
    </p:spTree>
    <p:extLst>
      <p:ext uri="{BB962C8B-B14F-4D97-AF65-F5344CB8AC3E}">
        <p14:creationId xmlns:p14="http://schemas.microsoft.com/office/powerpoint/2010/main" val="40341060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42495951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/>
              <a:t>Pallet</a:t>
            </a:r>
          </a:p>
          <a:p>
            <a:endParaRPr lang="da-DK" baseline="0" dirty="0"/>
          </a:p>
          <a:p>
            <a:r>
              <a:rPr lang="da-DK" baseline="0" dirty="0"/>
              <a:t>Pallet </a:t>
            </a:r>
            <a:r>
              <a:rPr lang="da-DK" baseline="0" dirty="0" err="1"/>
              <a:t>wizard</a:t>
            </a:r>
            <a:r>
              <a:rPr lang="da-DK" baseline="0" dirty="0"/>
              <a:t> </a:t>
            </a:r>
            <a:r>
              <a:rPr lang="da-DK" baseline="0" dirty="0" err="1"/>
              <a:t>consist</a:t>
            </a:r>
            <a:r>
              <a:rPr lang="da-DK" baseline="0" dirty="0"/>
              <a:t> of:</a:t>
            </a:r>
          </a:p>
          <a:p>
            <a:r>
              <a:rPr lang="da-DK" baseline="0" dirty="0"/>
              <a:t>» Pattern</a:t>
            </a:r>
          </a:p>
          <a:p>
            <a:r>
              <a:rPr lang="da-DK" baseline="0" dirty="0"/>
              <a:t>      - Line</a:t>
            </a:r>
          </a:p>
          <a:p>
            <a:r>
              <a:rPr lang="da-DK" baseline="0" dirty="0"/>
              <a:t>      - Square</a:t>
            </a:r>
          </a:p>
          <a:p>
            <a:r>
              <a:rPr lang="da-DK" baseline="0" dirty="0"/>
              <a:t>      - Box</a:t>
            </a:r>
          </a:p>
          <a:p>
            <a:r>
              <a:rPr lang="da-DK" baseline="0" dirty="0"/>
              <a:t>      - List</a:t>
            </a:r>
          </a:p>
          <a:p>
            <a:r>
              <a:rPr lang="da-DK" baseline="0" dirty="0"/>
              <a:t>» </a:t>
            </a:r>
            <a:r>
              <a:rPr lang="da-DK" baseline="0" dirty="0" err="1"/>
              <a:t>PalletSequence</a:t>
            </a:r>
            <a:endParaRPr lang="da-DK" baseline="0" dirty="0"/>
          </a:p>
          <a:p>
            <a:r>
              <a:rPr lang="da-DK" baseline="0" dirty="0"/>
              <a:t>      - </a:t>
            </a:r>
            <a:r>
              <a:rPr lang="da-DK" baseline="0" dirty="0" err="1"/>
              <a:t>what</a:t>
            </a:r>
            <a:r>
              <a:rPr lang="da-DK" baseline="0" dirty="0"/>
              <a:t> to do at </a:t>
            </a:r>
            <a:r>
              <a:rPr lang="da-DK" baseline="0" dirty="0" err="1"/>
              <a:t>each</a:t>
            </a:r>
            <a:r>
              <a:rPr lang="da-DK" baseline="0" dirty="0"/>
              <a:t> position in pattern</a:t>
            </a:r>
          </a:p>
          <a:p>
            <a:endParaRPr lang="da-DK" baseline="0" dirty="0"/>
          </a:p>
          <a:p>
            <a:endParaRPr lang="da-DK" baseline="0" dirty="0"/>
          </a:p>
          <a:p>
            <a:r>
              <a:rPr lang="da-DK" baseline="0" dirty="0" err="1"/>
              <a:t>Next</a:t>
            </a:r>
            <a:r>
              <a:rPr lang="da-DK" baseline="0" dirty="0"/>
              <a:t>: </a:t>
            </a:r>
            <a:r>
              <a:rPr lang="da-DK" baseline="0" dirty="0" err="1"/>
              <a:t>Example</a:t>
            </a:r>
            <a:r>
              <a:rPr lang="da-DK" baseline="0" dirty="0"/>
              <a:t> of </a:t>
            </a:r>
            <a:r>
              <a:rPr lang="da-DK" baseline="0" dirty="0" err="1"/>
              <a:t>how</a:t>
            </a:r>
            <a:r>
              <a:rPr lang="da-DK" baseline="0" dirty="0"/>
              <a:t> to </a:t>
            </a:r>
            <a:r>
              <a:rPr lang="da-DK" baseline="0" dirty="0" err="1"/>
              <a:t>palletize</a:t>
            </a:r>
            <a:r>
              <a:rPr lang="da-DK" baseline="0" dirty="0"/>
              <a:t> in </a:t>
            </a:r>
            <a:r>
              <a:rPr lang="da-DK" baseline="0" dirty="0" err="1"/>
              <a:t>square</a:t>
            </a:r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12227187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/>
              <a:t>Pattern: Square</a:t>
            </a:r>
          </a:p>
          <a:p>
            <a:endParaRPr lang="da-DK" baseline="0" dirty="0"/>
          </a:p>
          <a:p>
            <a:r>
              <a:rPr lang="da-DK" baseline="0" dirty="0"/>
              <a:t>1. Set pattern type: Square</a:t>
            </a:r>
          </a:p>
          <a:p>
            <a:r>
              <a:rPr lang="da-DK" baseline="0" dirty="0"/>
              <a:t>2. Set </a:t>
            </a:r>
            <a:r>
              <a:rPr lang="da-DK" baseline="0" dirty="0" err="1"/>
              <a:t>amount</a:t>
            </a:r>
            <a:r>
              <a:rPr lang="da-DK" baseline="0" dirty="0"/>
              <a:t> of </a:t>
            </a:r>
            <a:r>
              <a:rPr lang="da-DK" baseline="0" dirty="0" err="1"/>
              <a:t>objects</a:t>
            </a:r>
            <a:r>
              <a:rPr lang="da-DK" baseline="0" dirty="0"/>
              <a:t> in </a:t>
            </a:r>
            <a:r>
              <a:rPr lang="da-DK" baseline="0" dirty="0" err="1"/>
              <a:t>two</a:t>
            </a:r>
            <a:r>
              <a:rPr lang="da-DK" baseline="0" dirty="0"/>
              <a:t> </a:t>
            </a:r>
            <a:r>
              <a:rPr lang="da-DK" baseline="0" dirty="0" err="1"/>
              <a:t>directions</a:t>
            </a:r>
            <a:endParaRPr lang="da-DK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3. </a:t>
            </a:r>
            <a:r>
              <a:rPr lang="da-DK" baseline="0" dirty="0" err="1"/>
              <a:t>Teach</a:t>
            </a:r>
            <a:r>
              <a:rPr lang="da-DK" baseline="0" dirty="0"/>
              <a:t> the 4 </a:t>
            </a:r>
            <a:r>
              <a:rPr lang="da-DK" baseline="0" dirty="0" err="1"/>
              <a:t>corners</a:t>
            </a:r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15809974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 err="1"/>
              <a:t>PalletSequence</a:t>
            </a:r>
            <a:endParaRPr lang="da-DK" b="1" baseline="0" dirty="0"/>
          </a:p>
          <a:p>
            <a:pPr marL="0" indent="0">
              <a:buNone/>
            </a:pPr>
            <a:endParaRPr lang="da-DK" baseline="0" dirty="0"/>
          </a:p>
          <a:p>
            <a:r>
              <a:rPr lang="da-DK" baseline="0" dirty="0" err="1"/>
              <a:t>Demonstrate</a:t>
            </a:r>
            <a:r>
              <a:rPr lang="da-DK" baseline="0" dirty="0"/>
              <a:t> </a:t>
            </a:r>
            <a:r>
              <a:rPr lang="da-DK" baseline="0" dirty="0" err="1"/>
              <a:t>how</a:t>
            </a:r>
            <a:r>
              <a:rPr lang="da-DK" baseline="0" dirty="0"/>
              <a:t> program </a:t>
            </a:r>
            <a:r>
              <a:rPr lang="da-DK" baseline="0" dirty="0" err="1"/>
              <a:t>will</a:t>
            </a:r>
            <a:r>
              <a:rPr lang="da-DK" baseline="0" dirty="0"/>
              <a:t> reset </a:t>
            </a:r>
            <a:r>
              <a:rPr lang="da-DK" baseline="0" dirty="0" err="1"/>
              <a:t>counter</a:t>
            </a:r>
            <a:r>
              <a:rPr lang="da-DK" baseline="0" dirty="0"/>
              <a:t> if pallet </a:t>
            </a:r>
            <a:r>
              <a:rPr lang="da-DK" baseline="0" dirty="0" err="1"/>
              <a:t>wizard</a:t>
            </a:r>
            <a:r>
              <a:rPr lang="da-DK" baseline="0" dirty="0"/>
              <a:t> is </a:t>
            </a:r>
            <a:r>
              <a:rPr lang="da-DK" baseline="0" dirty="0" err="1"/>
              <a:t>aborted</a:t>
            </a:r>
            <a:endParaRPr lang="da-DK" baseline="0" dirty="0"/>
          </a:p>
          <a:p>
            <a:endParaRPr lang="da-DK" baseline="0" dirty="0"/>
          </a:p>
          <a:p>
            <a:r>
              <a:rPr lang="da-DK" baseline="0" dirty="0"/>
              <a:t>Check the </a:t>
            </a:r>
            <a:r>
              <a:rPr lang="da-DK" baseline="0" dirty="0" err="1"/>
              <a:t>box</a:t>
            </a:r>
            <a:r>
              <a:rPr lang="da-DK" baseline="0" dirty="0"/>
              <a:t> ”</a:t>
            </a:r>
            <a:r>
              <a:rPr lang="da-DK" baseline="0" dirty="0" err="1"/>
              <a:t>Remember</a:t>
            </a:r>
            <a:r>
              <a:rPr lang="da-DK" baseline="0" dirty="0"/>
              <a:t> traversal position </a:t>
            </a:r>
            <a:r>
              <a:rPr lang="da-DK" baseline="0" dirty="0" err="1"/>
              <a:t>between</a:t>
            </a:r>
            <a:r>
              <a:rPr lang="da-DK" baseline="0" dirty="0"/>
              <a:t> program runs” </a:t>
            </a:r>
          </a:p>
          <a:p>
            <a:r>
              <a:rPr lang="da-DK" baseline="0" dirty="0" err="1"/>
              <a:t>Demonstrate</a:t>
            </a:r>
            <a:r>
              <a:rPr lang="da-DK" baseline="0" dirty="0"/>
              <a:t> </a:t>
            </a:r>
            <a:r>
              <a:rPr lang="da-DK" baseline="0" dirty="0" err="1"/>
              <a:t>how</a:t>
            </a:r>
            <a:r>
              <a:rPr lang="da-DK" baseline="0" dirty="0"/>
              <a:t> </a:t>
            </a:r>
            <a:r>
              <a:rPr lang="da-DK" baseline="0" dirty="0" err="1"/>
              <a:t>value</a:t>
            </a:r>
            <a:r>
              <a:rPr lang="da-DK" baseline="0" dirty="0"/>
              <a:t> of </a:t>
            </a:r>
            <a:r>
              <a:rPr lang="da-DK" baseline="0" dirty="0" err="1"/>
              <a:t>counter</a:t>
            </a:r>
            <a:r>
              <a:rPr lang="da-DK" baseline="0" dirty="0"/>
              <a:t> is </a:t>
            </a:r>
            <a:r>
              <a:rPr lang="da-DK" baseline="0" dirty="0" err="1"/>
              <a:t>remembered</a:t>
            </a:r>
            <a:r>
              <a:rPr lang="da-DK" baseline="0" dirty="0"/>
              <a:t> upon </a:t>
            </a:r>
            <a:r>
              <a:rPr lang="da-DK" baseline="0" dirty="0" err="1"/>
              <a:t>restarting</a:t>
            </a:r>
            <a:r>
              <a:rPr lang="da-DK" baseline="0" dirty="0"/>
              <a:t> </a:t>
            </a:r>
            <a:r>
              <a:rPr lang="da-DK" baseline="0" dirty="0" err="1"/>
              <a:t>palletizing</a:t>
            </a:r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22644614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0" baseline="0" dirty="0"/>
              <a:t>Provide the learners with an overview of module 4</a:t>
            </a:r>
          </a:p>
          <a:p>
            <a:endParaRPr lang="da-DK" b="0" baseline="0" dirty="0"/>
          </a:p>
          <a:p>
            <a:pPr marL="171450" indent="-171450">
              <a:buFontTx/>
              <a:buChar char="-"/>
            </a:pPr>
            <a:r>
              <a:rPr lang="da-DK" b="0" baseline="0" dirty="0"/>
              <a:t>Explain what theory you will go through and how they are supposed to use the commands and functionalities in the task</a:t>
            </a:r>
          </a:p>
          <a:p>
            <a:pPr marL="171450" indent="-171450">
              <a:buFontTx/>
              <a:buChar char="-"/>
            </a:pPr>
            <a:r>
              <a:rPr lang="da-DK" b="0" baseline="0" dirty="0"/>
              <a:t>Introduce the task and the related success criteria</a:t>
            </a:r>
          </a:p>
          <a:p>
            <a:endParaRPr lang="da-DK" b="0" baseline="0" dirty="0"/>
          </a:p>
          <a:p>
            <a:endParaRPr lang="da-DK" b="0" baseline="0" dirty="0"/>
          </a:p>
          <a:p>
            <a:endParaRPr lang="da-DK" b="0" baseline="0" dirty="0"/>
          </a:p>
        </p:txBody>
      </p:sp>
    </p:spTree>
    <p:extLst>
      <p:ext uri="{BB962C8B-B14F-4D97-AF65-F5344CB8AC3E}">
        <p14:creationId xmlns:p14="http://schemas.microsoft.com/office/powerpoint/2010/main" val="6220222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b="0" baseline="0" dirty="0"/>
          </a:p>
          <a:p>
            <a:endParaRPr lang="da-DK" b="0" baseline="0" dirty="0"/>
          </a:p>
          <a:p>
            <a:endParaRPr lang="da-DK" b="0" baseline="0" dirty="0"/>
          </a:p>
        </p:txBody>
      </p:sp>
    </p:spTree>
    <p:extLst>
      <p:ext uri="{BB962C8B-B14F-4D97-AF65-F5344CB8AC3E}">
        <p14:creationId xmlns:p14="http://schemas.microsoft.com/office/powerpoint/2010/main" val="4034106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/>
              <a:t>Intro: provide the </a:t>
            </a:r>
            <a:r>
              <a:rPr lang="da-DK" b="1" baseline="0" dirty="0" err="1"/>
              <a:t>learners</a:t>
            </a:r>
            <a:r>
              <a:rPr lang="da-DK" b="1" baseline="0" dirty="0"/>
              <a:t> with an </a:t>
            </a:r>
            <a:r>
              <a:rPr lang="da-DK" b="1" baseline="0" dirty="0" err="1"/>
              <a:t>overview</a:t>
            </a:r>
            <a:r>
              <a:rPr lang="da-DK" b="1" baseline="0" dirty="0"/>
              <a:t> of </a:t>
            </a:r>
            <a:r>
              <a:rPr lang="da-DK" b="1" baseline="0" dirty="0" err="1"/>
              <a:t>module</a:t>
            </a:r>
            <a:r>
              <a:rPr lang="da-DK" b="1" baseline="0" dirty="0"/>
              <a:t> 1</a:t>
            </a:r>
          </a:p>
          <a:p>
            <a:pPr marL="171450" indent="-171450">
              <a:buFontTx/>
              <a:buChar char="-"/>
            </a:pPr>
            <a:r>
              <a:rPr lang="da-DK" b="1" baseline="0" dirty="0" err="1"/>
              <a:t>Explain</a:t>
            </a:r>
            <a:r>
              <a:rPr lang="da-DK" b="1" baseline="0" dirty="0"/>
              <a:t> </a:t>
            </a:r>
            <a:r>
              <a:rPr lang="da-DK" b="1" baseline="0" dirty="0" err="1"/>
              <a:t>what</a:t>
            </a:r>
            <a:r>
              <a:rPr lang="da-DK" b="1" baseline="0" dirty="0"/>
              <a:t> </a:t>
            </a:r>
            <a:r>
              <a:rPr lang="da-DK" b="1" baseline="0" dirty="0" err="1"/>
              <a:t>you</a:t>
            </a:r>
            <a:r>
              <a:rPr lang="da-DK" b="1" baseline="0" dirty="0"/>
              <a:t> </a:t>
            </a:r>
            <a:r>
              <a:rPr lang="da-DK" b="1" baseline="0" dirty="0" err="1"/>
              <a:t>will</a:t>
            </a:r>
            <a:r>
              <a:rPr lang="da-DK" b="1" baseline="0" dirty="0"/>
              <a:t> </a:t>
            </a:r>
            <a:r>
              <a:rPr lang="da-DK" b="1" baseline="0" dirty="0" err="1"/>
              <a:t>be</a:t>
            </a:r>
            <a:r>
              <a:rPr lang="da-DK" b="1" baseline="0" dirty="0"/>
              <a:t> </a:t>
            </a:r>
            <a:r>
              <a:rPr lang="da-DK" b="1" baseline="0" dirty="0" err="1"/>
              <a:t>telling</a:t>
            </a:r>
            <a:r>
              <a:rPr lang="da-DK" b="1" baseline="0" dirty="0"/>
              <a:t> </a:t>
            </a:r>
            <a:r>
              <a:rPr lang="da-DK" b="1" baseline="0" dirty="0" err="1"/>
              <a:t>them</a:t>
            </a:r>
            <a:r>
              <a:rPr lang="da-DK" b="1" baseline="0" dirty="0"/>
              <a:t> and </a:t>
            </a:r>
            <a:r>
              <a:rPr lang="da-DK" b="1" baseline="0" dirty="0" err="1"/>
              <a:t>what</a:t>
            </a:r>
            <a:r>
              <a:rPr lang="da-DK" b="1" baseline="0" dirty="0"/>
              <a:t> </a:t>
            </a:r>
            <a:r>
              <a:rPr lang="da-DK" b="1" baseline="0" dirty="0" err="1"/>
              <a:t>they</a:t>
            </a:r>
            <a:r>
              <a:rPr lang="da-DK" b="1" baseline="0" dirty="0"/>
              <a:t> </a:t>
            </a:r>
            <a:r>
              <a:rPr lang="da-DK" b="1" baseline="0" dirty="0" err="1"/>
              <a:t>are</a:t>
            </a:r>
            <a:r>
              <a:rPr lang="da-DK" b="1" baseline="0" dirty="0"/>
              <a:t> </a:t>
            </a:r>
            <a:r>
              <a:rPr lang="da-DK" b="1" baseline="0" dirty="0" err="1"/>
              <a:t>supposed</a:t>
            </a:r>
            <a:r>
              <a:rPr lang="da-DK" b="1" baseline="0" dirty="0"/>
              <a:t> to </a:t>
            </a:r>
            <a:r>
              <a:rPr lang="da-DK" b="1" baseline="0" dirty="0" err="1"/>
              <a:t>use</a:t>
            </a:r>
            <a:r>
              <a:rPr lang="da-DK" b="1" baseline="0" dirty="0"/>
              <a:t> </a:t>
            </a:r>
            <a:r>
              <a:rPr lang="da-DK" b="1" baseline="0" dirty="0" err="1"/>
              <a:t>this</a:t>
            </a:r>
            <a:r>
              <a:rPr lang="da-DK" b="1" baseline="0" dirty="0"/>
              <a:t> information for</a:t>
            </a:r>
          </a:p>
          <a:p>
            <a:pPr marL="171450" indent="-171450">
              <a:buFontTx/>
              <a:buChar char="-"/>
            </a:pPr>
            <a:r>
              <a:rPr lang="da-DK" b="1" baseline="0" dirty="0" err="1"/>
              <a:t>Introduce</a:t>
            </a:r>
            <a:r>
              <a:rPr lang="da-DK" b="1" baseline="0" dirty="0"/>
              <a:t> the </a:t>
            </a:r>
            <a:r>
              <a:rPr lang="da-DK" b="1" baseline="0" dirty="0" err="1"/>
              <a:t>task</a:t>
            </a:r>
            <a:r>
              <a:rPr lang="da-DK" b="1" baseline="0" dirty="0"/>
              <a:t> and the </a:t>
            </a:r>
            <a:r>
              <a:rPr lang="da-DK" b="1" baseline="0" dirty="0" err="1"/>
              <a:t>related</a:t>
            </a:r>
            <a:r>
              <a:rPr lang="da-DK" b="1" baseline="0" dirty="0"/>
              <a:t> </a:t>
            </a:r>
            <a:r>
              <a:rPr lang="da-DK" b="1" baseline="0" dirty="0" err="1"/>
              <a:t>success</a:t>
            </a:r>
            <a:r>
              <a:rPr lang="da-DK" b="1" baseline="0" dirty="0"/>
              <a:t> </a:t>
            </a:r>
            <a:r>
              <a:rPr lang="da-DK" b="1" baseline="0" dirty="0" err="1"/>
              <a:t>criteria</a:t>
            </a:r>
            <a:endParaRPr lang="da-DK" b="1" baseline="0" dirty="0"/>
          </a:p>
          <a:p>
            <a:endParaRPr lang="da-DK" b="0" baseline="0" dirty="0"/>
          </a:p>
          <a:p>
            <a:endParaRPr lang="da-DK" b="0" baseline="0" dirty="0"/>
          </a:p>
        </p:txBody>
      </p:sp>
    </p:spTree>
    <p:extLst>
      <p:ext uri="{BB962C8B-B14F-4D97-AF65-F5344CB8AC3E}">
        <p14:creationId xmlns:p14="http://schemas.microsoft.com/office/powerpoint/2010/main" val="40341060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0" baseline="0" dirty="0"/>
              <a:t>Provide the learners with an overview of module 5</a:t>
            </a:r>
          </a:p>
          <a:p>
            <a:endParaRPr lang="da-DK" b="0" baseline="0" dirty="0"/>
          </a:p>
          <a:p>
            <a:pPr marL="171450" indent="-171450">
              <a:buFontTx/>
              <a:buChar char="-"/>
            </a:pPr>
            <a:r>
              <a:rPr lang="da-DK" b="0" baseline="0" dirty="0"/>
              <a:t>Explain what theory you will go through and how they are supposed to use the commands and functionalities in the task</a:t>
            </a:r>
          </a:p>
          <a:p>
            <a:pPr marL="171450" indent="-171450">
              <a:buFontTx/>
              <a:buChar char="-"/>
            </a:pPr>
            <a:r>
              <a:rPr lang="da-DK" b="0" baseline="0" dirty="0"/>
              <a:t>Introduce the task and the related success criteria</a:t>
            </a:r>
          </a:p>
          <a:p>
            <a:endParaRPr lang="da-DK" b="0" baseline="0" dirty="0"/>
          </a:p>
          <a:p>
            <a:endParaRPr lang="da-DK" b="0" baseline="0" dirty="0"/>
          </a:p>
          <a:p>
            <a:endParaRPr lang="da-DK" b="0" baseline="0" dirty="0"/>
          </a:p>
        </p:txBody>
      </p:sp>
    </p:spTree>
    <p:extLst>
      <p:ext uri="{BB962C8B-B14F-4D97-AF65-F5344CB8AC3E}">
        <p14:creationId xmlns:p14="http://schemas.microsoft.com/office/powerpoint/2010/main" val="40341060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/>
              <a:t>Loop</a:t>
            </a:r>
          </a:p>
          <a:p>
            <a:endParaRPr lang="da-DK" baseline="0" dirty="0"/>
          </a:p>
          <a:p>
            <a:r>
              <a:rPr lang="da-DK" baseline="0" dirty="0"/>
              <a:t>1. Open sample program </a:t>
            </a:r>
            <a:r>
              <a:rPr lang="da-DK" baseline="0" dirty="0" err="1"/>
              <a:t>movel_with_blend.urp</a:t>
            </a:r>
            <a:endParaRPr lang="da-DK" baseline="0" dirty="0"/>
          </a:p>
          <a:p>
            <a:r>
              <a:rPr lang="da-DK" baseline="0" dirty="0"/>
              <a:t>2. </a:t>
            </a:r>
            <a:r>
              <a:rPr lang="da-DK" baseline="0" dirty="0" err="1"/>
              <a:t>Add</a:t>
            </a:r>
            <a:r>
              <a:rPr lang="da-DK" baseline="0" dirty="0"/>
              <a:t> a loop with 3 loops.</a:t>
            </a:r>
          </a:p>
          <a:p>
            <a:r>
              <a:rPr lang="da-DK" baseline="0" dirty="0"/>
              <a:t>3. Place the </a:t>
            </a:r>
            <a:r>
              <a:rPr lang="da-DK" baseline="0" dirty="0" err="1"/>
              <a:t>linear</a:t>
            </a:r>
            <a:r>
              <a:rPr lang="da-DK" baseline="0" dirty="0"/>
              <a:t> </a:t>
            </a:r>
            <a:r>
              <a:rPr lang="da-DK" baseline="0" dirty="0" err="1"/>
              <a:t>movements</a:t>
            </a:r>
            <a:r>
              <a:rPr lang="da-DK" baseline="0" dirty="0"/>
              <a:t> </a:t>
            </a:r>
            <a:r>
              <a:rPr lang="da-DK" baseline="0" dirty="0" err="1"/>
              <a:t>inside</a:t>
            </a:r>
            <a:r>
              <a:rPr lang="da-DK" baseline="0" dirty="0"/>
              <a:t> of the loop.</a:t>
            </a:r>
          </a:p>
          <a:p>
            <a:r>
              <a:rPr lang="da-DK" baseline="0" dirty="0"/>
              <a:t>4. </a:t>
            </a:r>
            <a:r>
              <a:rPr lang="da-DK" baseline="0" dirty="0" err="1"/>
              <a:t>Add</a:t>
            </a:r>
            <a:r>
              <a:rPr lang="da-DK" baseline="0" dirty="0"/>
              <a:t> a start point </a:t>
            </a:r>
            <a:r>
              <a:rPr lang="da-DK" baseline="0" dirty="0" err="1"/>
              <a:t>above</a:t>
            </a:r>
            <a:r>
              <a:rPr lang="da-DK" baseline="0" dirty="0"/>
              <a:t> the </a:t>
            </a:r>
            <a:r>
              <a:rPr lang="da-DK" baseline="0" dirty="0" err="1"/>
              <a:t>first</a:t>
            </a:r>
            <a:r>
              <a:rPr lang="da-DK" baseline="0" dirty="0"/>
              <a:t> </a:t>
            </a:r>
            <a:r>
              <a:rPr lang="da-DK" baseline="0" dirty="0" err="1"/>
              <a:t>waypoint</a:t>
            </a:r>
            <a:endParaRPr lang="da-DK" baseline="0" dirty="0"/>
          </a:p>
          <a:p>
            <a:r>
              <a:rPr lang="da-DK" baseline="0" dirty="0"/>
              <a:t>5. </a:t>
            </a:r>
            <a:r>
              <a:rPr lang="da-DK" baseline="0" dirty="0" err="1"/>
              <a:t>Copy</a:t>
            </a:r>
            <a:r>
              <a:rPr lang="da-DK" baseline="0" dirty="0"/>
              <a:t> the start point to the end of program</a:t>
            </a:r>
          </a:p>
          <a:p>
            <a:r>
              <a:rPr lang="da-DK" baseline="0" dirty="0"/>
              <a:t>6. Make sure to </a:t>
            </a:r>
            <a:r>
              <a:rPr lang="da-DK" baseline="0" dirty="0" err="1"/>
              <a:t>uncheck</a:t>
            </a:r>
            <a:r>
              <a:rPr lang="da-DK" baseline="0" dirty="0"/>
              <a:t> the </a:t>
            </a:r>
            <a:r>
              <a:rPr lang="da-DK" baseline="0" dirty="0" err="1"/>
              <a:t>box</a:t>
            </a:r>
            <a:r>
              <a:rPr lang="da-DK" baseline="0" dirty="0"/>
              <a:t> ”Program loops </a:t>
            </a:r>
            <a:r>
              <a:rPr lang="da-DK" baseline="0" dirty="0" err="1"/>
              <a:t>forever</a:t>
            </a:r>
            <a:r>
              <a:rPr lang="da-DK" baseline="0" dirty="0"/>
              <a:t>” in program </a:t>
            </a:r>
            <a:r>
              <a:rPr lang="da-DK" baseline="0" dirty="0" err="1"/>
              <a:t>settings</a:t>
            </a:r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3320807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/>
              <a:t>Loop</a:t>
            </a:r>
          </a:p>
          <a:p>
            <a:endParaRPr lang="da-DK" baseline="0" dirty="0"/>
          </a:p>
          <a:p>
            <a:r>
              <a:rPr lang="da-DK" baseline="0" dirty="0" err="1"/>
              <a:t>Interrupt</a:t>
            </a:r>
            <a:endParaRPr lang="da-DK" baseline="0" dirty="0"/>
          </a:p>
          <a:p>
            <a:r>
              <a:rPr lang="da-DK" baseline="0" dirty="0"/>
              <a:t>1. Change loop </a:t>
            </a:r>
            <a:r>
              <a:rPr lang="da-DK" baseline="0" dirty="0" err="1"/>
              <a:t>setting</a:t>
            </a:r>
            <a:r>
              <a:rPr lang="da-DK" baseline="0" dirty="0"/>
              <a:t> and </a:t>
            </a:r>
            <a:r>
              <a:rPr lang="da-DK" baseline="0" dirty="0" err="1"/>
              <a:t>add</a:t>
            </a:r>
            <a:r>
              <a:rPr lang="da-DK" baseline="0" dirty="0"/>
              <a:t> the </a:t>
            </a:r>
            <a:r>
              <a:rPr lang="da-DK" baseline="0" dirty="0" err="1"/>
              <a:t>expression</a:t>
            </a:r>
            <a:r>
              <a:rPr lang="da-DK" baseline="0" dirty="0"/>
              <a:t> DI[0] = True</a:t>
            </a:r>
          </a:p>
          <a:p>
            <a:r>
              <a:rPr lang="da-DK" baseline="0" dirty="0"/>
              <a:t>2. Connect an input to DI[0] and set it </a:t>
            </a:r>
            <a:r>
              <a:rPr lang="da-DK" baseline="0" dirty="0" err="1"/>
              <a:t>high</a:t>
            </a:r>
            <a:endParaRPr lang="da-DK" baseline="0" dirty="0"/>
          </a:p>
          <a:p>
            <a:r>
              <a:rPr lang="da-DK" baseline="0" dirty="0"/>
              <a:t>3. Check the </a:t>
            </a:r>
            <a:r>
              <a:rPr lang="da-DK" baseline="0" dirty="0" err="1"/>
              <a:t>box</a:t>
            </a:r>
            <a:r>
              <a:rPr lang="da-DK" baseline="0" dirty="0"/>
              <a:t> ”Check </a:t>
            </a:r>
            <a:r>
              <a:rPr lang="da-DK" baseline="0" dirty="0" err="1"/>
              <a:t>expression</a:t>
            </a:r>
            <a:r>
              <a:rPr lang="da-DK" baseline="0" dirty="0"/>
              <a:t> </a:t>
            </a:r>
            <a:r>
              <a:rPr lang="da-DK" baseline="0" dirty="0" err="1"/>
              <a:t>continuously</a:t>
            </a:r>
            <a:r>
              <a:rPr lang="da-DK" baseline="0" dirty="0"/>
              <a:t>”</a:t>
            </a:r>
          </a:p>
          <a:p>
            <a:r>
              <a:rPr lang="da-DK" baseline="0" dirty="0"/>
              <a:t>          Note </a:t>
            </a:r>
            <a:r>
              <a:rPr lang="da-DK" baseline="0" dirty="0" err="1"/>
              <a:t>that</a:t>
            </a:r>
            <a:r>
              <a:rPr lang="da-DK" baseline="0" dirty="0"/>
              <a:t> Loop </a:t>
            </a:r>
            <a:r>
              <a:rPr lang="da-DK" baseline="0" dirty="0" err="1"/>
              <a:t>changes</a:t>
            </a:r>
            <a:r>
              <a:rPr lang="da-DK" baseline="0" dirty="0"/>
              <a:t> </a:t>
            </a:r>
            <a:r>
              <a:rPr lang="da-DK" baseline="0" dirty="0" err="1"/>
              <a:t>name</a:t>
            </a:r>
            <a:r>
              <a:rPr lang="da-DK" baseline="0" dirty="0"/>
              <a:t> to </a:t>
            </a:r>
            <a:r>
              <a:rPr lang="da-DK" baseline="0" dirty="0" err="1"/>
              <a:t>While</a:t>
            </a:r>
            <a:r>
              <a:rPr lang="da-DK" baseline="0" dirty="0"/>
              <a:t> in CB2</a:t>
            </a:r>
            <a:br>
              <a:rPr lang="da-DK" baseline="0" dirty="0"/>
            </a:br>
            <a:r>
              <a:rPr lang="da-DK" baseline="0" dirty="0"/>
              <a:t>4. </a:t>
            </a:r>
            <a:r>
              <a:rPr lang="da-DK" baseline="0" dirty="0" err="1"/>
              <a:t>Demonstrate</a:t>
            </a:r>
            <a:r>
              <a:rPr lang="da-DK" baseline="0" dirty="0"/>
              <a:t> the </a:t>
            </a:r>
            <a:r>
              <a:rPr lang="da-DK" baseline="0" dirty="0" err="1"/>
              <a:t>effect</a:t>
            </a:r>
            <a:r>
              <a:rPr lang="da-DK" baseline="0" dirty="0"/>
              <a:t> of </a:t>
            </a:r>
            <a:r>
              <a:rPr lang="da-DK" baseline="0" dirty="0" err="1"/>
              <a:t>setting</a:t>
            </a:r>
            <a:r>
              <a:rPr lang="da-DK" baseline="0" dirty="0"/>
              <a:t> the input DI[0] </a:t>
            </a:r>
            <a:r>
              <a:rPr lang="da-DK" baseline="0" dirty="0" err="1"/>
              <a:t>low</a:t>
            </a:r>
            <a:r>
              <a:rPr lang="da-DK" baseline="0" dirty="0"/>
              <a:t> </a:t>
            </a:r>
            <a:r>
              <a:rPr lang="da-DK" baseline="0" dirty="0" err="1"/>
              <a:t>while</a:t>
            </a:r>
            <a:r>
              <a:rPr lang="da-DK" baseline="0" dirty="0"/>
              <a:t> </a:t>
            </a:r>
            <a:r>
              <a:rPr lang="da-DK" baseline="0" dirty="0" err="1"/>
              <a:t>running</a:t>
            </a:r>
            <a:endParaRPr lang="da-DK" baseline="0" dirty="0"/>
          </a:p>
          <a:p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10069038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/>
              <a:t>Operator input</a:t>
            </a:r>
          </a:p>
          <a:p>
            <a:endParaRPr lang="da-DK" baseline="0" dirty="0"/>
          </a:p>
          <a:p>
            <a:r>
              <a:rPr lang="da-DK" baseline="0" dirty="0" err="1"/>
              <a:t>Modify</a:t>
            </a:r>
            <a:r>
              <a:rPr lang="da-DK" baseline="0" dirty="0"/>
              <a:t> sample program </a:t>
            </a:r>
            <a:r>
              <a:rPr lang="da-DK" baseline="0" dirty="0" err="1"/>
              <a:t>var_counter.urp</a:t>
            </a:r>
            <a:r>
              <a:rPr lang="da-DK" baseline="0" dirty="0"/>
              <a:t>:</a:t>
            </a:r>
          </a:p>
          <a:p>
            <a:r>
              <a:rPr lang="da-DK" baseline="0" dirty="0"/>
              <a:t>1. </a:t>
            </a:r>
            <a:r>
              <a:rPr lang="da-DK" baseline="0" dirty="0" err="1"/>
              <a:t>Add</a:t>
            </a:r>
            <a:r>
              <a:rPr lang="da-DK" baseline="0" dirty="0"/>
              <a:t> </a:t>
            </a:r>
            <a:r>
              <a:rPr lang="da-DK" baseline="0" dirty="0" err="1"/>
              <a:t>local</a:t>
            </a:r>
            <a:r>
              <a:rPr lang="da-DK" baseline="0" dirty="0"/>
              <a:t> </a:t>
            </a:r>
            <a:r>
              <a:rPr lang="da-DK" baseline="0" dirty="0" err="1"/>
              <a:t>integer</a:t>
            </a:r>
            <a:r>
              <a:rPr lang="da-DK" baseline="0" dirty="0"/>
              <a:t> variable as operator input, </a:t>
            </a:r>
            <a:r>
              <a:rPr lang="da-DK" baseline="0" dirty="0" err="1"/>
              <a:t>which</a:t>
            </a:r>
            <a:r>
              <a:rPr lang="da-DK" baseline="0" dirty="0"/>
              <a:t> </a:t>
            </a:r>
            <a:r>
              <a:rPr lang="da-DK" baseline="0" dirty="0" err="1"/>
              <a:t>defines</a:t>
            </a:r>
            <a:r>
              <a:rPr lang="da-DK" baseline="0" dirty="0"/>
              <a:t> </a:t>
            </a:r>
            <a:r>
              <a:rPr lang="da-DK" baseline="0" dirty="0" err="1"/>
              <a:t>amount</a:t>
            </a:r>
            <a:r>
              <a:rPr lang="da-DK" baseline="0" dirty="0"/>
              <a:t> of loops</a:t>
            </a:r>
          </a:p>
          <a:p>
            <a:r>
              <a:rPr lang="da-DK" baseline="0" dirty="0"/>
              <a:t>2. Change </a:t>
            </a:r>
            <a:r>
              <a:rPr lang="da-DK" baseline="0" dirty="0" err="1"/>
              <a:t>condition</a:t>
            </a:r>
            <a:r>
              <a:rPr lang="da-DK" baseline="0" dirty="0"/>
              <a:t> in Loop: Loop as long as var_1 &lt; var_2</a:t>
            </a:r>
          </a:p>
          <a:p>
            <a:r>
              <a:rPr lang="da-DK" baseline="0" dirty="0"/>
              <a:t>3. </a:t>
            </a:r>
            <a:r>
              <a:rPr lang="da-DK" baseline="0" dirty="0" err="1"/>
              <a:t>Uncheck</a:t>
            </a:r>
            <a:r>
              <a:rPr lang="da-DK" baseline="0" dirty="0"/>
              <a:t> ”Program loops </a:t>
            </a:r>
            <a:r>
              <a:rPr lang="da-DK" baseline="0" dirty="0" err="1"/>
              <a:t>forever</a:t>
            </a:r>
            <a:r>
              <a:rPr lang="da-DK" baseline="0" dirty="0"/>
              <a:t>” in program </a:t>
            </a:r>
            <a:r>
              <a:rPr lang="da-DK" baseline="0" dirty="0" err="1"/>
              <a:t>settings</a:t>
            </a:r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11815264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/>
              <a:t>THIS  SLIDE CONTAINS MULTIPLE LAYERS, VIEW IT IN PRESENTATION MODE</a:t>
            </a:r>
          </a:p>
          <a:p>
            <a:endParaRPr lang="da-DK" b="1" baseline="0" dirty="0"/>
          </a:p>
          <a:p>
            <a:r>
              <a:rPr lang="da-DK" b="1" baseline="0" dirty="0"/>
              <a:t>Relate to ”assignment by operator” from previous slide</a:t>
            </a:r>
          </a:p>
          <a:p>
            <a:endParaRPr lang="da-DK" b="1" baseline="0" dirty="0"/>
          </a:p>
          <a:p>
            <a:r>
              <a:rPr lang="da-DK" b="1" baseline="0" dirty="0" err="1"/>
              <a:t>Explain</a:t>
            </a:r>
            <a:r>
              <a:rPr lang="da-DK" b="1" baseline="0" dirty="0"/>
              <a:t> </a:t>
            </a:r>
            <a:r>
              <a:rPr lang="da-DK" b="1" baseline="0" dirty="0" err="1"/>
              <a:t>how</a:t>
            </a:r>
            <a:r>
              <a:rPr lang="da-DK" b="1" baseline="0" dirty="0"/>
              <a:t> the operator input is </a:t>
            </a:r>
            <a:r>
              <a:rPr lang="da-DK" b="1" baseline="0" dirty="0" err="1"/>
              <a:t>assigned</a:t>
            </a:r>
            <a:r>
              <a:rPr lang="da-DK" b="1" baseline="0" dirty="0"/>
              <a:t> to var_1</a:t>
            </a:r>
          </a:p>
          <a:p>
            <a:endParaRPr lang="da-DK" b="1" baseline="0" dirty="0"/>
          </a:p>
          <a:p>
            <a:r>
              <a:rPr lang="da-DK" b="1" baseline="0" dirty="0"/>
              <a:t>The switch </a:t>
            </a:r>
            <a:r>
              <a:rPr lang="da-DK" b="1" baseline="0" dirty="0" err="1"/>
              <a:t>command</a:t>
            </a:r>
            <a:r>
              <a:rPr lang="da-DK" b="1" baseline="0" dirty="0"/>
              <a:t> </a:t>
            </a:r>
            <a:r>
              <a:rPr lang="da-DK" b="1" baseline="0" dirty="0" err="1"/>
              <a:t>uses</a:t>
            </a:r>
            <a:r>
              <a:rPr lang="da-DK" b="1" baseline="0" dirty="0"/>
              <a:t> var_1 as input </a:t>
            </a:r>
          </a:p>
          <a:p>
            <a:endParaRPr lang="da-DK" b="1" baseline="0" dirty="0"/>
          </a:p>
          <a:p>
            <a:r>
              <a:rPr lang="da-DK" b="1" baseline="0" dirty="0"/>
              <a:t>Provide a live demo </a:t>
            </a:r>
            <a:r>
              <a:rPr lang="da-DK" b="1" baseline="0" dirty="0" err="1"/>
              <a:t>similar</a:t>
            </a:r>
            <a:r>
              <a:rPr lang="da-DK" b="1" baseline="0" dirty="0"/>
              <a:t> to the slide </a:t>
            </a:r>
            <a:r>
              <a:rPr lang="da-DK" b="1" baseline="0" dirty="0" err="1"/>
              <a:t>example</a:t>
            </a:r>
            <a:endParaRPr lang="da-DK" b="1" baseline="0" dirty="0"/>
          </a:p>
          <a:p>
            <a:endParaRPr lang="da-DK" baseline="0" dirty="0"/>
          </a:p>
          <a:p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2519323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13154706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0" baseline="0" dirty="0"/>
              <a:t>Provide the learners with an overview of module 5</a:t>
            </a:r>
          </a:p>
          <a:p>
            <a:endParaRPr lang="da-DK" b="0" baseline="0" dirty="0"/>
          </a:p>
          <a:p>
            <a:pPr marL="171450" indent="-171450">
              <a:buFontTx/>
              <a:buChar char="-"/>
            </a:pPr>
            <a:r>
              <a:rPr lang="da-DK" b="0" baseline="0" dirty="0"/>
              <a:t>Explain what theory you will go through and how they are supposed to use the commands and functionalities in the task</a:t>
            </a:r>
          </a:p>
          <a:p>
            <a:pPr marL="171450" indent="-171450">
              <a:buFontTx/>
              <a:buChar char="-"/>
            </a:pPr>
            <a:r>
              <a:rPr lang="da-DK" b="0" baseline="0" dirty="0"/>
              <a:t>Introduce the task and the related success criteria</a:t>
            </a:r>
          </a:p>
          <a:p>
            <a:endParaRPr lang="da-DK" b="0" baseline="0" dirty="0"/>
          </a:p>
          <a:p>
            <a:endParaRPr lang="da-DK" b="0" baseline="0" dirty="0"/>
          </a:p>
          <a:p>
            <a:endParaRPr lang="da-DK" b="0" baseline="0" dirty="0"/>
          </a:p>
        </p:txBody>
      </p:sp>
    </p:spTree>
    <p:extLst>
      <p:ext uri="{BB962C8B-B14F-4D97-AF65-F5344CB8AC3E}">
        <p14:creationId xmlns:p14="http://schemas.microsoft.com/office/powerpoint/2010/main" val="36949439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b="0" baseline="0" dirty="0"/>
          </a:p>
          <a:p>
            <a:endParaRPr lang="da-DK" b="0" baseline="0" dirty="0"/>
          </a:p>
          <a:p>
            <a:endParaRPr lang="da-DK" b="0" baseline="0" dirty="0"/>
          </a:p>
        </p:txBody>
      </p:sp>
    </p:spTree>
    <p:extLst>
      <p:ext uri="{BB962C8B-B14F-4D97-AF65-F5344CB8AC3E}">
        <p14:creationId xmlns:p14="http://schemas.microsoft.com/office/powerpoint/2010/main" val="40341060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0" baseline="0" dirty="0"/>
              <a:t>Provide the learners with an overview of module 6</a:t>
            </a:r>
          </a:p>
          <a:p>
            <a:endParaRPr lang="da-DK" b="0" baseline="0" dirty="0"/>
          </a:p>
          <a:p>
            <a:pPr marL="171450" indent="-171450">
              <a:buFontTx/>
              <a:buChar char="-"/>
            </a:pPr>
            <a:r>
              <a:rPr lang="da-DK" b="0" baseline="0" dirty="0"/>
              <a:t>Explain what theory you will go through and how they are supposed to use the commands and functionalities in the task</a:t>
            </a:r>
          </a:p>
          <a:p>
            <a:pPr marL="171450" indent="-171450">
              <a:buFontTx/>
              <a:buChar char="-"/>
            </a:pPr>
            <a:r>
              <a:rPr lang="da-DK" b="0" baseline="0" dirty="0"/>
              <a:t>Introduce the task and the related 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40341060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Joint limits</a:t>
            </a:r>
          </a:p>
          <a:p>
            <a:endParaRPr lang="da-DK" dirty="0"/>
          </a:p>
          <a:p>
            <a:r>
              <a:rPr lang="da-DK" dirty="0"/>
              <a:t>Limits for</a:t>
            </a:r>
            <a:r>
              <a:rPr lang="da-DK" baseline="0" dirty="0"/>
              <a:t> </a:t>
            </a:r>
            <a:r>
              <a:rPr lang="da-DK" baseline="0" dirty="0" err="1"/>
              <a:t>each</a:t>
            </a:r>
            <a:r>
              <a:rPr lang="da-DK" baseline="0" dirty="0"/>
              <a:t> joint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set:</a:t>
            </a:r>
          </a:p>
          <a:p>
            <a:r>
              <a:rPr lang="da-DK" baseline="0" dirty="0"/>
              <a:t>» Maximum speed</a:t>
            </a:r>
          </a:p>
          <a:p>
            <a:r>
              <a:rPr lang="da-DK" baseline="0" dirty="0"/>
              <a:t>» Position range</a:t>
            </a:r>
          </a:p>
          <a:p>
            <a:endParaRPr lang="da-DK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Maximum speed is </a:t>
            </a:r>
            <a:r>
              <a:rPr lang="da-DK" baseline="0" dirty="0" err="1"/>
              <a:t>defined</a:t>
            </a:r>
            <a:r>
              <a:rPr lang="da-DK" baseline="0" dirty="0"/>
              <a:t> in </a:t>
            </a:r>
            <a:r>
              <a:rPr lang="da-DK" baseline="0" dirty="0" err="1"/>
              <a:t>degrees</a:t>
            </a:r>
            <a:r>
              <a:rPr lang="da-DK" baseline="0" dirty="0"/>
              <a:t>/sec</a:t>
            </a:r>
          </a:p>
        </p:txBody>
      </p:sp>
    </p:spTree>
    <p:extLst>
      <p:ext uri="{BB962C8B-B14F-4D97-AF65-F5344CB8AC3E}">
        <p14:creationId xmlns:p14="http://schemas.microsoft.com/office/powerpoint/2010/main" val="2551962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/>
              <a:t>Initialize</a:t>
            </a:r>
            <a:r>
              <a:rPr lang="da-DK" b="1" dirty="0"/>
              <a:t> robot  </a:t>
            </a:r>
            <a:r>
              <a:rPr lang="da-DK" dirty="0"/>
              <a:t>is </a:t>
            </a:r>
            <a:r>
              <a:rPr lang="da-DK" dirty="0" err="1"/>
              <a:t>where</a:t>
            </a:r>
            <a:r>
              <a:rPr lang="da-DK" dirty="0"/>
              <a:t> the robot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initialized</a:t>
            </a:r>
            <a:r>
              <a:rPr lang="da-DK" baseline="0" dirty="0"/>
              <a:t> = </a:t>
            </a:r>
            <a:r>
              <a:rPr lang="da-DK" baseline="0" dirty="0" err="1"/>
              <a:t>mechanical</a:t>
            </a:r>
            <a:r>
              <a:rPr lang="da-DK" baseline="0" dirty="0"/>
              <a:t> </a:t>
            </a:r>
            <a:r>
              <a:rPr lang="da-DK" baseline="0" dirty="0" err="1"/>
              <a:t>brakes</a:t>
            </a:r>
            <a:r>
              <a:rPr lang="da-DK" baseline="0" dirty="0"/>
              <a:t> </a:t>
            </a:r>
            <a:r>
              <a:rPr lang="da-DK" baseline="0" dirty="0" err="1"/>
              <a:t>are</a:t>
            </a:r>
            <a:r>
              <a:rPr lang="da-DK" baseline="0" dirty="0"/>
              <a:t> </a:t>
            </a:r>
            <a:r>
              <a:rPr lang="da-DK" baseline="0" dirty="0" err="1"/>
              <a:t>released</a:t>
            </a:r>
            <a:endParaRPr lang="da-DK" dirty="0"/>
          </a:p>
          <a:p>
            <a:endParaRPr lang="da-DK" dirty="0"/>
          </a:p>
          <a:p>
            <a:r>
              <a:rPr lang="da-DK" b="1" dirty="0" err="1"/>
              <a:t>Payload</a:t>
            </a:r>
            <a:r>
              <a:rPr lang="da-DK" b="1" dirty="0"/>
              <a:t>:</a:t>
            </a:r>
          </a:p>
          <a:p>
            <a:r>
              <a:rPr lang="da-DK" dirty="0" err="1"/>
              <a:t>Payload</a:t>
            </a:r>
            <a:r>
              <a:rPr lang="da-DK" baseline="0" dirty="0"/>
              <a:t> </a:t>
            </a:r>
            <a:r>
              <a:rPr lang="da-DK" baseline="0" dirty="0" err="1"/>
              <a:t>specifies</a:t>
            </a:r>
            <a:r>
              <a:rPr lang="da-DK" baseline="0" dirty="0"/>
              <a:t> the </a:t>
            </a:r>
            <a:r>
              <a:rPr lang="da-DK" baseline="0" dirty="0" err="1"/>
              <a:t>weight</a:t>
            </a:r>
            <a:r>
              <a:rPr lang="da-DK" baseline="0" dirty="0"/>
              <a:t> of end-of-arm </a:t>
            </a:r>
            <a:r>
              <a:rPr lang="da-DK" baseline="0" dirty="0" err="1"/>
              <a:t>tooling</a:t>
            </a:r>
            <a:r>
              <a:rPr lang="da-DK" baseline="0" dirty="0"/>
              <a:t>.</a:t>
            </a:r>
          </a:p>
          <a:p>
            <a:r>
              <a:rPr lang="da-DK" dirty="0"/>
              <a:t>It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automatically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the </a:t>
            </a:r>
            <a:r>
              <a:rPr lang="da-DK" dirty="0" err="1"/>
              <a:t>value</a:t>
            </a:r>
            <a:r>
              <a:rPr lang="da-DK" dirty="0"/>
              <a:t> </a:t>
            </a:r>
            <a:r>
              <a:rPr lang="da-DK" dirty="0" err="1"/>
              <a:t>defined</a:t>
            </a:r>
            <a:r>
              <a:rPr lang="da-DK" dirty="0"/>
              <a:t> in the </a:t>
            </a:r>
            <a:r>
              <a:rPr lang="da-DK" dirty="0" err="1"/>
              <a:t>Intallation</a:t>
            </a:r>
            <a:r>
              <a:rPr lang="da-DK" dirty="0"/>
              <a:t>,</a:t>
            </a:r>
            <a:r>
              <a:rPr lang="da-DK" baseline="0" dirty="0"/>
              <a:t> but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manually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changed if </a:t>
            </a:r>
            <a:r>
              <a:rPr lang="da-DK" baseline="0" dirty="0" err="1"/>
              <a:t>another</a:t>
            </a:r>
            <a:r>
              <a:rPr lang="da-DK" baseline="0" dirty="0"/>
              <a:t> or </a:t>
            </a:r>
            <a:r>
              <a:rPr lang="da-DK" baseline="0" dirty="0" err="1"/>
              <a:t>no</a:t>
            </a:r>
            <a:r>
              <a:rPr lang="da-DK" baseline="0" dirty="0"/>
              <a:t> </a:t>
            </a:r>
            <a:r>
              <a:rPr lang="da-DK" baseline="0" dirty="0" err="1"/>
              <a:t>tool</a:t>
            </a:r>
            <a:r>
              <a:rPr lang="da-DK" baseline="0" dirty="0"/>
              <a:t> is </a:t>
            </a:r>
            <a:r>
              <a:rPr lang="da-DK" baseline="0" dirty="0" err="1"/>
              <a:t>mounted</a:t>
            </a:r>
            <a:r>
              <a:rPr lang="da-DK" baseline="0" dirty="0"/>
              <a:t>.</a:t>
            </a:r>
          </a:p>
          <a:p>
            <a:endParaRPr lang="da-DK" dirty="0"/>
          </a:p>
          <a:p>
            <a:r>
              <a:rPr lang="da-DK" dirty="0"/>
              <a:t>In</a:t>
            </a:r>
            <a:r>
              <a:rPr lang="da-DK" baseline="0" dirty="0"/>
              <a:t> case the </a:t>
            </a:r>
            <a:r>
              <a:rPr lang="da-DK" baseline="0" dirty="0" err="1"/>
              <a:t>payload</a:t>
            </a:r>
            <a:r>
              <a:rPr lang="da-DK" baseline="0" dirty="0"/>
              <a:t> is </a:t>
            </a:r>
            <a:r>
              <a:rPr lang="da-DK" baseline="0" dirty="0" err="1"/>
              <a:t>defined</a:t>
            </a:r>
            <a:r>
              <a:rPr lang="da-DK" baseline="0" dirty="0"/>
              <a:t> </a:t>
            </a:r>
            <a:r>
              <a:rPr lang="da-DK" baseline="0" dirty="0" err="1"/>
              <a:t>incorrect</a:t>
            </a:r>
            <a:r>
              <a:rPr lang="da-DK" baseline="0" dirty="0"/>
              <a:t> and </a:t>
            </a:r>
            <a:r>
              <a:rPr lang="da-DK" baseline="0" dirty="0" err="1"/>
              <a:t>brakes</a:t>
            </a:r>
            <a:r>
              <a:rPr lang="da-DK" baseline="0" dirty="0"/>
              <a:t> </a:t>
            </a:r>
            <a:r>
              <a:rPr lang="da-DK" baseline="0" dirty="0" err="1"/>
              <a:t>are</a:t>
            </a:r>
            <a:r>
              <a:rPr lang="da-DK" baseline="0" dirty="0"/>
              <a:t> </a:t>
            </a:r>
            <a:r>
              <a:rPr lang="da-DK" baseline="0" dirty="0" err="1"/>
              <a:t>released</a:t>
            </a:r>
            <a:r>
              <a:rPr lang="da-DK" baseline="0" dirty="0"/>
              <a:t>, the robot </a:t>
            </a:r>
            <a:r>
              <a:rPr lang="da-DK" baseline="0" dirty="0" err="1"/>
              <a:t>will</a:t>
            </a:r>
            <a:r>
              <a:rPr lang="da-DK" baseline="0" dirty="0"/>
              <a:t> </a:t>
            </a:r>
            <a:r>
              <a:rPr lang="da-DK" baseline="0" dirty="0" err="1"/>
              <a:t>make</a:t>
            </a:r>
            <a:r>
              <a:rPr lang="da-DK" baseline="0" dirty="0"/>
              <a:t> a </a:t>
            </a:r>
            <a:r>
              <a:rPr lang="da-DK" baseline="0" dirty="0" err="1"/>
              <a:t>security</a:t>
            </a:r>
            <a:r>
              <a:rPr lang="da-DK" baseline="0" dirty="0"/>
              <a:t> stop and </a:t>
            </a:r>
            <a:r>
              <a:rPr lang="da-DK" baseline="0" dirty="0" err="1"/>
              <a:t>turn</a:t>
            </a:r>
            <a:r>
              <a:rPr lang="da-DK" baseline="0" dirty="0"/>
              <a:t> </a:t>
            </a:r>
            <a:r>
              <a:rPr lang="da-DK" baseline="0" dirty="0" err="1"/>
              <a:t>off</a:t>
            </a:r>
            <a:r>
              <a:rPr lang="da-DK" baseline="0" dirty="0"/>
              <a:t> the power.</a:t>
            </a:r>
            <a:endParaRPr lang="da-DK" dirty="0"/>
          </a:p>
          <a:p>
            <a:r>
              <a:rPr lang="da-DK" dirty="0"/>
              <a:t>(</a:t>
            </a:r>
            <a:r>
              <a:rPr lang="da-DK" dirty="0" err="1"/>
              <a:t>payload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baseline="0" dirty="0"/>
              <a:t> must </a:t>
            </a:r>
            <a:r>
              <a:rPr lang="da-DK" baseline="0" dirty="0" err="1"/>
              <a:t>differ</a:t>
            </a:r>
            <a:r>
              <a:rPr lang="da-DK" baseline="0" dirty="0"/>
              <a:t> </a:t>
            </a:r>
            <a:r>
              <a:rPr lang="da-DK" baseline="0" dirty="0" err="1"/>
              <a:t>significantly</a:t>
            </a:r>
            <a:r>
              <a:rPr lang="da-DK" baseline="0" dirty="0"/>
              <a:t> to generate a </a:t>
            </a:r>
            <a:r>
              <a:rPr lang="da-DK" baseline="0" dirty="0" err="1"/>
              <a:t>security</a:t>
            </a:r>
            <a:r>
              <a:rPr lang="da-DK" baseline="0" dirty="0"/>
              <a:t> stop</a:t>
            </a:r>
            <a:r>
              <a:rPr lang="da-DK" dirty="0"/>
              <a:t>)</a:t>
            </a:r>
          </a:p>
          <a:p>
            <a:endParaRPr lang="da-DK" dirty="0"/>
          </a:p>
          <a:p>
            <a:r>
              <a:rPr lang="da-DK" b="1" dirty="0"/>
              <a:t>Procedure for </a:t>
            </a:r>
            <a:r>
              <a:rPr lang="da-DK" b="1" dirty="0" err="1"/>
              <a:t>initializing</a:t>
            </a:r>
            <a:r>
              <a:rPr lang="da-DK" b="1" dirty="0"/>
              <a:t>:</a:t>
            </a:r>
          </a:p>
          <a:p>
            <a:r>
              <a:rPr lang="da-DK" dirty="0"/>
              <a:t>1. Check </a:t>
            </a:r>
            <a:r>
              <a:rPr lang="da-DK" dirty="0" err="1"/>
              <a:t>payload</a:t>
            </a:r>
            <a:r>
              <a:rPr lang="da-DK" dirty="0"/>
              <a:t> </a:t>
            </a:r>
            <a:r>
              <a:rPr lang="da-DK" dirty="0" err="1"/>
              <a:t>settings</a:t>
            </a:r>
            <a:r>
              <a:rPr lang="da-DK" dirty="0"/>
              <a:t> </a:t>
            </a:r>
            <a:r>
              <a:rPr lang="da-DK" dirty="0" err="1"/>
              <a:t>correspond</a:t>
            </a:r>
            <a:r>
              <a:rPr lang="da-DK" dirty="0"/>
              <a:t> with </a:t>
            </a:r>
            <a:r>
              <a:rPr lang="da-DK" dirty="0" err="1"/>
              <a:t>weight</a:t>
            </a:r>
            <a:r>
              <a:rPr lang="da-DK" dirty="0"/>
              <a:t> of </a:t>
            </a:r>
            <a:r>
              <a:rPr lang="da-DK" dirty="0" err="1"/>
              <a:t>actual</a:t>
            </a:r>
            <a:r>
              <a:rPr lang="da-DK" dirty="0"/>
              <a:t> end-of-arm</a:t>
            </a:r>
            <a:r>
              <a:rPr lang="da-DK" baseline="0" dirty="0"/>
              <a:t> </a:t>
            </a:r>
            <a:r>
              <a:rPr lang="da-DK" baseline="0" dirty="0" err="1"/>
              <a:t>tool</a:t>
            </a:r>
            <a:r>
              <a:rPr lang="da-DK" baseline="0" dirty="0"/>
              <a:t>	STATE:   POWER OFF</a:t>
            </a:r>
            <a:endParaRPr lang="da-DK" dirty="0"/>
          </a:p>
          <a:p>
            <a:r>
              <a:rPr lang="da-DK" dirty="0"/>
              <a:t>2. Press ON to </a:t>
            </a:r>
            <a:r>
              <a:rPr lang="da-DK" dirty="0" err="1"/>
              <a:t>enable</a:t>
            </a:r>
            <a:r>
              <a:rPr lang="da-DK" dirty="0"/>
              <a:t> power for the joints			STATE:   IDLE</a:t>
            </a:r>
          </a:p>
          <a:p>
            <a:r>
              <a:rPr lang="da-DK" dirty="0"/>
              <a:t>3. Press ON </a:t>
            </a:r>
            <a:r>
              <a:rPr lang="da-DK" dirty="0" err="1"/>
              <a:t>again</a:t>
            </a:r>
            <a:r>
              <a:rPr lang="da-DK" baseline="0" dirty="0"/>
              <a:t> to </a:t>
            </a:r>
            <a:r>
              <a:rPr lang="da-DK" baseline="0" dirty="0" err="1"/>
              <a:t>release</a:t>
            </a:r>
            <a:r>
              <a:rPr lang="da-DK" baseline="0" dirty="0"/>
              <a:t> the </a:t>
            </a:r>
            <a:r>
              <a:rPr lang="da-DK" baseline="0" dirty="0" err="1"/>
              <a:t>mechanical</a:t>
            </a:r>
            <a:r>
              <a:rPr lang="da-DK" baseline="0" dirty="0"/>
              <a:t> </a:t>
            </a:r>
            <a:r>
              <a:rPr lang="da-DK" baseline="0" dirty="0" err="1"/>
              <a:t>brakes</a:t>
            </a:r>
            <a:r>
              <a:rPr lang="da-DK" baseline="0" dirty="0"/>
              <a:t>			STATE:   NORMAL</a:t>
            </a:r>
          </a:p>
          <a:p>
            <a:endParaRPr lang="da-DK" dirty="0">
              <a:solidFill>
                <a:srgbClr val="FF0000"/>
              </a:solidFill>
            </a:endParaRPr>
          </a:p>
          <a:p>
            <a:r>
              <a:rPr lang="da-DK" b="1" dirty="0">
                <a:solidFill>
                  <a:srgbClr val="FF0000"/>
                </a:solidFill>
              </a:rPr>
              <a:t>PERFORM LIVE DEMO</a:t>
            </a:r>
          </a:p>
          <a:p>
            <a:endParaRPr lang="da-DK" dirty="0">
              <a:solidFill>
                <a:srgbClr val="FF0000"/>
              </a:solidFill>
            </a:endParaRPr>
          </a:p>
          <a:p>
            <a:endParaRPr lang="da-DK" dirty="0">
              <a:solidFill>
                <a:srgbClr val="FF0000"/>
              </a:solidFill>
            </a:endParaRPr>
          </a:p>
          <a:p>
            <a:r>
              <a:rPr lang="da-DK" dirty="0">
                <a:solidFill>
                  <a:srgbClr val="FF0000"/>
                </a:solidFill>
              </a:rPr>
              <a:t>If robot is </a:t>
            </a:r>
            <a:r>
              <a:rPr lang="da-DK" dirty="0" err="1">
                <a:solidFill>
                  <a:srgbClr val="FF0000"/>
                </a:solidFill>
              </a:rPr>
              <a:t>close</a:t>
            </a:r>
            <a:r>
              <a:rPr lang="da-DK" dirty="0">
                <a:solidFill>
                  <a:srgbClr val="FF0000"/>
                </a:solidFill>
              </a:rPr>
              <a:t> to </a:t>
            </a:r>
            <a:r>
              <a:rPr lang="da-DK" dirty="0" err="1">
                <a:solidFill>
                  <a:srgbClr val="FF0000"/>
                </a:solidFill>
              </a:rPr>
              <a:t>collision</a:t>
            </a:r>
            <a:r>
              <a:rPr lang="da-DK" dirty="0">
                <a:solidFill>
                  <a:srgbClr val="FF0000"/>
                </a:solidFill>
              </a:rPr>
              <a:t>, the</a:t>
            </a:r>
            <a:r>
              <a:rPr lang="da-DK" baseline="0" dirty="0">
                <a:solidFill>
                  <a:srgbClr val="FF0000"/>
                </a:solidFill>
              </a:rPr>
              <a:t> BACKDRIVE </a:t>
            </a:r>
            <a:r>
              <a:rPr lang="da-DK" baseline="0" dirty="0" err="1">
                <a:solidFill>
                  <a:srgbClr val="FF0000"/>
                </a:solidFill>
              </a:rPr>
              <a:t>function</a:t>
            </a:r>
            <a:r>
              <a:rPr lang="da-DK" baseline="0" dirty="0">
                <a:solidFill>
                  <a:srgbClr val="FF0000"/>
                </a:solidFill>
              </a:rPr>
              <a:t> </a:t>
            </a:r>
            <a:r>
              <a:rPr lang="da-DK" baseline="0" dirty="0" err="1">
                <a:solidFill>
                  <a:srgbClr val="FF0000"/>
                </a:solidFill>
              </a:rPr>
              <a:t>can</a:t>
            </a:r>
            <a:r>
              <a:rPr lang="da-DK" baseline="0" dirty="0">
                <a:solidFill>
                  <a:srgbClr val="FF0000"/>
                </a:solidFill>
              </a:rPr>
              <a:t> </a:t>
            </a:r>
            <a:r>
              <a:rPr lang="da-DK" baseline="0" dirty="0" err="1">
                <a:solidFill>
                  <a:srgbClr val="FF0000"/>
                </a:solidFill>
              </a:rPr>
              <a:t>be</a:t>
            </a:r>
            <a:r>
              <a:rPr lang="da-DK" baseline="0" dirty="0">
                <a:solidFill>
                  <a:srgbClr val="FF0000"/>
                </a:solidFill>
              </a:rPr>
              <a:t> </a:t>
            </a:r>
            <a:r>
              <a:rPr lang="da-DK" baseline="0" dirty="0" err="1">
                <a:solidFill>
                  <a:srgbClr val="FF0000"/>
                </a:solidFill>
              </a:rPr>
              <a:t>used</a:t>
            </a:r>
            <a:r>
              <a:rPr lang="da-DK" baseline="0" dirty="0">
                <a:solidFill>
                  <a:srgbClr val="FF0000"/>
                </a:solidFill>
              </a:rPr>
              <a:t> to </a:t>
            </a:r>
            <a:r>
              <a:rPr lang="da-DK" baseline="0" dirty="0" err="1">
                <a:solidFill>
                  <a:srgbClr val="FF0000"/>
                </a:solidFill>
              </a:rPr>
              <a:t>move</a:t>
            </a:r>
            <a:r>
              <a:rPr lang="da-DK" baseline="0" dirty="0">
                <a:solidFill>
                  <a:srgbClr val="FF0000"/>
                </a:solidFill>
              </a:rPr>
              <a:t> robot arm to </a:t>
            </a:r>
            <a:r>
              <a:rPr lang="da-DK" baseline="0" dirty="0" err="1">
                <a:solidFill>
                  <a:srgbClr val="FF0000"/>
                </a:solidFill>
              </a:rPr>
              <a:t>safe</a:t>
            </a:r>
            <a:r>
              <a:rPr lang="da-DK" baseline="0" dirty="0">
                <a:solidFill>
                  <a:srgbClr val="FF0000"/>
                </a:solidFill>
              </a:rPr>
              <a:t> position </a:t>
            </a:r>
            <a:r>
              <a:rPr lang="da-DK" baseline="0" dirty="0" err="1">
                <a:solidFill>
                  <a:srgbClr val="FF0000"/>
                </a:solidFill>
              </a:rPr>
              <a:t>before</a:t>
            </a:r>
            <a:r>
              <a:rPr lang="da-DK" baseline="0" dirty="0">
                <a:solidFill>
                  <a:srgbClr val="FF0000"/>
                </a:solidFill>
              </a:rPr>
              <a:t> </a:t>
            </a:r>
            <a:r>
              <a:rPr lang="da-DK" baseline="0" dirty="0" err="1">
                <a:solidFill>
                  <a:srgbClr val="FF0000"/>
                </a:solidFill>
              </a:rPr>
              <a:t>initializing</a:t>
            </a:r>
            <a:r>
              <a:rPr lang="da-DK" baseline="0" dirty="0">
                <a:solidFill>
                  <a:srgbClr val="FF0000"/>
                </a:solidFill>
              </a:rPr>
              <a:t>.</a:t>
            </a:r>
            <a:endParaRPr lang="da-DK" dirty="0">
              <a:solidFill>
                <a:srgbClr val="FF0000"/>
              </a:solidFill>
            </a:endParaRPr>
          </a:p>
          <a:p>
            <a:endParaRPr lang="da-DK" dirty="0">
              <a:solidFill>
                <a:srgbClr val="FF0000"/>
              </a:solidFill>
            </a:endParaRPr>
          </a:p>
          <a:p>
            <a:r>
              <a:rPr lang="da-DK" dirty="0" err="1"/>
              <a:t>Backdrive</a:t>
            </a:r>
            <a:r>
              <a:rPr lang="da-DK" dirty="0"/>
              <a:t> mode:</a:t>
            </a:r>
          </a:p>
          <a:p>
            <a:pPr marL="228600" indent="-228600">
              <a:buAutoNum type="arabicPeriod"/>
            </a:pPr>
            <a:r>
              <a:rPr lang="da-DK" dirty="0"/>
              <a:t>Press ON to </a:t>
            </a:r>
            <a:r>
              <a:rPr lang="da-DK" dirty="0" err="1"/>
              <a:t>enable</a:t>
            </a:r>
            <a:r>
              <a:rPr lang="da-DK" dirty="0"/>
              <a:t> power for the joints.</a:t>
            </a:r>
          </a:p>
          <a:p>
            <a:pPr marL="0" indent="0">
              <a:buNone/>
            </a:pPr>
            <a:r>
              <a:rPr lang="da-DK" i="1" dirty="0"/>
              <a:t>    Do NOT </a:t>
            </a:r>
            <a:r>
              <a:rPr lang="da-DK" i="1" dirty="0" err="1"/>
              <a:t>release</a:t>
            </a:r>
            <a:r>
              <a:rPr lang="da-DK" i="1" dirty="0"/>
              <a:t> the </a:t>
            </a:r>
            <a:r>
              <a:rPr lang="da-DK" i="1" dirty="0" err="1"/>
              <a:t>brakes</a:t>
            </a:r>
            <a:r>
              <a:rPr lang="da-DK" i="1" dirty="0"/>
              <a:t>.</a:t>
            </a:r>
          </a:p>
          <a:p>
            <a:pPr marL="0" indent="0">
              <a:buNone/>
            </a:pPr>
            <a:r>
              <a:rPr lang="da-DK" dirty="0"/>
              <a:t>2. Press and hold </a:t>
            </a:r>
            <a:r>
              <a:rPr lang="da-DK" dirty="0" err="1"/>
              <a:t>Freedrive</a:t>
            </a:r>
            <a:r>
              <a:rPr lang="da-DK" dirty="0"/>
              <a:t>» status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change</a:t>
            </a:r>
            <a:r>
              <a:rPr lang="da-DK" dirty="0"/>
              <a:t> to BACKDRIVE</a:t>
            </a:r>
          </a:p>
          <a:p>
            <a:pPr marL="0" indent="0">
              <a:buNone/>
            </a:pPr>
            <a:r>
              <a:rPr lang="da-DK" baseline="0" dirty="0"/>
              <a:t>3. </a:t>
            </a:r>
            <a:r>
              <a:rPr lang="da-DK" baseline="0" dirty="0" err="1"/>
              <a:t>Pull</a:t>
            </a:r>
            <a:r>
              <a:rPr lang="da-DK" baseline="0" dirty="0"/>
              <a:t> joint </a:t>
            </a:r>
            <a:r>
              <a:rPr lang="da-DK" baseline="0" dirty="0" err="1"/>
              <a:t>away</a:t>
            </a:r>
            <a:r>
              <a:rPr lang="da-DK" baseline="0" dirty="0"/>
              <a:t> from </a:t>
            </a:r>
            <a:r>
              <a:rPr lang="da-DK" baseline="0" dirty="0" err="1"/>
              <a:t>collision</a:t>
            </a:r>
            <a:r>
              <a:rPr lang="da-DK" baseline="0" dirty="0"/>
              <a:t> </a:t>
            </a:r>
            <a:r>
              <a:rPr lang="da-DK" baseline="0" dirty="0" err="1"/>
              <a:t>area</a:t>
            </a:r>
            <a:r>
              <a:rPr lang="da-DK" baseline="0" dirty="0"/>
              <a:t> </a:t>
            </a:r>
            <a:r>
              <a:rPr lang="da-DK" dirty="0"/>
              <a:t>» </a:t>
            </a:r>
            <a:r>
              <a:rPr lang="da-DK" dirty="0" err="1"/>
              <a:t>brake</a:t>
            </a:r>
            <a:r>
              <a:rPr lang="da-DK" baseline="0" dirty="0"/>
              <a:t> is </a:t>
            </a:r>
            <a:r>
              <a:rPr lang="da-DK" baseline="0" dirty="0" err="1"/>
              <a:t>released</a:t>
            </a:r>
            <a:r>
              <a:rPr lang="da-DK" baseline="0" dirty="0"/>
              <a:t> for </a:t>
            </a:r>
            <a:r>
              <a:rPr lang="da-DK" baseline="0" dirty="0" err="1"/>
              <a:t>only</a:t>
            </a:r>
            <a:r>
              <a:rPr lang="da-DK" baseline="0" dirty="0"/>
              <a:t> </a:t>
            </a:r>
            <a:r>
              <a:rPr lang="da-DK" baseline="0" dirty="0" err="1"/>
              <a:t>this</a:t>
            </a:r>
            <a:r>
              <a:rPr lang="da-DK" baseline="0" dirty="0"/>
              <a:t> joint as long as </a:t>
            </a:r>
            <a:r>
              <a:rPr lang="da-DK" baseline="0" dirty="0" err="1"/>
              <a:t>freedrive</a:t>
            </a:r>
            <a:r>
              <a:rPr lang="da-DK" baseline="0" dirty="0"/>
              <a:t> is </a:t>
            </a:r>
            <a:r>
              <a:rPr lang="da-DK" baseline="0" dirty="0" err="1"/>
              <a:t>pressed</a:t>
            </a:r>
            <a:r>
              <a:rPr lang="da-DK" baseline="0" dirty="0"/>
              <a:t>.</a:t>
            </a:r>
          </a:p>
          <a:p>
            <a:endParaRPr lang="da-DK" dirty="0">
              <a:solidFill>
                <a:srgbClr val="FF0000"/>
              </a:solidFill>
            </a:endParaRPr>
          </a:p>
          <a:p>
            <a:r>
              <a:rPr lang="da-DK" b="1" dirty="0">
                <a:solidFill>
                  <a:srgbClr val="FF0000"/>
                </a:solidFill>
              </a:rPr>
              <a:t>PERFORM LIVE DEMO of BACKDRIVE MODE</a:t>
            </a:r>
          </a:p>
        </p:txBody>
      </p:sp>
    </p:spTree>
    <p:extLst>
      <p:ext uri="{BB962C8B-B14F-4D97-AF65-F5344CB8AC3E}">
        <p14:creationId xmlns:p14="http://schemas.microsoft.com/office/powerpoint/2010/main" val="18678418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General limits</a:t>
            </a:r>
          </a:p>
          <a:p>
            <a:endParaRPr lang="da-DK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Change </a:t>
            </a:r>
            <a:r>
              <a:rPr lang="da-DK" baseline="0" dirty="0" err="1"/>
              <a:t>safety</a:t>
            </a:r>
            <a:r>
              <a:rPr lang="da-DK" baseline="0" dirty="0"/>
              <a:t> mode with slider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</a:t>
            </a:r>
            <a:r>
              <a:rPr lang="da-DK" baseline="0" dirty="0" err="1"/>
              <a:t>Very</a:t>
            </a:r>
            <a:r>
              <a:rPr lang="da-DK" baseline="0" dirty="0"/>
              <a:t> </a:t>
            </a:r>
            <a:r>
              <a:rPr lang="da-DK" baseline="0" dirty="0" err="1"/>
              <a:t>restricted</a:t>
            </a:r>
            <a:endParaRPr lang="da-DK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</a:t>
            </a:r>
            <a:r>
              <a:rPr lang="da-DK" baseline="0" dirty="0" err="1"/>
              <a:t>Restricted</a:t>
            </a:r>
            <a:endParaRPr lang="da-DK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Default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</a:t>
            </a:r>
            <a:r>
              <a:rPr lang="da-DK" baseline="0" dirty="0" err="1"/>
              <a:t>Least</a:t>
            </a:r>
            <a:r>
              <a:rPr lang="da-DK" baseline="0" dirty="0"/>
              <a:t> </a:t>
            </a:r>
            <a:r>
              <a:rPr lang="da-DK" baseline="0" dirty="0" err="1"/>
              <a:t>restricted</a:t>
            </a:r>
            <a:endParaRPr lang="da-DK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baseline="0" dirty="0"/>
          </a:p>
          <a:p>
            <a:r>
              <a:rPr lang="da-DK" dirty="0"/>
              <a:t>If </a:t>
            </a:r>
            <a:r>
              <a:rPr lang="da-DK" dirty="0" err="1"/>
              <a:t>any</a:t>
            </a:r>
            <a:r>
              <a:rPr lang="da-DK" dirty="0"/>
              <a:t> </a:t>
            </a:r>
            <a:r>
              <a:rPr lang="da-DK" dirty="0" err="1"/>
              <a:t>changes</a:t>
            </a:r>
            <a:r>
              <a:rPr lang="da-DK" dirty="0"/>
              <a:t> has </a:t>
            </a:r>
            <a:r>
              <a:rPr lang="da-DK" dirty="0" err="1"/>
              <a:t>been</a:t>
            </a:r>
            <a:r>
              <a:rPr lang="da-DK" dirty="0"/>
              <a:t> made to the </a:t>
            </a:r>
            <a:r>
              <a:rPr lang="da-DK" dirty="0" err="1"/>
              <a:t>safety</a:t>
            </a:r>
            <a:r>
              <a:rPr lang="da-DK" dirty="0"/>
              <a:t> </a:t>
            </a:r>
            <a:r>
              <a:rPr lang="da-DK" dirty="0" err="1"/>
              <a:t>configuration</a:t>
            </a:r>
            <a:r>
              <a:rPr lang="da-DK" dirty="0"/>
              <a:t>, a </a:t>
            </a:r>
            <a:r>
              <a:rPr lang="da-DK" dirty="0" err="1"/>
              <a:t>warning</a:t>
            </a:r>
            <a:r>
              <a:rPr lang="da-DK" dirty="0"/>
              <a:t> </a:t>
            </a:r>
            <a:r>
              <a:rPr lang="da-DK" dirty="0" err="1"/>
              <a:t>icon</a:t>
            </a:r>
            <a:r>
              <a:rPr lang="da-DK" dirty="0"/>
              <a:t> is </a:t>
            </a:r>
            <a:r>
              <a:rPr lang="da-DK" dirty="0" err="1"/>
              <a:t>displayed</a:t>
            </a:r>
            <a:endParaRPr lang="da-DK" dirty="0"/>
          </a:p>
          <a:p>
            <a:r>
              <a:rPr lang="da-DK" baseline="0" dirty="0"/>
              <a:t>» Press </a:t>
            </a:r>
            <a:r>
              <a:rPr lang="da-DK" baseline="0" dirty="0" err="1"/>
              <a:t>Apply</a:t>
            </a:r>
            <a:r>
              <a:rPr lang="da-DK" baseline="0" dirty="0"/>
              <a:t> to </a:t>
            </a:r>
            <a:r>
              <a:rPr lang="da-DK" baseline="0" dirty="0" err="1"/>
              <a:t>make</a:t>
            </a:r>
            <a:r>
              <a:rPr lang="da-DK" baseline="0" dirty="0"/>
              <a:t> new </a:t>
            </a:r>
            <a:r>
              <a:rPr lang="da-DK" baseline="0" dirty="0" err="1"/>
              <a:t>settings</a:t>
            </a:r>
            <a:r>
              <a:rPr lang="da-DK" baseline="0" dirty="0"/>
              <a:t> </a:t>
            </a:r>
            <a:r>
              <a:rPr lang="da-DK" baseline="0" dirty="0" err="1"/>
              <a:t>active</a:t>
            </a:r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19204296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Basic </a:t>
            </a:r>
            <a:r>
              <a:rPr lang="da-DK" b="1" dirty="0" err="1"/>
              <a:t>safety</a:t>
            </a:r>
            <a:r>
              <a:rPr lang="da-DK" b="1" dirty="0"/>
              <a:t> </a:t>
            </a:r>
            <a:r>
              <a:rPr lang="da-DK" b="1" dirty="0" err="1"/>
              <a:t>setting</a:t>
            </a:r>
            <a:endParaRPr lang="da-DK" b="1" dirty="0"/>
          </a:p>
          <a:p>
            <a:endParaRPr lang="da-DK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Default </a:t>
            </a:r>
            <a:r>
              <a:rPr lang="da-DK" baseline="0" dirty="0" err="1"/>
              <a:t>settings</a:t>
            </a:r>
            <a:r>
              <a:rPr lang="da-DK" baseline="0" dirty="0"/>
              <a:t> for </a:t>
            </a:r>
            <a:r>
              <a:rPr lang="da-DK" baseline="0" dirty="0" err="1"/>
              <a:t>each</a:t>
            </a:r>
            <a:r>
              <a:rPr lang="da-DK" baseline="0" dirty="0"/>
              <a:t> mode</a:t>
            </a:r>
          </a:p>
        </p:txBody>
      </p:sp>
    </p:spTree>
    <p:extLst>
      <p:ext uri="{BB962C8B-B14F-4D97-AF65-F5344CB8AC3E}">
        <p14:creationId xmlns:p14="http://schemas.microsoft.com/office/powerpoint/2010/main" val="30402524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Advanced </a:t>
            </a:r>
            <a:r>
              <a:rPr lang="da-DK" b="1" dirty="0" err="1"/>
              <a:t>settings</a:t>
            </a:r>
            <a:endParaRPr lang="da-DK" b="1" dirty="0"/>
          </a:p>
          <a:p>
            <a:endParaRPr lang="da-DK" dirty="0"/>
          </a:p>
          <a:p>
            <a:r>
              <a:rPr lang="da-DK" dirty="0"/>
              <a:t>In Advanced </a:t>
            </a:r>
            <a:r>
              <a:rPr lang="da-DK" dirty="0" err="1"/>
              <a:t>Settings</a:t>
            </a:r>
            <a:r>
              <a:rPr lang="da-DK" dirty="0"/>
              <a:t> it is </a:t>
            </a:r>
            <a:r>
              <a:rPr lang="da-DK" dirty="0" err="1"/>
              <a:t>possible</a:t>
            </a:r>
            <a:r>
              <a:rPr lang="da-DK" dirty="0"/>
              <a:t> to </a:t>
            </a:r>
            <a:r>
              <a:rPr lang="da-DK" dirty="0" err="1"/>
              <a:t>customize</a:t>
            </a:r>
            <a:r>
              <a:rPr lang="da-DK" dirty="0"/>
              <a:t> the </a:t>
            </a:r>
            <a:r>
              <a:rPr lang="da-DK" dirty="0" err="1"/>
              <a:t>settings</a:t>
            </a:r>
            <a:endParaRPr lang="da-DK" dirty="0"/>
          </a:p>
          <a:p>
            <a:r>
              <a:rPr lang="da-DK" baseline="0" dirty="0"/>
              <a:t>» Force</a:t>
            </a:r>
          </a:p>
          <a:p>
            <a:r>
              <a:rPr lang="da-DK" baseline="0" dirty="0"/>
              <a:t>» Power</a:t>
            </a:r>
          </a:p>
          <a:p>
            <a:r>
              <a:rPr lang="da-DK" baseline="0" dirty="0"/>
              <a:t>» Speed</a:t>
            </a:r>
          </a:p>
          <a:p>
            <a:r>
              <a:rPr lang="da-DK" baseline="0" dirty="0"/>
              <a:t>» Momentum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 err="1"/>
              <a:t>Settings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defined</a:t>
            </a:r>
            <a:r>
              <a:rPr lang="da-DK" baseline="0" dirty="0"/>
              <a:t> in: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Normal mode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</a:t>
            </a:r>
            <a:r>
              <a:rPr lang="da-DK" baseline="0" dirty="0" err="1"/>
              <a:t>Reduced</a:t>
            </a:r>
            <a:r>
              <a:rPr lang="da-DK" baseline="0" dirty="0"/>
              <a:t> mode (</a:t>
            </a:r>
            <a:r>
              <a:rPr lang="da-DK" baseline="0" dirty="0" err="1"/>
              <a:t>requires</a:t>
            </a:r>
            <a:r>
              <a:rPr lang="da-DK" baseline="0" dirty="0"/>
              <a:t> </a:t>
            </a:r>
            <a:r>
              <a:rPr lang="da-DK" baseline="0" dirty="0" err="1"/>
              <a:t>setup</a:t>
            </a:r>
            <a:r>
              <a:rPr lang="da-DK" baseline="0" dirty="0"/>
              <a:t> of </a:t>
            </a:r>
            <a:r>
              <a:rPr lang="da-DK" baseline="0" dirty="0" err="1"/>
              <a:t>safety</a:t>
            </a:r>
            <a:r>
              <a:rPr lang="da-DK" baseline="0" dirty="0"/>
              <a:t> input)</a:t>
            </a:r>
          </a:p>
        </p:txBody>
      </p:sp>
    </p:spTree>
    <p:extLst>
      <p:ext uri="{BB962C8B-B14F-4D97-AF65-F5344CB8AC3E}">
        <p14:creationId xmlns:p14="http://schemas.microsoft.com/office/powerpoint/2010/main" val="37603955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Perform demo of Recovery</a:t>
            </a:r>
            <a:r>
              <a:rPr lang="da-DK" baseline="0" dirty="0"/>
              <a:t> mode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19323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0" baseline="0" dirty="0"/>
              <a:t>Provide the learners with an overview of module 6</a:t>
            </a:r>
          </a:p>
          <a:p>
            <a:endParaRPr lang="da-DK" b="0" baseline="0" dirty="0"/>
          </a:p>
          <a:p>
            <a:pPr marL="171450" indent="-171450">
              <a:buFontTx/>
              <a:buChar char="-"/>
            </a:pPr>
            <a:r>
              <a:rPr lang="da-DK" b="0" baseline="0" dirty="0"/>
              <a:t>Explain what theory you will go through and how they are supposed to use the commands and functionalities in the task</a:t>
            </a:r>
          </a:p>
          <a:p>
            <a:pPr marL="171450" indent="-171450">
              <a:buFontTx/>
              <a:buChar char="-"/>
            </a:pPr>
            <a:r>
              <a:rPr lang="da-DK" b="0" baseline="0" dirty="0"/>
              <a:t>Introduce the task and the related 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20344265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b="0" baseline="0" dirty="0"/>
          </a:p>
          <a:p>
            <a:endParaRPr lang="da-DK" b="0" baseline="0" dirty="0"/>
          </a:p>
          <a:p>
            <a:endParaRPr lang="da-DK" b="0" baseline="0" dirty="0"/>
          </a:p>
        </p:txBody>
      </p:sp>
    </p:spTree>
    <p:extLst>
      <p:ext uri="{BB962C8B-B14F-4D97-AF65-F5344CB8AC3E}">
        <p14:creationId xmlns:p14="http://schemas.microsoft.com/office/powerpoint/2010/main" val="40341060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0" baseline="0" dirty="0"/>
              <a:t>Provide the learners with an overview of module 7</a:t>
            </a:r>
          </a:p>
          <a:p>
            <a:endParaRPr lang="da-DK" b="0" baseline="0" dirty="0"/>
          </a:p>
          <a:p>
            <a:pPr marL="171450" indent="-171450">
              <a:buFontTx/>
              <a:buChar char="-"/>
            </a:pPr>
            <a:r>
              <a:rPr lang="da-DK" b="0" baseline="0" dirty="0"/>
              <a:t>Explain what theory you will go through and how they are supposed to use the commands and functionalities in the task</a:t>
            </a:r>
          </a:p>
          <a:p>
            <a:pPr marL="171450" indent="-171450">
              <a:buFontTx/>
              <a:buChar char="-"/>
            </a:pPr>
            <a:r>
              <a:rPr lang="da-DK" b="0" baseline="0" dirty="0"/>
              <a:t>Introduce the task and the related success criteria</a:t>
            </a:r>
          </a:p>
          <a:p>
            <a:endParaRPr lang="da-DK" b="0" baseline="0" dirty="0"/>
          </a:p>
          <a:p>
            <a:endParaRPr lang="da-DK" b="0" baseline="0" dirty="0"/>
          </a:p>
          <a:p>
            <a:endParaRPr lang="da-DK" b="0" baseline="0" dirty="0"/>
          </a:p>
        </p:txBody>
      </p:sp>
    </p:spTree>
    <p:extLst>
      <p:ext uri="{BB962C8B-B14F-4D97-AF65-F5344CB8AC3E}">
        <p14:creationId xmlns:p14="http://schemas.microsoft.com/office/powerpoint/2010/main" val="40341060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User </a:t>
            </a:r>
            <a:r>
              <a:rPr lang="da-DK" b="1" dirty="0" err="1"/>
              <a:t>defined</a:t>
            </a:r>
            <a:r>
              <a:rPr lang="da-DK" b="1" dirty="0"/>
              <a:t> </a:t>
            </a:r>
            <a:r>
              <a:rPr lang="da-DK" b="1" dirty="0" err="1"/>
              <a:t>safety</a:t>
            </a:r>
            <a:r>
              <a:rPr lang="da-DK" b="1" dirty="0"/>
              <a:t> plane</a:t>
            </a:r>
          </a:p>
          <a:p>
            <a:endParaRPr lang="da-DK" dirty="0"/>
          </a:p>
          <a:p>
            <a:r>
              <a:rPr lang="da-DK" dirty="0" err="1"/>
              <a:t>Demonstrate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to </a:t>
            </a:r>
            <a:r>
              <a:rPr lang="da-DK" dirty="0" err="1"/>
              <a:t>define</a:t>
            </a:r>
            <a:r>
              <a:rPr lang="da-DK" dirty="0"/>
              <a:t> a feature as Plane</a:t>
            </a:r>
          </a:p>
          <a:p>
            <a:r>
              <a:rPr lang="da-DK" baseline="0" dirty="0"/>
              <a:t>» </a:t>
            </a:r>
            <a:r>
              <a:rPr lang="da-DK" baseline="0" dirty="0" err="1"/>
              <a:t>Click</a:t>
            </a:r>
            <a:r>
              <a:rPr lang="da-DK" baseline="0" dirty="0"/>
              <a:t> Plane-</a:t>
            </a:r>
            <a:r>
              <a:rPr lang="da-DK" baseline="0" dirty="0" err="1"/>
              <a:t>button</a:t>
            </a:r>
            <a:r>
              <a:rPr lang="da-DK" baseline="0" dirty="0"/>
              <a:t> to </a:t>
            </a:r>
            <a:r>
              <a:rPr lang="da-DK" baseline="0" dirty="0" err="1"/>
              <a:t>add</a:t>
            </a:r>
            <a:r>
              <a:rPr lang="da-DK" baseline="0" dirty="0"/>
              <a:t> new plane</a:t>
            </a:r>
          </a:p>
          <a:p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30161560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User defined feature</a:t>
            </a:r>
          </a:p>
          <a:p>
            <a:endParaRPr lang="da-DK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A Plane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</a:t>
            </a:r>
            <a:r>
              <a:rPr lang="da-DK" dirty="0" err="1"/>
              <a:t>renamed</a:t>
            </a:r>
            <a:endParaRPr lang="da-DK" dirty="0"/>
          </a:p>
          <a:p>
            <a:r>
              <a:rPr lang="da-DK" baseline="0" dirty="0"/>
              <a:t>» </a:t>
            </a:r>
            <a:r>
              <a:rPr lang="da-DK" baseline="0" dirty="0" err="1"/>
              <a:t>deleted</a:t>
            </a:r>
            <a:endParaRPr lang="da-DK" baseline="0" dirty="0"/>
          </a:p>
          <a:p>
            <a:endParaRPr lang="da-DK" baseline="0" dirty="0"/>
          </a:p>
          <a:p>
            <a:r>
              <a:rPr lang="da-DK" baseline="0" dirty="0"/>
              <a:t>A Plane has 3 parameters</a:t>
            </a:r>
          </a:p>
          <a:p>
            <a:r>
              <a:rPr lang="da-DK" baseline="0" dirty="0"/>
              <a:t>» Show </a:t>
            </a:r>
            <a:r>
              <a:rPr lang="da-DK" baseline="0" dirty="0" err="1"/>
              <a:t>axes</a:t>
            </a:r>
            <a:r>
              <a:rPr lang="da-DK" baseline="0" dirty="0"/>
              <a:t>		sets </a:t>
            </a:r>
            <a:r>
              <a:rPr lang="da-DK" baseline="0" dirty="0" err="1"/>
              <a:t>color</a:t>
            </a:r>
            <a:r>
              <a:rPr lang="da-DK" baseline="0" dirty="0"/>
              <a:t> on </a:t>
            </a:r>
            <a:r>
              <a:rPr lang="da-DK" baseline="0" dirty="0" err="1"/>
              <a:t>arrows</a:t>
            </a:r>
            <a:r>
              <a:rPr lang="da-DK" baseline="0" dirty="0"/>
              <a:t> in MOVE-tab</a:t>
            </a:r>
          </a:p>
          <a:p>
            <a:r>
              <a:rPr lang="da-DK" baseline="0" dirty="0"/>
              <a:t>» </a:t>
            </a:r>
            <a:r>
              <a:rPr lang="da-DK" baseline="0" dirty="0" err="1"/>
              <a:t>Joggable</a:t>
            </a:r>
            <a:r>
              <a:rPr lang="da-DK" baseline="0" dirty="0"/>
              <a:t>		enables/disables Feature in MOVE-tab</a:t>
            </a:r>
          </a:p>
          <a:p>
            <a:r>
              <a:rPr lang="da-DK" baseline="0" dirty="0"/>
              <a:t>» Variable		</a:t>
            </a:r>
            <a:r>
              <a:rPr lang="da-DK" baseline="0" dirty="0" err="1"/>
              <a:t>creates</a:t>
            </a:r>
            <a:r>
              <a:rPr lang="da-DK" baseline="0" dirty="0"/>
              <a:t> a </a:t>
            </a:r>
            <a:r>
              <a:rPr lang="da-DK" baseline="0" dirty="0" err="1"/>
              <a:t>copy</a:t>
            </a:r>
            <a:r>
              <a:rPr lang="da-DK" baseline="0" dirty="0"/>
              <a:t> of the Feature </a:t>
            </a:r>
            <a:r>
              <a:rPr lang="da-DK" baseline="0" dirty="0" err="1"/>
              <a:t>which</a:t>
            </a:r>
            <a:r>
              <a:rPr lang="da-DK" baseline="0" dirty="0"/>
              <a:t>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used</a:t>
            </a:r>
            <a:r>
              <a:rPr lang="da-DK" baseline="0" dirty="0"/>
              <a:t> for </a:t>
            </a:r>
            <a:r>
              <a:rPr lang="da-DK" baseline="0" dirty="0" err="1"/>
              <a:t>mathematical</a:t>
            </a:r>
            <a:r>
              <a:rPr lang="da-DK" baseline="0" dirty="0"/>
              <a:t> </a:t>
            </a:r>
            <a:r>
              <a:rPr lang="da-DK" baseline="0" dirty="0" err="1"/>
              <a:t>calculations</a:t>
            </a:r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2519323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User defined feature</a:t>
            </a:r>
          </a:p>
          <a:p>
            <a:endParaRPr lang="da-DK" dirty="0"/>
          </a:p>
          <a:p>
            <a:r>
              <a:rPr lang="da-DK" baseline="0" dirty="0"/>
              <a:t>Plane </a:t>
            </a:r>
            <a:r>
              <a:rPr lang="da-DK" baseline="0" dirty="0" err="1"/>
              <a:t>consists</a:t>
            </a:r>
            <a:r>
              <a:rPr lang="da-DK" baseline="0" dirty="0"/>
              <a:t> of 3 </a:t>
            </a:r>
            <a:r>
              <a:rPr lang="da-DK" baseline="0" dirty="0" err="1"/>
              <a:t>fixed</a:t>
            </a:r>
            <a:r>
              <a:rPr lang="da-DK" baseline="0" dirty="0"/>
              <a:t> </a:t>
            </a:r>
            <a:r>
              <a:rPr lang="da-DK" baseline="0" dirty="0" err="1"/>
              <a:t>waypoints</a:t>
            </a:r>
            <a:endParaRPr lang="da-DK" baseline="0" dirty="0"/>
          </a:p>
          <a:p>
            <a:r>
              <a:rPr lang="da-DK" baseline="0" dirty="0"/>
              <a:t>» Point_1 = </a:t>
            </a:r>
            <a:r>
              <a:rPr lang="da-DK" baseline="0" dirty="0" err="1"/>
              <a:t>origin</a:t>
            </a:r>
            <a:r>
              <a:rPr lang="da-DK" baseline="0" dirty="0"/>
              <a:t> of plane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Point_2 = Y-</a:t>
            </a:r>
            <a:r>
              <a:rPr lang="da-DK" baseline="0" dirty="0" err="1"/>
              <a:t>direction</a:t>
            </a:r>
            <a:r>
              <a:rPr lang="da-DK" baseline="0" dirty="0"/>
              <a:t> of plane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» Point_3 = orientation of plane</a:t>
            </a:r>
          </a:p>
          <a:p>
            <a:endParaRPr lang="da-DK" baseline="0" dirty="0"/>
          </a:p>
          <a:p>
            <a:r>
              <a:rPr lang="da-DK" dirty="0" err="1"/>
              <a:t>Demonstrate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to </a:t>
            </a:r>
            <a:r>
              <a:rPr lang="da-DK" dirty="0" err="1"/>
              <a:t>define</a:t>
            </a:r>
            <a:r>
              <a:rPr lang="da-DK" dirty="0"/>
              <a:t> a feature as Plane</a:t>
            </a:r>
          </a:p>
          <a:p>
            <a:r>
              <a:rPr lang="da-DK" baseline="0" dirty="0"/>
              <a:t>» </a:t>
            </a:r>
            <a:r>
              <a:rPr lang="da-DK" baseline="0" dirty="0" err="1"/>
              <a:t>Teach</a:t>
            </a:r>
            <a:r>
              <a:rPr lang="da-DK" baseline="0" dirty="0"/>
              <a:t> the 3 </a:t>
            </a:r>
            <a:r>
              <a:rPr lang="da-DK" baseline="0" dirty="0" err="1"/>
              <a:t>waypoints</a:t>
            </a:r>
            <a:r>
              <a:rPr lang="da-DK" baseline="0" dirty="0"/>
              <a:t> as a </a:t>
            </a:r>
            <a:r>
              <a:rPr lang="da-DK" baseline="0" dirty="0" err="1"/>
              <a:t>vertical</a:t>
            </a:r>
            <a:r>
              <a:rPr lang="da-DK" baseline="0" dirty="0"/>
              <a:t> plane</a:t>
            </a:r>
          </a:p>
        </p:txBody>
      </p:sp>
    </p:spTree>
    <p:extLst>
      <p:ext uri="{BB962C8B-B14F-4D97-AF65-F5344CB8AC3E}">
        <p14:creationId xmlns:p14="http://schemas.microsoft.com/office/powerpoint/2010/main" val="251932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Explain</a:t>
            </a:r>
            <a:r>
              <a:rPr lang="da-DK" dirty="0"/>
              <a:t> the </a:t>
            </a:r>
            <a:r>
              <a:rPr lang="da-DK" dirty="0" err="1"/>
              <a:t>different</a:t>
            </a:r>
            <a:r>
              <a:rPr lang="da-DK" baseline="0" dirty="0"/>
              <a:t> options of jogging the robot:</a:t>
            </a:r>
          </a:p>
          <a:p>
            <a:endParaRPr lang="da-DK" baseline="0" dirty="0"/>
          </a:p>
          <a:p>
            <a:r>
              <a:rPr lang="da-DK" baseline="0" dirty="0"/>
              <a:t>1. </a:t>
            </a:r>
            <a:r>
              <a:rPr lang="da-DK" baseline="0" dirty="0" err="1"/>
              <a:t>Move</a:t>
            </a:r>
            <a:r>
              <a:rPr lang="da-DK" baseline="0" dirty="0"/>
              <a:t> </a:t>
            </a:r>
            <a:r>
              <a:rPr lang="da-DK" baseline="0" dirty="0" err="1"/>
              <a:t>one</a:t>
            </a:r>
            <a:r>
              <a:rPr lang="da-DK" baseline="0" dirty="0"/>
              <a:t> joint </a:t>
            </a:r>
            <a:r>
              <a:rPr lang="da-DK" baseline="0" dirty="0" err="1"/>
              <a:t>individually</a:t>
            </a:r>
            <a:endParaRPr lang="da-DK" baseline="0" dirty="0"/>
          </a:p>
          <a:p>
            <a:r>
              <a:rPr lang="da-DK" baseline="0" dirty="0"/>
              <a:t>2. </a:t>
            </a:r>
            <a:r>
              <a:rPr lang="da-DK" baseline="0" dirty="0" err="1"/>
              <a:t>Move</a:t>
            </a:r>
            <a:r>
              <a:rPr lang="da-DK" baseline="0" dirty="0"/>
              <a:t> in </a:t>
            </a:r>
            <a:r>
              <a:rPr lang="da-DK" baseline="0" dirty="0" err="1"/>
              <a:t>cartesian</a:t>
            </a:r>
            <a:r>
              <a:rPr lang="da-DK" baseline="0" dirty="0"/>
              <a:t> (</a:t>
            </a:r>
            <a:r>
              <a:rPr lang="da-DK" baseline="0" dirty="0" err="1"/>
              <a:t>linear</a:t>
            </a:r>
            <a:r>
              <a:rPr lang="da-DK" baseline="0" dirty="0"/>
              <a:t>) </a:t>
            </a:r>
            <a:r>
              <a:rPr lang="da-DK" baseline="0" dirty="0" err="1"/>
              <a:t>space</a:t>
            </a:r>
            <a:endParaRPr lang="da-DK" baseline="0" dirty="0"/>
          </a:p>
          <a:p>
            <a:r>
              <a:rPr lang="da-DK" baseline="0" dirty="0"/>
              <a:t>3. </a:t>
            </a:r>
            <a:r>
              <a:rPr lang="da-DK" baseline="0" dirty="0" err="1"/>
              <a:t>Move</a:t>
            </a:r>
            <a:r>
              <a:rPr lang="da-DK" baseline="0" dirty="0"/>
              <a:t> by </a:t>
            </a:r>
            <a:r>
              <a:rPr lang="da-DK" baseline="0" dirty="0" err="1"/>
              <a:t>freedrive</a:t>
            </a:r>
            <a:r>
              <a:rPr lang="da-DK" baseline="0" dirty="0"/>
              <a:t> </a:t>
            </a:r>
            <a:r>
              <a:rPr lang="da-DK" baseline="0" dirty="0" err="1"/>
              <a:t>function</a:t>
            </a:r>
            <a:endParaRPr lang="da-DK" baseline="0" dirty="0"/>
          </a:p>
          <a:p>
            <a:endParaRPr lang="da-DK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baseline="0" dirty="0"/>
              <a:t>PERFORM LIVE DEMO</a:t>
            </a:r>
            <a:endParaRPr lang="da-DK" b="1" dirty="0"/>
          </a:p>
          <a:p>
            <a:endParaRPr lang="da-DK" baseline="0" dirty="0"/>
          </a:p>
          <a:p>
            <a:r>
              <a:rPr lang="da-DK" baseline="0" dirty="0"/>
              <a:t>Min/max limits </a:t>
            </a:r>
            <a:r>
              <a:rPr lang="da-DK" baseline="0" dirty="0" err="1"/>
              <a:t>are</a:t>
            </a:r>
            <a:r>
              <a:rPr lang="da-DK" baseline="0" dirty="0"/>
              <a:t> </a:t>
            </a:r>
            <a:r>
              <a:rPr lang="da-DK" baseline="0" dirty="0" err="1"/>
              <a:t>displayed</a:t>
            </a:r>
            <a:r>
              <a:rPr lang="da-DK" baseline="0" dirty="0"/>
              <a:t> </a:t>
            </a:r>
            <a:r>
              <a:rPr lang="da-DK" baseline="0" dirty="0" err="1"/>
              <a:t>visually</a:t>
            </a:r>
            <a:r>
              <a:rPr lang="da-DK" baseline="0" dirty="0"/>
              <a:t> as </a:t>
            </a:r>
            <a:r>
              <a:rPr lang="da-DK" baseline="0" dirty="0" err="1"/>
              <a:t>well</a:t>
            </a:r>
            <a:r>
              <a:rPr lang="da-DK" baseline="0" dirty="0"/>
              <a:t> as </a:t>
            </a:r>
            <a:r>
              <a:rPr lang="da-DK" baseline="0" dirty="0" err="1"/>
              <a:t>values</a:t>
            </a:r>
            <a:r>
              <a:rPr lang="da-DK" baseline="0" dirty="0"/>
              <a:t> in </a:t>
            </a:r>
            <a:r>
              <a:rPr lang="da-DK" baseline="0" dirty="0" err="1"/>
              <a:t>degrees</a:t>
            </a:r>
            <a:endParaRPr lang="da-DK" baseline="0" dirty="0"/>
          </a:p>
          <a:p>
            <a:endParaRPr lang="da-DK" baseline="0" dirty="0"/>
          </a:p>
          <a:p>
            <a:r>
              <a:rPr lang="da-DK" baseline="0" dirty="0" err="1"/>
              <a:t>Describe</a:t>
            </a:r>
            <a:r>
              <a:rPr lang="da-DK" baseline="0" dirty="0"/>
              <a:t> </a:t>
            </a:r>
            <a:r>
              <a:rPr lang="da-DK" baseline="0" dirty="0" err="1"/>
              <a:t>how</a:t>
            </a:r>
            <a:r>
              <a:rPr lang="da-DK" baseline="0" dirty="0"/>
              <a:t> the robot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moved</a:t>
            </a:r>
            <a:r>
              <a:rPr lang="da-DK" baseline="0" dirty="0"/>
              <a:t> in </a:t>
            </a:r>
            <a:r>
              <a:rPr lang="da-DK" baseline="0" dirty="0" err="1"/>
              <a:t>cartesian</a:t>
            </a:r>
            <a:r>
              <a:rPr lang="da-DK" baseline="0" dirty="0"/>
              <a:t> </a:t>
            </a:r>
            <a:r>
              <a:rPr lang="da-DK" baseline="0" dirty="0" err="1"/>
              <a:t>space</a:t>
            </a:r>
            <a:r>
              <a:rPr lang="da-DK" baseline="0" dirty="0"/>
              <a:t> relative to a </a:t>
            </a:r>
            <a:r>
              <a:rPr lang="da-DK" baseline="0" dirty="0" err="1"/>
              <a:t>selected</a:t>
            </a:r>
            <a:r>
              <a:rPr lang="da-DK" baseline="0" dirty="0"/>
              <a:t> feature.</a:t>
            </a:r>
          </a:p>
          <a:p>
            <a:r>
              <a:rPr lang="da-DK" baseline="0" dirty="0"/>
              <a:t>Default features:</a:t>
            </a:r>
          </a:p>
          <a:p>
            <a:r>
              <a:rPr lang="da-DK" baseline="0" dirty="0"/>
              <a:t>    Base</a:t>
            </a:r>
          </a:p>
          <a:p>
            <a:r>
              <a:rPr lang="da-DK" baseline="0" dirty="0"/>
              <a:t>    Tool</a:t>
            </a:r>
          </a:p>
          <a:p>
            <a:r>
              <a:rPr lang="da-DK" baseline="0" dirty="0"/>
              <a:t>    </a:t>
            </a:r>
            <a:r>
              <a:rPr lang="da-DK" baseline="0" dirty="0" err="1"/>
              <a:t>View</a:t>
            </a:r>
            <a:r>
              <a:rPr lang="da-DK" baseline="0" dirty="0"/>
              <a:t> (= </a:t>
            </a:r>
            <a:r>
              <a:rPr lang="da-DK" baseline="0" dirty="0" err="1"/>
              <a:t>similar</a:t>
            </a:r>
            <a:r>
              <a:rPr lang="da-DK" baseline="0" dirty="0"/>
              <a:t> to Base, but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rotated</a:t>
            </a:r>
            <a:r>
              <a:rPr lang="da-DK" baseline="0" dirty="0"/>
              <a:t> </a:t>
            </a:r>
            <a:r>
              <a:rPr lang="da-DK" baseline="0" dirty="0" err="1"/>
              <a:t>when</a:t>
            </a:r>
            <a:r>
              <a:rPr lang="da-DK" baseline="0" dirty="0"/>
              <a:t> rotating the </a:t>
            </a:r>
            <a:r>
              <a:rPr lang="da-DK" baseline="0" dirty="0" err="1"/>
              <a:t>picture</a:t>
            </a:r>
            <a:r>
              <a:rPr lang="da-DK" baseline="0" dirty="0"/>
              <a:t> of the robot)</a:t>
            </a:r>
          </a:p>
          <a:p>
            <a:endParaRPr lang="da-DK" baseline="0" dirty="0"/>
          </a:p>
          <a:p>
            <a:r>
              <a:rPr lang="da-DK" baseline="0" dirty="0"/>
              <a:t>User </a:t>
            </a:r>
            <a:r>
              <a:rPr lang="da-DK" baseline="0" dirty="0" err="1"/>
              <a:t>defined</a:t>
            </a:r>
            <a:r>
              <a:rPr lang="da-DK" baseline="0" dirty="0"/>
              <a:t> features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created</a:t>
            </a:r>
            <a:r>
              <a:rPr lang="da-DK" baseline="0" dirty="0"/>
              <a:t> in Installation-tab (</a:t>
            </a:r>
            <a:r>
              <a:rPr lang="da-DK" baseline="0" dirty="0" err="1"/>
              <a:t>will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covered</a:t>
            </a:r>
            <a:r>
              <a:rPr lang="da-DK" baseline="0" dirty="0"/>
              <a:t> in CB3 Advanced Training)</a:t>
            </a:r>
          </a:p>
          <a:p>
            <a:endParaRPr lang="da-DK" baseline="0" dirty="0"/>
          </a:p>
          <a:p>
            <a:r>
              <a:rPr lang="da-DK" baseline="0" dirty="0"/>
              <a:t>The POSE-editor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accessed</a:t>
            </a:r>
            <a:r>
              <a:rPr lang="da-DK" baseline="0" dirty="0"/>
              <a:t> by </a:t>
            </a:r>
            <a:r>
              <a:rPr lang="da-DK" baseline="0" dirty="0" err="1"/>
              <a:t>pressing</a:t>
            </a:r>
            <a:r>
              <a:rPr lang="da-DK" baseline="0" dirty="0"/>
              <a:t> </a:t>
            </a:r>
            <a:r>
              <a:rPr lang="da-DK" baseline="0" dirty="0" err="1"/>
              <a:t>one</a:t>
            </a:r>
            <a:r>
              <a:rPr lang="da-DK" baseline="0" dirty="0"/>
              <a:t> of the </a:t>
            </a:r>
            <a:r>
              <a:rPr lang="da-DK" baseline="0" dirty="0" err="1"/>
              <a:t>numeric</a:t>
            </a:r>
            <a:r>
              <a:rPr lang="da-DK" baseline="0" dirty="0"/>
              <a:t> </a:t>
            </a:r>
            <a:r>
              <a:rPr lang="da-DK" baseline="0" dirty="0" err="1"/>
              <a:t>values</a:t>
            </a:r>
            <a:r>
              <a:rPr lang="da-DK" baseline="0" dirty="0"/>
              <a:t> on right side of screen &gt; to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demonstrated</a:t>
            </a:r>
            <a:r>
              <a:rPr lang="da-DK" baseline="0" dirty="0"/>
              <a:t> </a:t>
            </a:r>
            <a:r>
              <a:rPr lang="da-DK" baseline="0" dirty="0" err="1"/>
              <a:t>later</a:t>
            </a:r>
            <a:r>
              <a:rPr lang="da-DK" baseline="0" dirty="0"/>
              <a:t> in </a:t>
            </a:r>
            <a:r>
              <a:rPr lang="da-DK" baseline="0" dirty="0" err="1"/>
              <a:t>training</a:t>
            </a:r>
            <a:r>
              <a:rPr lang="da-DK" baseline="0" dirty="0"/>
              <a:t> session</a:t>
            </a:r>
          </a:p>
        </p:txBody>
      </p:sp>
    </p:spTree>
    <p:extLst>
      <p:ext uri="{BB962C8B-B14F-4D97-AF65-F5344CB8AC3E}">
        <p14:creationId xmlns:p14="http://schemas.microsoft.com/office/powerpoint/2010/main" val="23470002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User defined feature</a:t>
            </a:r>
          </a:p>
          <a:p>
            <a:endParaRPr lang="da-DK" dirty="0"/>
          </a:p>
          <a:p>
            <a:r>
              <a:rPr lang="da-DK" baseline="0" dirty="0"/>
              <a:t>Illustration of the </a:t>
            </a:r>
            <a:r>
              <a:rPr lang="da-DK" baseline="0" dirty="0" err="1"/>
              <a:t>taught</a:t>
            </a:r>
            <a:r>
              <a:rPr lang="da-DK" baseline="0" dirty="0"/>
              <a:t> Plane</a:t>
            </a:r>
          </a:p>
          <a:p>
            <a:r>
              <a:rPr lang="da-DK" baseline="0" dirty="0"/>
              <a:t>» Save the Installation</a:t>
            </a:r>
          </a:p>
          <a:p>
            <a:endParaRPr lang="da-DK" baseline="0" dirty="0"/>
          </a:p>
          <a:p>
            <a:r>
              <a:rPr lang="da-DK" baseline="0" dirty="0" err="1"/>
              <a:t>Move</a:t>
            </a:r>
            <a:r>
              <a:rPr lang="da-DK" baseline="0" dirty="0"/>
              <a:t> robot </a:t>
            </a:r>
            <a:r>
              <a:rPr lang="da-DK" baseline="0" dirty="0" err="1"/>
              <a:t>here</a:t>
            </a:r>
            <a:endParaRPr lang="da-DK" baseline="0" dirty="0"/>
          </a:p>
          <a:p>
            <a:r>
              <a:rPr lang="da-DK" baseline="0" dirty="0"/>
              <a:t>» </a:t>
            </a:r>
            <a:r>
              <a:rPr lang="da-DK" baseline="0" dirty="0" err="1"/>
              <a:t>moves</a:t>
            </a:r>
            <a:r>
              <a:rPr lang="da-DK" baseline="0" dirty="0"/>
              <a:t> the robot so TCP is </a:t>
            </a:r>
            <a:r>
              <a:rPr lang="da-DK" baseline="0" dirty="0" err="1"/>
              <a:t>perpendicular</a:t>
            </a:r>
            <a:r>
              <a:rPr lang="da-DK" baseline="0" dirty="0"/>
              <a:t> to </a:t>
            </a:r>
            <a:r>
              <a:rPr lang="da-DK" baseline="0" dirty="0" err="1"/>
              <a:t>origin</a:t>
            </a:r>
            <a:r>
              <a:rPr lang="da-DK" baseline="0" dirty="0"/>
              <a:t> of Plane</a:t>
            </a:r>
          </a:p>
        </p:txBody>
      </p:sp>
    </p:spTree>
    <p:extLst>
      <p:ext uri="{BB962C8B-B14F-4D97-AF65-F5344CB8AC3E}">
        <p14:creationId xmlns:p14="http://schemas.microsoft.com/office/powerpoint/2010/main" val="2519323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baseline="0" dirty="0"/>
              <a:t>THIS  SLIDE CONTAINS MULTIPLE LAYERS, VIEW IT IN PRESENTATION MODE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949187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baseline="0" dirty="0"/>
              <a:t>THIS  SLIDE CONTAINS MULTIPLE LAYERS, VIEW IT IN PRESENTATION MODE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922161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0" baseline="0" dirty="0"/>
              <a:t>Provide the learners with an overview of module 7</a:t>
            </a:r>
          </a:p>
          <a:p>
            <a:endParaRPr lang="da-DK" b="0" baseline="0" dirty="0"/>
          </a:p>
          <a:p>
            <a:pPr marL="171450" indent="-171450">
              <a:buFontTx/>
              <a:buChar char="-"/>
            </a:pPr>
            <a:r>
              <a:rPr lang="da-DK" b="0" baseline="0" dirty="0"/>
              <a:t>Explain what theory you will go through and how they are supposed to use the commands and functionalities in the task</a:t>
            </a:r>
          </a:p>
          <a:p>
            <a:pPr marL="171450" indent="-171450">
              <a:buFontTx/>
              <a:buChar char="-"/>
            </a:pPr>
            <a:r>
              <a:rPr lang="da-DK" b="0" baseline="0" dirty="0"/>
              <a:t>Introduce the task and the related success criteria</a:t>
            </a:r>
          </a:p>
          <a:p>
            <a:endParaRPr lang="da-DK" b="0" baseline="0" dirty="0"/>
          </a:p>
          <a:p>
            <a:endParaRPr lang="da-DK" b="0" baseline="0" dirty="0"/>
          </a:p>
          <a:p>
            <a:endParaRPr lang="da-DK" b="0" baseline="0" dirty="0"/>
          </a:p>
        </p:txBody>
      </p:sp>
    </p:spTree>
    <p:extLst>
      <p:ext uri="{BB962C8B-B14F-4D97-AF65-F5344CB8AC3E}">
        <p14:creationId xmlns:p14="http://schemas.microsoft.com/office/powerpoint/2010/main" val="17438888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b="0" baseline="0" dirty="0"/>
          </a:p>
          <a:p>
            <a:endParaRPr lang="da-DK" b="0" baseline="0" dirty="0"/>
          </a:p>
          <a:p>
            <a:endParaRPr lang="da-DK" b="0" baseline="0" dirty="0"/>
          </a:p>
        </p:txBody>
      </p:sp>
    </p:spTree>
    <p:extLst>
      <p:ext uri="{BB962C8B-B14F-4D97-AF65-F5344CB8AC3E}">
        <p14:creationId xmlns:p14="http://schemas.microsoft.com/office/powerpoint/2010/main" val="40341060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b="0" baseline="0" dirty="0"/>
          </a:p>
          <a:p>
            <a:r>
              <a:rPr lang="da-DK" b="0" baseline="0" dirty="0"/>
              <a:t>Provide the learners with an overview of module 8</a:t>
            </a:r>
          </a:p>
          <a:p>
            <a:endParaRPr lang="da-DK" b="0" baseline="0" dirty="0"/>
          </a:p>
          <a:p>
            <a:pPr marL="171450" indent="-171450">
              <a:buFontTx/>
              <a:buChar char="-"/>
            </a:pPr>
            <a:r>
              <a:rPr lang="da-DK" b="0" baseline="0" dirty="0"/>
              <a:t>Explain what theory you will go through and how they are supposed to use the commands and functionalities in the task</a:t>
            </a:r>
          </a:p>
          <a:p>
            <a:pPr marL="171450" indent="-171450">
              <a:buFontTx/>
              <a:buChar char="-"/>
            </a:pPr>
            <a:r>
              <a:rPr lang="da-DK" b="0" baseline="0" dirty="0"/>
              <a:t>Introduce the task and the related success criteria</a:t>
            </a:r>
          </a:p>
          <a:p>
            <a:endParaRPr lang="da-DK" b="0" baseline="0" dirty="0"/>
          </a:p>
          <a:p>
            <a:endParaRPr lang="da-DK" b="0" baseline="0" dirty="0"/>
          </a:p>
        </p:txBody>
      </p:sp>
    </p:spTree>
    <p:extLst>
      <p:ext uri="{BB962C8B-B14F-4D97-AF65-F5344CB8AC3E}">
        <p14:creationId xmlns:p14="http://schemas.microsoft.com/office/powerpoint/2010/main" val="403410606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Thread</a:t>
            </a:r>
          </a:p>
          <a:p>
            <a:r>
              <a:rPr lang="da-DK" dirty="0"/>
              <a:t>» Program</a:t>
            </a:r>
            <a:r>
              <a:rPr lang="da-DK" baseline="0" dirty="0"/>
              <a:t> </a:t>
            </a:r>
            <a:r>
              <a:rPr lang="da-DK" baseline="0" dirty="0" err="1"/>
              <a:t>running</a:t>
            </a:r>
            <a:r>
              <a:rPr lang="da-DK" baseline="0" dirty="0"/>
              <a:t> parallel with robot program</a:t>
            </a:r>
          </a:p>
          <a:p>
            <a:r>
              <a:rPr lang="da-DK" dirty="0"/>
              <a:t>» </a:t>
            </a:r>
            <a:r>
              <a:rPr lang="da-DK" dirty="0" err="1"/>
              <a:t>Continuously</a:t>
            </a:r>
            <a:r>
              <a:rPr lang="da-DK" dirty="0"/>
              <a:t> </a:t>
            </a:r>
            <a:r>
              <a:rPr lang="da-DK" dirty="0" err="1"/>
              <a:t>running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dirty="0"/>
              <a:t> robot program is </a:t>
            </a:r>
            <a:r>
              <a:rPr lang="da-DK" dirty="0" err="1"/>
              <a:t>running</a:t>
            </a:r>
            <a:endParaRPr lang="da-DK" dirty="0"/>
          </a:p>
          <a:p>
            <a:endParaRPr lang="da-DK" dirty="0"/>
          </a:p>
          <a:p>
            <a:r>
              <a:rPr lang="da-DK" dirty="0"/>
              <a:t>Multiple </a:t>
            </a:r>
            <a:r>
              <a:rPr lang="da-DK" dirty="0" err="1"/>
              <a:t>amount</a:t>
            </a:r>
            <a:r>
              <a:rPr lang="da-DK" dirty="0"/>
              <a:t> of </a:t>
            </a:r>
            <a:r>
              <a:rPr lang="da-DK" dirty="0" err="1"/>
              <a:t>threads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baseline="0" dirty="0"/>
              <a:t> run at same time</a:t>
            </a:r>
          </a:p>
          <a:p>
            <a:endParaRPr lang="da-DK" dirty="0"/>
          </a:p>
          <a:p>
            <a:r>
              <a:rPr lang="da-DK" dirty="0" err="1"/>
              <a:t>Limitation</a:t>
            </a:r>
            <a:r>
              <a:rPr lang="da-DK" dirty="0"/>
              <a:t>:</a:t>
            </a:r>
          </a:p>
          <a:p>
            <a:r>
              <a:rPr lang="da-DK" dirty="0"/>
              <a:t>» If </a:t>
            </a:r>
            <a:r>
              <a:rPr lang="da-DK" dirty="0" err="1"/>
              <a:t>many</a:t>
            </a:r>
            <a:r>
              <a:rPr lang="da-DK" dirty="0"/>
              <a:t> </a:t>
            </a:r>
            <a:r>
              <a:rPr lang="da-DK" dirty="0" err="1"/>
              <a:t>threads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running</a:t>
            </a:r>
            <a:r>
              <a:rPr lang="da-DK" dirty="0"/>
              <a:t>, it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influence</a:t>
            </a:r>
            <a:r>
              <a:rPr lang="da-DK" dirty="0"/>
              <a:t> CPU load</a:t>
            </a:r>
          </a:p>
          <a:p>
            <a:r>
              <a:rPr lang="da-DK" dirty="0"/>
              <a:t>» If </a:t>
            </a:r>
            <a:r>
              <a:rPr lang="da-DK" dirty="0" err="1"/>
              <a:t>threads</a:t>
            </a:r>
            <a:r>
              <a:rPr lang="da-DK" dirty="0"/>
              <a:t> </a:t>
            </a:r>
            <a:r>
              <a:rPr lang="da-DK" dirty="0" err="1"/>
              <a:t>contain</a:t>
            </a:r>
            <a:r>
              <a:rPr lang="da-DK" dirty="0"/>
              <a:t> </a:t>
            </a:r>
            <a:r>
              <a:rPr lang="da-DK" dirty="0" err="1"/>
              <a:t>complex</a:t>
            </a:r>
            <a:r>
              <a:rPr lang="da-DK" baseline="0" dirty="0"/>
              <a:t> operations, it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influence</a:t>
            </a:r>
            <a:r>
              <a:rPr lang="da-DK" baseline="0" dirty="0"/>
              <a:t> CPU-load</a:t>
            </a:r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b="1" dirty="0"/>
              <a:t>Event</a:t>
            </a:r>
          </a:p>
          <a:p>
            <a:r>
              <a:rPr lang="da-DK" dirty="0"/>
              <a:t>» </a:t>
            </a:r>
            <a:r>
              <a:rPr lang="da-DK" dirty="0" err="1"/>
              <a:t>Process</a:t>
            </a:r>
            <a:r>
              <a:rPr lang="da-DK" dirty="0"/>
              <a:t> </a:t>
            </a:r>
            <a:r>
              <a:rPr lang="da-DK" dirty="0" err="1"/>
              <a:t>running</a:t>
            </a:r>
            <a:r>
              <a:rPr lang="da-DK" dirty="0"/>
              <a:t> parallel with robot program</a:t>
            </a:r>
          </a:p>
          <a:p>
            <a:r>
              <a:rPr lang="da-DK" dirty="0"/>
              <a:t>» Event </a:t>
            </a:r>
            <a:r>
              <a:rPr lang="da-DK" dirty="0" err="1"/>
              <a:t>will</a:t>
            </a:r>
            <a:r>
              <a:rPr lang="da-DK" dirty="0"/>
              <a:t> run if a </a:t>
            </a:r>
            <a:r>
              <a:rPr lang="da-DK" dirty="0" err="1"/>
              <a:t>specified</a:t>
            </a:r>
            <a:r>
              <a:rPr lang="da-DK" baseline="0" dirty="0"/>
              <a:t> </a:t>
            </a:r>
            <a:r>
              <a:rPr lang="da-DK" dirty="0" err="1"/>
              <a:t>condition</a:t>
            </a:r>
            <a:r>
              <a:rPr lang="da-DK" dirty="0"/>
              <a:t> is True (</a:t>
            </a:r>
            <a:r>
              <a:rPr lang="da-DK" dirty="0" err="1"/>
              <a:t>trigger</a:t>
            </a:r>
            <a:r>
              <a:rPr lang="da-DK" dirty="0"/>
              <a:t> the event)</a:t>
            </a:r>
          </a:p>
          <a:p>
            <a:endParaRPr lang="da-DK" dirty="0"/>
          </a:p>
          <a:p>
            <a:r>
              <a:rPr lang="da-DK" dirty="0" err="1"/>
              <a:t>Limitation</a:t>
            </a:r>
            <a:r>
              <a:rPr lang="da-DK" dirty="0"/>
              <a:t>:</a:t>
            </a:r>
          </a:p>
          <a:p>
            <a:r>
              <a:rPr lang="da-DK" dirty="0"/>
              <a:t>»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event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executed</a:t>
            </a:r>
            <a:r>
              <a:rPr lang="da-DK" dirty="0"/>
              <a:t> at a time</a:t>
            </a:r>
          </a:p>
        </p:txBody>
      </p:sp>
    </p:spTree>
    <p:extLst>
      <p:ext uri="{BB962C8B-B14F-4D97-AF65-F5344CB8AC3E}">
        <p14:creationId xmlns:p14="http://schemas.microsoft.com/office/powerpoint/2010/main" val="19309685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/>
              <a:t>Thread</a:t>
            </a:r>
          </a:p>
          <a:p>
            <a:endParaRPr lang="da-DK" baseline="0" dirty="0"/>
          </a:p>
          <a:p>
            <a:r>
              <a:rPr lang="da-DK" baseline="0" dirty="0"/>
              <a:t>1. </a:t>
            </a:r>
            <a:r>
              <a:rPr lang="da-DK" baseline="0" dirty="0" err="1"/>
              <a:t>Create</a:t>
            </a:r>
            <a:r>
              <a:rPr lang="da-DK" baseline="0" dirty="0"/>
              <a:t> sample program </a:t>
            </a:r>
            <a:r>
              <a:rPr lang="da-DK" baseline="0" dirty="0" err="1"/>
              <a:t>where</a:t>
            </a:r>
            <a:r>
              <a:rPr lang="da-DK" baseline="0" dirty="0"/>
              <a:t> a digital input </a:t>
            </a:r>
            <a:r>
              <a:rPr lang="da-DK" baseline="0" dirty="0" err="1"/>
              <a:t>will</a:t>
            </a:r>
            <a:r>
              <a:rPr lang="da-DK" baseline="0" dirty="0"/>
              <a:t> Halt the program </a:t>
            </a:r>
            <a:r>
              <a:rPr lang="da-DK" baseline="0" dirty="0" err="1"/>
              <a:t>execution</a:t>
            </a:r>
            <a:r>
              <a:rPr lang="da-DK" baseline="0" dirty="0"/>
              <a:t>.</a:t>
            </a:r>
          </a:p>
          <a:p>
            <a:r>
              <a:rPr lang="da-DK" baseline="0" dirty="0"/>
              <a:t>2. </a:t>
            </a:r>
            <a:r>
              <a:rPr lang="da-DK" baseline="0" dirty="0" err="1"/>
              <a:t>Demonstrate</a:t>
            </a:r>
            <a:r>
              <a:rPr lang="da-DK" baseline="0" dirty="0"/>
              <a:t> </a:t>
            </a:r>
            <a:r>
              <a:rPr lang="da-DK" baseline="0" dirty="0" err="1"/>
              <a:t>that</a:t>
            </a:r>
            <a:r>
              <a:rPr lang="da-DK" baseline="0" dirty="0"/>
              <a:t> the input is </a:t>
            </a:r>
            <a:r>
              <a:rPr lang="da-DK" baseline="0" dirty="0" err="1"/>
              <a:t>checked</a:t>
            </a:r>
            <a:r>
              <a:rPr lang="da-DK" baseline="0" dirty="0"/>
              <a:t> </a:t>
            </a:r>
            <a:r>
              <a:rPr lang="da-DK" baseline="0" dirty="0" err="1"/>
              <a:t>only</a:t>
            </a:r>
            <a:r>
              <a:rPr lang="da-DK" baseline="0" dirty="0"/>
              <a:t> </a:t>
            </a:r>
            <a:r>
              <a:rPr lang="da-DK" baseline="0" dirty="0" err="1"/>
              <a:t>when</a:t>
            </a:r>
            <a:r>
              <a:rPr lang="da-DK" baseline="0" dirty="0"/>
              <a:t> robot has arrived at Waypoint_2</a:t>
            </a:r>
          </a:p>
          <a:p>
            <a:endParaRPr lang="da-DK" baseline="0" dirty="0"/>
          </a:p>
          <a:p>
            <a:r>
              <a:rPr lang="da-DK" baseline="0" dirty="0"/>
              <a:t>3. </a:t>
            </a:r>
            <a:r>
              <a:rPr lang="da-DK" baseline="0" dirty="0" err="1"/>
              <a:t>Add</a:t>
            </a:r>
            <a:r>
              <a:rPr lang="da-DK" baseline="0" dirty="0"/>
              <a:t> </a:t>
            </a:r>
            <a:r>
              <a:rPr lang="da-DK" baseline="0" dirty="0" err="1"/>
              <a:t>thread</a:t>
            </a:r>
            <a:r>
              <a:rPr lang="da-DK" baseline="0" dirty="0"/>
              <a:t> and check </a:t>
            </a:r>
            <a:r>
              <a:rPr lang="da-DK" baseline="0" dirty="0" err="1"/>
              <a:t>state</a:t>
            </a:r>
            <a:r>
              <a:rPr lang="da-DK" baseline="0" dirty="0"/>
              <a:t> of input in </a:t>
            </a:r>
            <a:r>
              <a:rPr lang="da-DK" baseline="0" dirty="0" err="1"/>
              <a:t>thread</a:t>
            </a:r>
            <a:endParaRPr lang="da-DK" baseline="0" dirty="0"/>
          </a:p>
          <a:p>
            <a:r>
              <a:rPr lang="da-DK" baseline="0" dirty="0"/>
              <a:t>4. </a:t>
            </a:r>
            <a:r>
              <a:rPr lang="da-DK" baseline="0" dirty="0" err="1"/>
              <a:t>Demonstrate</a:t>
            </a:r>
            <a:r>
              <a:rPr lang="da-DK" baseline="0" dirty="0"/>
              <a:t> </a:t>
            </a:r>
            <a:r>
              <a:rPr lang="da-DK" baseline="0" dirty="0" err="1"/>
              <a:t>that</a:t>
            </a:r>
            <a:r>
              <a:rPr lang="da-DK" baseline="0" dirty="0"/>
              <a:t> input is </a:t>
            </a:r>
            <a:r>
              <a:rPr lang="da-DK" baseline="0" dirty="0" err="1"/>
              <a:t>checked</a:t>
            </a:r>
            <a:r>
              <a:rPr lang="da-DK" baseline="0" dirty="0"/>
              <a:t> </a:t>
            </a:r>
            <a:r>
              <a:rPr lang="da-DK" baseline="0" dirty="0" err="1"/>
              <a:t>continuously</a:t>
            </a:r>
            <a:r>
              <a:rPr lang="da-DK" baseline="0" dirty="0"/>
              <a:t> </a:t>
            </a:r>
            <a:r>
              <a:rPr lang="da-DK" baseline="0" dirty="0" err="1"/>
              <a:t>during</a:t>
            </a:r>
            <a:r>
              <a:rPr lang="da-DK" baseline="0" dirty="0"/>
              <a:t> program </a:t>
            </a:r>
            <a:r>
              <a:rPr lang="da-DK" baseline="0" dirty="0" err="1"/>
              <a:t>execution</a:t>
            </a:r>
            <a:endParaRPr lang="da-DK" baseline="0" dirty="0"/>
          </a:p>
          <a:p>
            <a:endParaRPr lang="da-DK" baseline="0" dirty="0"/>
          </a:p>
          <a:p>
            <a:r>
              <a:rPr lang="da-DK" baseline="0" dirty="0"/>
              <a:t>NOTE: </a:t>
            </a:r>
            <a:r>
              <a:rPr lang="da-DK" baseline="0" dirty="0" err="1"/>
              <a:t>Inform</a:t>
            </a:r>
            <a:r>
              <a:rPr lang="da-DK" baseline="0" dirty="0"/>
              <a:t> </a:t>
            </a:r>
            <a:r>
              <a:rPr lang="da-DK" baseline="0" dirty="0" err="1"/>
              <a:t>that</a:t>
            </a:r>
            <a:r>
              <a:rPr lang="da-DK" baseline="0" dirty="0"/>
              <a:t> a </a:t>
            </a:r>
            <a:r>
              <a:rPr lang="da-DK" baseline="0" dirty="0" err="1"/>
              <a:t>thread</a:t>
            </a:r>
            <a:r>
              <a:rPr lang="da-DK" baseline="0" dirty="0"/>
              <a:t> </a:t>
            </a:r>
            <a:r>
              <a:rPr lang="da-DK" baseline="0" dirty="0" err="1"/>
              <a:t>normally</a:t>
            </a:r>
            <a:r>
              <a:rPr lang="da-DK" baseline="0" dirty="0"/>
              <a:t> </a:t>
            </a:r>
            <a:r>
              <a:rPr lang="da-DK" baseline="0" dirty="0" err="1"/>
              <a:t>always</a:t>
            </a:r>
            <a:r>
              <a:rPr lang="da-DK" baseline="0" dirty="0"/>
              <a:t> </a:t>
            </a:r>
            <a:r>
              <a:rPr lang="da-DK" baseline="0" dirty="0" err="1"/>
              <a:t>should</a:t>
            </a:r>
            <a:r>
              <a:rPr lang="da-DK" baseline="0" dirty="0"/>
              <a:t> </a:t>
            </a:r>
            <a:r>
              <a:rPr lang="da-DK" baseline="0" dirty="0" err="1"/>
              <a:t>contain</a:t>
            </a:r>
            <a:r>
              <a:rPr lang="da-DK" baseline="0" dirty="0"/>
              <a:t> a WAIT 0.01 or </a:t>
            </a:r>
            <a:r>
              <a:rPr lang="da-DK" baseline="0" dirty="0" err="1"/>
              <a:t>sync</a:t>
            </a:r>
            <a:r>
              <a:rPr lang="da-DK" baseline="0" dirty="0"/>
              <a:t>() in </a:t>
            </a:r>
            <a:r>
              <a:rPr lang="da-DK" baseline="0" dirty="0" err="1"/>
              <a:t>order</a:t>
            </a:r>
            <a:r>
              <a:rPr lang="da-DK" baseline="0" dirty="0"/>
              <a:t> to </a:t>
            </a:r>
            <a:r>
              <a:rPr lang="da-DK" baseline="0" dirty="0" err="1"/>
              <a:t>avoid</a:t>
            </a:r>
            <a:r>
              <a:rPr lang="da-DK" baseline="0" dirty="0"/>
              <a:t> </a:t>
            </a:r>
            <a:r>
              <a:rPr lang="da-DK" baseline="0" dirty="0" err="1"/>
              <a:t>infinite</a:t>
            </a:r>
            <a:r>
              <a:rPr lang="da-DK" baseline="0" dirty="0"/>
              <a:t> loop in </a:t>
            </a:r>
            <a:r>
              <a:rPr lang="da-DK" baseline="0" dirty="0" err="1"/>
              <a:t>thread</a:t>
            </a:r>
            <a:r>
              <a:rPr lang="da-DK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9323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/>
              <a:t>How to </a:t>
            </a:r>
            <a:r>
              <a:rPr lang="da-DK" b="1" baseline="0" dirty="0" err="1"/>
              <a:t>use</a:t>
            </a:r>
            <a:r>
              <a:rPr lang="da-DK" b="1" baseline="0" dirty="0"/>
              <a:t> script</a:t>
            </a:r>
          </a:p>
          <a:p>
            <a:endParaRPr lang="da-DK" baseline="0" dirty="0"/>
          </a:p>
          <a:p>
            <a:r>
              <a:rPr lang="da-DK" baseline="0" dirty="0" err="1"/>
              <a:t>Create</a:t>
            </a:r>
            <a:r>
              <a:rPr lang="da-DK" baseline="0" dirty="0"/>
              <a:t> sample program:</a:t>
            </a:r>
          </a:p>
          <a:p>
            <a:r>
              <a:rPr lang="da-DK" baseline="0" dirty="0"/>
              <a:t>1. </a:t>
            </a:r>
            <a:r>
              <a:rPr lang="da-DK" baseline="0" dirty="0" err="1"/>
              <a:t>Insert</a:t>
            </a:r>
            <a:r>
              <a:rPr lang="da-DK" baseline="0" dirty="0"/>
              <a:t> </a:t>
            </a:r>
            <a:r>
              <a:rPr lang="da-DK" baseline="0" dirty="0" err="1"/>
              <a:t>vertical</a:t>
            </a:r>
            <a:r>
              <a:rPr lang="da-DK" baseline="0" dirty="0"/>
              <a:t> </a:t>
            </a:r>
            <a:r>
              <a:rPr lang="da-DK" baseline="0" dirty="0" err="1"/>
              <a:t>linear</a:t>
            </a:r>
            <a:r>
              <a:rPr lang="da-DK" baseline="0" dirty="0"/>
              <a:t> </a:t>
            </a:r>
            <a:r>
              <a:rPr lang="da-DK" baseline="0" dirty="0" err="1"/>
              <a:t>movement</a:t>
            </a:r>
            <a:r>
              <a:rPr lang="da-DK" baseline="0" dirty="0"/>
              <a:t> </a:t>
            </a:r>
            <a:r>
              <a:rPr lang="da-DK" baseline="0" dirty="0" err="1"/>
              <a:t>between</a:t>
            </a:r>
            <a:r>
              <a:rPr lang="da-DK" baseline="0" dirty="0"/>
              <a:t> </a:t>
            </a:r>
            <a:r>
              <a:rPr lang="da-DK" baseline="0" dirty="0" err="1"/>
              <a:t>two</a:t>
            </a:r>
            <a:r>
              <a:rPr lang="da-DK" baseline="0" dirty="0"/>
              <a:t> </a:t>
            </a:r>
            <a:r>
              <a:rPr lang="da-DK" baseline="0" dirty="0" err="1"/>
              <a:t>waypoints</a:t>
            </a:r>
            <a:r>
              <a:rPr lang="da-DK" baseline="0" dirty="0"/>
              <a:t>.</a:t>
            </a:r>
          </a:p>
          <a:p>
            <a:r>
              <a:rPr lang="da-DK" baseline="0" dirty="0"/>
              <a:t>2. </a:t>
            </a:r>
            <a:r>
              <a:rPr lang="da-DK" baseline="0" dirty="0" err="1"/>
              <a:t>Reduce</a:t>
            </a:r>
            <a:r>
              <a:rPr lang="da-DK" baseline="0" dirty="0"/>
              <a:t> speed to 100 mm.</a:t>
            </a:r>
          </a:p>
          <a:p>
            <a:r>
              <a:rPr lang="da-DK" baseline="0" dirty="0"/>
              <a:t>3. </a:t>
            </a:r>
            <a:r>
              <a:rPr lang="da-DK" baseline="0" dirty="0" err="1"/>
              <a:t>Move</a:t>
            </a:r>
            <a:r>
              <a:rPr lang="da-DK" baseline="0" dirty="0"/>
              <a:t> the </a:t>
            </a:r>
            <a:r>
              <a:rPr lang="da-DK" baseline="0" dirty="0" err="1"/>
              <a:t>bottom</a:t>
            </a:r>
            <a:r>
              <a:rPr lang="da-DK" baseline="0" dirty="0"/>
              <a:t> </a:t>
            </a:r>
            <a:r>
              <a:rPr lang="da-DK" baseline="0" dirty="0" err="1"/>
              <a:t>waypoint</a:t>
            </a:r>
            <a:r>
              <a:rPr lang="da-DK" baseline="0" dirty="0"/>
              <a:t> </a:t>
            </a:r>
            <a:r>
              <a:rPr lang="da-DK" baseline="0" dirty="0" err="1"/>
              <a:t>inside</a:t>
            </a:r>
            <a:r>
              <a:rPr lang="da-DK" baseline="0" dirty="0"/>
              <a:t> of an IF-</a:t>
            </a:r>
            <a:r>
              <a:rPr lang="da-DK" baseline="0" dirty="0" err="1"/>
              <a:t>command</a:t>
            </a:r>
            <a:endParaRPr lang="da-DK" baseline="0" dirty="0"/>
          </a:p>
          <a:p>
            <a:r>
              <a:rPr lang="da-DK" baseline="0" dirty="0"/>
              <a:t>4. Define condition in IF to be force() &lt; 40	:it might be required to adjust the value</a:t>
            </a:r>
          </a:p>
          <a:p>
            <a:r>
              <a:rPr lang="da-DK" baseline="0" dirty="0"/>
              <a:t>5. IMPORTANT: Make sure to check the </a:t>
            </a:r>
            <a:r>
              <a:rPr lang="da-DK" baseline="0" dirty="0" err="1"/>
              <a:t>box</a:t>
            </a:r>
            <a:r>
              <a:rPr lang="da-DK" baseline="0" dirty="0"/>
              <a:t> ”Check </a:t>
            </a:r>
            <a:r>
              <a:rPr lang="da-DK" baseline="0" dirty="0" err="1"/>
              <a:t>expression</a:t>
            </a:r>
            <a:r>
              <a:rPr lang="da-DK" baseline="0" dirty="0"/>
              <a:t> </a:t>
            </a:r>
            <a:r>
              <a:rPr lang="da-DK" baseline="0" dirty="0" err="1"/>
              <a:t>continuously</a:t>
            </a:r>
            <a:r>
              <a:rPr lang="da-DK" baseline="0" dirty="0"/>
              <a:t>”</a:t>
            </a:r>
          </a:p>
          <a:p>
            <a:endParaRPr lang="da-DK" baseline="0" dirty="0"/>
          </a:p>
          <a:p>
            <a:endParaRPr lang="da-DK" baseline="0" dirty="0"/>
          </a:p>
          <a:p>
            <a:r>
              <a:rPr lang="da-DK" baseline="0" dirty="0" err="1"/>
              <a:t>Demonstrate</a:t>
            </a:r>
            <a:r>
              <a:rPr lang="da-DK" baseline="0" dirty="0"/>
              <a:t> </a:t>
            </a:r>
            <a:r>
              <a:rPr lang="da-DK" baseline="0" dirty="0" err="1"/>
              <a:t>how</a:t>
            </a:r>
            <a:r>
              <a:rPr lang="da-DK" baseline="0" dirty="0"/>
              <a:t> it is </a:t>
            </a:r>
            <a:r>
              <a:rPr lang="da-DK" baseline="0" dirty="0" err="1"/>
              <a:t>possible</a:t>
            </a:r>
            <a:r>
              <a:rPr lang="da-DK" baseline="0" dirty="0"/>
              <a:t> to stop the </a:t>
            </a:r>
            <a:r>
              <a:rPr lang="da-DK" baseline="0" dirty="0" err="1"/>
              <a:t>downward</a:t>
            </a:r>
            <a:r>
              <a:rPr lang="da-DK" baseline="0" dirty="0"/>
              <a:t> </a:t>
            </a:r>
            <a:r>
              <a:rPr lang="da-DK" baseline="0" dirty="0" err="1"/>
              <a:t>movement</a:t>
            </a:r>
            <a:r>
              <a:rPr lang="da-DK" baseline="0" dirty="0"/>
              <a:t> by </a:t>
            </a:r>
            <a:r>
              <a:rPr lang="da-DK" baseline="0" dirty="0" err="1"/>
              <a:t>hand</a:t>
            </a:r>
            <a:r>
              <a:rPr lang="da-DK" baseline="0" dirty="0"/>
              <a:t>.</a:t>
            </a:r>
          </a:p>
          <a:p>
            <a:r>
              <a:rPr lang="da-DK" baseline="0" dirty="0"/>
              <a:t>Show the variable tab and </a:t>
            </a:r>
            <a:r>
              <a:rPr lang="da-DK" baseline="0" dirty="0" err="1"/>
              <a:t>verify</a:t>
            </a:r>
            <a:r>
              <a:rPr lang="da-DK" baseline="0" dirty="0"/>
              <a:t> the force </a:t>
            </a:r>
            <a:r>
              <a:rPr lang="da-DK" baseline="0" dirty="0" err="1"/>
              <a:t>value</a:t>
            </a:r>
            <a:r>
              <a:rPr lang="da-DK" baseline="0" dirty="0"/>
              <a:t> </a:t>
            </a:r>
            <a:r>
              <a:rPr lang="da-DK" baseline="0" dirty="0" err="1"/>
              <a:t>changes</a:t>
            </a:r>
            <a:r>
              <a:rPr lang="da-DK" baseline="0" dirty="0"/>
              <a:t> </a:t>
            </a:r>
            <a:r>
              <a:rPr lang="da-DK" baseline="0" dirty="0" err="1"/>
              <a:t>while</a:t>
            </a:r>
            <a:r>
              <a:rPr lang="da-DK" baseline="0" dirty="0"/>
              <a:t> </a:t>
            </a:r>
            <a:r>
              <a:rPr lang="da-DK" baseline="0" dirty="0" err="1"/>
              <a:t>running</a:t>
            </a:r>
            <a:r>
              <a:rPr lang="da-DK" baseline="0" dirty="0"/>
              <a:t> the program</a:t>
            </a:r>
          </a:p>
        </p:txBody>
      </p:sp>
    </p:spTree>
    <p:extLst>
      <p:ext uri="{BB962C8B-B14F-4D97-AF65-F5344CB8AC3E}">
        <p14:creationId xmlns:p14="http://schemas.microsoft.com/office/powerpoint/2010/main" val="2519323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 err="1"/>
              <a:t>Seek</a:t>
            </a:r>
            <a:endParaRPr lang="da-DK" b="1" baseline="0" dirty="0"/>
          </a:p>
          <a:p>
            <a:endParaRPr lang="da-DK" baseline="0" dirty="0"/>
          </a:p>
          <a:p>
            <a:r>
              <a:rPr lang="da-DK" baseline="0" dirty="0" err="1"/>
              <a:t>Seek</a:t>
            </a:r>
            <a:r>
              <a:rPr lang="da-DK" baseline="0" dirty="0"/>
              <a:t> operation </a:t>
            </a:r>
            <a:r>
              <a:rPr lang="da-DK" baseline="0" dirty="0" err="1"/>
              <a:t>consists</a:t>
            </a:r>
            <a:r>
              <a:rPr lang="da-DK" baseline="0" dirty="0"/>
              <a:t> of </a:t>
            </a:r>
            <a:r>
              <a:rPr lang="da-DK" baseline="0" dirty="0" err="1"/>
              <a:t>two</a:t>
            </a:r>
            <a:r>
              <a:rPr lang="da-DK" baseline="0" dirty="0"/>
              <a:t> types:</a:t>
            </a:r>
          </a:p>
          <a:p>
            <a:r>
              <a:rPr lang="da-DK" baseline="0" dirty="0"/>
              <a:t>» </a:t>
            </a:r>
            <a:r>
              <a:rPr lang="da-DK" baseline="0" dirty="0" err="1"/>
              <a:t>Stacking</a:t>
            </a:r>
            <a:endParaRPr lang="da-DK" baseline="0" dirty="0"/>
          </a:p>
          <a:p>
            <a:r>
              <a:rPr lang="da-DK" baseline="0" dirty="0"/>
              <a:t>» </a:t>
            </a:r>
            <a:r>
              <a:rPr lang="da-DK" baseline="0" dirty="0" err="1"/>
              <a:t>Destacking</a:t>
            </a:r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663847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/>
              <a:t>Schematic</a:t>
            </a:r>
            <a:r>
              <a:rPr lang="da-DK" b="1" dirty="0"/>
              <a:t> </a:t>
            </a:r>
            <a:r>
              <a:rPr lang="da-DK" b="1" dirty="0" err="1"/>
              <a:t>drawings</a:t>
            </a:r>
            <a:endParaRPr lang="da-DK" b="1" dirty="0"/>
          </a:p>
          <a:p>
            <a:endParaRPr lang="da-DK" dirty="0"/>
          </a:p>
          <a:p>
            <a:r>
              <a:rPr lang="da-DK" dirty="0"/>
              <a:t>User interface on Safety Control Board (SCB)</a:t>
            </a:r>
            <a:endParaRPr lang="da-DK" baseline="0" dirty="0"/>
          </a:p>
          <a:p>
            <a:endParaRPr lang="da-DK" baseline="0" dirty="0"/>
          </a:p>
          <a:p>
            <a:r>
              <a:rPr lang="da-DK" baseline="0" dirty="0"/>
              <a:t>Open User Manual and go </a:t>
            </a:r>
            <a:r>
              <a:rPr lang="da-DK" baseline="0" dirty="0" err="1"/>
              <a:t>through</a:t>
            </a:r>
            <a:r>
              <a:rPr lang="da-DK" baseline="0" dirty="0"/>
              <a:t> </a:t>
            </a:r>
            <a:r>
              <a:rPr lang="da-DK" baseline="0" dirty="0" err="1"/>
              <a:t>Chapter</a:t>
            </a:r>
            <a:r>
              <a:rPr lang="da-DK" baseline="0" dirty="0"/>
              <a:t> 4. </a:t>
            </a:r>
            <a:r>
              <a:rPr lang="da-DK" baseline="0" dirty="0" err="1"/>
              <a:t>Electrical</a:t>
            </a:r>
            <a:r>
              <a:rPr lang="da-DK" baseline="0" dirty="0"/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3078563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 err="1"/>
              <a:t>Destacking</a:t>
            </a:r>
            <a:endParaRPr lang="da-DK" b="1" baseline="0" dirty="0"/>
          </a:p>
          <a:p>
            <a:endParaRPr lang="da-DK" baseline="0" dirty="0"/>
          </a:p>
          <a:p>
            <a:r>
              <a:rPr lang="da-DK" baseline="0" dirty="0" err="1"/>
              <a:t>Create</a:t>
            </a:r>
            <a:r>
              <a:rPr lang="da-DK" baseline="0" dirty="0"/>
              <a:t> sample program</a:t>
            </a:r>
          </a:p>
          <a:p>
            <a:r>
              <a:rPr lang="da-DK" baseline="0" dirty="0" err="1"/>
              <a:t>Add</a:t>
            </a:r>
            <a:r>
              <a:rPr lang="da-DK" baseline="0" dirty="0"/>
              <a:t> </a:t>
            </a:r>
            <a:r>
              <a:rPr lang="da-DK" baseline="0" dirty="0" err="1"/>
              <a:t>Seek-command</a:t>
            </a:r>
            <a:endParaRPr lang="da-DK" baseline="0" dirty="0"/>
          </a:p>
          <a:p>
            <a:r>
              <a:rPr lang="da-DK" baseline="0" dirty="0"/>
              <a:t>Select </a:t>
            </a:r>
            <a:r>
              <a:rPr lang="da-DK" baseline="0" dirty="0" err="1"/>
              <a:t>Destack</a:t>
            </a:r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3172225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 err="1"/>
              <a:t>Destacking</a:t>
            </a:r>
            <a:endParaRPr lang="da-DK" b="1" baseline="0" dirty="0"/>
          </a:p>
          <a:p>
            <a:endParaRPr lang="da-DK" baseline="0" dirty="0"/>
          </a:p>
          <a:p>
            <a:r>
              <a:rPr lang="da-DK" baseline="0" dirty="0" err="1"/>
              <a:t>Teach</a:t>
            </a:r>
            <a:r>
              <a:rPr lang="da-DK" baseline="0" dirty="0"/>
              <a:t> points in </a:t>
            </a:r>
            <a:r>
              <a:rPr lang="da-DK" baseline="0" dirty="0" err="1"/>
              <a:t>PickSequence</a:t>
            </a:r>
            <a:endParaRPr lang="da-DK" baseline="0" dirty="0"/>
          </a:p>
          <a:p>
            <a:r>
              <a:rPr lang="da-DK" baseline="0" dirty="0"/>
              <a:t>      - </a:t>
            </a:r>
            <a:r>
              <a:rPr lang="da-DK" baseline="0" dirty="0" err="1"/>
              <a:t>rule</a:t>
            </a:r>
            <a:r>
              <a:rPr lang="da-DK" baseline="0" dirty="0"/>
              <a:t> of </a:t>
            </a:r>
            <a:r>
              <a:rPr lang="da-DK" baseline="0" dirty="0" err="1"/>
              <a:t>thumb</a:t>
            </a:r>
            <a:r>
              <a:rPr lang="da-DK" baseline="0" dirty="0"/>
              <a:t> is to </a:t>
            </a:r>
            <a:r>
              <a:rPr lang="da-DK" baseline="0" dirty="0" err="1"/>
              <a:t>teach</a:t>
            </a:r>
            <a:r>
              <a:rPr lang="da-DK" baseline="0" dirty="0"/>
              <a:t> </a:t>
            </a:r>
            <a:r>
              <a:rPr lang="da-DK" baseline="0" dirty="0" err="1"/>
              <a:t>PatternPoint</a:t>
            </a:r>
            <a:r>
              <a:rPr lang="da-DK" baseline="0" dirty="0"/>
              <a:t> as same point as </a:t>
            </a:r>
            <a:r>
              <a:rPr lang="da-DK" baseline="0" dirty="0" err="1"/>
              <a:t>StartPos</a:t>
            </a:r>
            <a:endParaRPr lang="da-DK" baseline="0" dirty="0"/>
          </a:p>
          <a:p>
            <a:r>
              <a:rPr lang="da-DK" baseline="0" dirty="0"/>
              <a:t>      - </a:t>
            </a:r>
            <a:r>
              <a:rPr lang="da-DK" baseline="0" dirty="0" err="1"/>
              <a:t>teach</a:t>
            </a:r>
            <a:r>
              <a:rPr lang="da-DK" baseline="0" dirty="0"/>
              <a:t> </a:t>
            </a:r>
            <a:r>
              <a:rPr lang="da-DK" baseline="0" dirty="0" err="1"/>
              <a:t>Waypoint</a:t>
            </a:r>
            <a:r>
              <a:rPr lang="da-DK" baseline="0" dirty="0"/>
              <a:t> point as </a:t>
            </a:r>
            <a:r>
              <a:rPr lang="da-DK" baseline="0" dirty="0" err="1"/>
              <a:t>how</a:t>
            </a:r>
            <a:r>
              <a:rPr lang="da-DK" baseline="0" dirty="0"/>
              <a:t> to exit </a:t>
            </a:r>
            <a:r>
              <a:rPr lang="da-DK" baseline="0" dirty="0" err="1"/>
              <a:t>after</a:t>
            </a:r>
            <a:r>
              <a:rPr lang="da-DK" baseline="0" dirty="0"/>
              <a:t> </a:t>
            </a:r>
            <a:r>
              <a:rPr lang="da-DK" baseline="0" dirty="0" err="1"/>
              <a:t>finding</a:t>
            </a:r>
            <a:r>
              <a:rPr lang="da-DK" baseline="0" dirty="0"/>
              <a:t> </a:t>
            </a:r>
            <a:r>
              <a:rPr lang="da-DK" baseline="0" dirty="0" err="1"/>
              <a:t>next</a:t>
            </a:r>
            <a:r>
              <a:rPr lang="da-DK" baseline="0" dirty="0"/>
              <a:t> position</a:t>
            </a:r>
          </a:p>
          <a:p>
            <a:r>
              <a:rPr lang="da-DK" baseline="0" dirty="0" err="1"/>
              <a:t>Define</a:t>
            </a:r>
            <a:r>
              <a:rPr lang="da-DK" baseline="0" dirty="0"/>
              <a:t> actions</a:t>
            </a:r>
          </a:p>
          <a:p>
            <a:r>
              <a:rPr lang="da-DK" baseline="0" dirty="0"/>
              <a:t>      - </a:t>
            </a:r>
            <a:r>
              <a:rPr lang="da-DK" baseline="0" dirty="0" err="1"/>
              <a:t>define</a:t>
            </a:r>
            <a:r>
              <a:rPr lang="da-DK" baseline="0" dirty="0"/>
              <a:t> SET and WAIT </a:t>
            </a:r>
            <a:r>
              <a:rPr lang="da-DK" baseline="0" dirty="0" err="1"/>
              <a:t>commands</a:t>
            </a:r>
            <a:r>
              <a:rPr lang="da-DK" baseline="0" dirty="0"/>
              <a:t> in </a:t>
            </a:r>
            <a:r>
              <a:rPr lang="da-DK" baseline="0" dirty="0" err="1"/>
              <a:t>sequence</a:t>
            </a:r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7155694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b="0" baseline="0" dirty="0"/>
          </a:p>
          <a:p>
            <a:r>
              <a:rPr lang="da-DK" b="0" baseline="0" dirty="0"/>
              <a:t>Provide the learners with an overview of module 8</a:t>
            </a:r>
          </a:p>
          <a:p>
            <a:endParaRPr lang="da-DK" b="0" baseline="0" dirty="0"/>
          </a:p>
          <a:p>
            <a:pPr marL="171450" indent="-171450">
              <a:buFontTx/>
              <a:buChar char="-"/>
            </a:pPr>
            <a:r>
              <a:rPr lang="da-DK" b="0" baseline="0" dirty="0"/>
              <a:t>Explain what theory you will go through and how they are supposed to use the commands and functionalities in the task</a:t>
            </a:r>
          </a:p>
          <a:p>
            <a:pPr marL="171450" indent="-171450">
              <a:buFontTx/>
              <a:buChar char="-"/>
            </a:pPr>
            <a:r>
              <a:rPr lang="da-DK" b="0" baseline="0" dirty="0"/>
              <a:t>Introduce the task and the related success criteria</a:t>
            </a:r>
          </a:p>
          <a:p>
            <a:endParaRPr lang="da-DK" b="0" baseline="0" dirty="0"/>
          </a:p>
          <a:p>
            <a:endParaRPr lang="da-DK" b="0" baseline="0" dirty="0"/>
          </a:p>
        </p:txBody>
      </p:sp>
    </p:spTree>
    <p:extLst>
      <p:ext uri="{BB962C8B-B14F-4D97-AF65-F5344CB8AC3E}">
        <p14:creationId xmlns:p14="http://schemas.microsoft.com/office/powerpoint/2010/main" val="403818057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 err="1"/>
              <a:t>Follow-up</a:t>
            </a:r>
            <a:endParaRPr lang="da-DK" b="1" baseline="0" dirty="0"/>
          </a:p>
          <a:p>
            <a:endParaRPr lang="da-DK" b="0" baseline="0" dirty="0"/>
          </a:p>
          <a:p>
            <a:pPr marL="171450" indent="-171450">
              <a:buFontTx/>
              <a:buChar char="-"/>
            </a:pPr>
            <a:r>
              <a:rPr lang="da-DK" b="0" baseline="0" dirty="0" err="1"/>
              <a:t>why</a:t>
            </a:r>
            <a:r>
              <a:rPr lang="da-DK" b="0" baseline="0" dirty="0"/>
              <a:t> it is </a:t>
            </a:r>
            <a:r>
              <a:rPr lang="da-DK" b="0" baseline="0" dirty="0" err="1"/>
              <a:t>necessary</a:t>
            </a:r>
            <a:r>
              <a:rPr lang="da-DK" b="0" baseline="0" dirty="0"/>
              <a:t> to </a:t>
            </a:r>
            <a:r>
              <a:rPr lang="da-DK" b="0" baseline="0" dirty="0" err="1"/>
              <a:t>insert</a:t>
            </a:r>
            <a:r>
              <a:rPr lang="da-DK" b="0" baseline="0" dirty="0"/>
              <a:t> a </a:t>
            </a:r>
            <a:r>
              <a:rPr lang="da-DK" b="0" baseline="0" dirty="0" err="1"/>
              <a:t>wait</a:t>
            </a:r>
            <a:r>
              <a:rPr lang="da-DK" b="0" baseline="0" dirty="0"/>
              <a:t> </a:t>
            </a:r>
            <a:r>
              <a:rPr lang="da-DK" b="0" baseline="0" dirty="0" err="1"/>
              <a:t>command</a:t>
            </a:r>
            <a:r>
              <a:rPr lang="da-DK" b="0" baseline="0" dirty="0"/>
              <a:t> in the </a:t>
            </a:r>
            <a:r>
              <a:rPr lang="da-DK" b="0" baseline="0" dirty="0" err="1"/>
              <a:t>thread</a:t>
            </a:r>
            <a:endParaRPr lang="da-DK" b="0" baseline="0" dirty="0"/>
          </a:p>
          <a:p>
            <a:pPr marL="171450" indent="-171450">
              <a:buFontTx/>
              <a:buChar char="-"/>
            </a:pPr>
            <a:r>
              <a:rPr lang="da-DK" b="0" baseline="0" dirty="0" err="1"/>
              <a:t>Explain</a:t>
            </a:r>
            <a:r>
              <a:rPr lang="da-DK" b="0" baseline="0" dirty="0"/>
              <a:t>/show </a:t>
            </a:r>
            <a:r>
              <a:rPr lang="da-DK" b="0" baseline="0" dirty="0" err="1"/>
              <a:t>how</a:t>
            </a:r>
            <a:r>
              <a:rPr lang="da-DK" b="0" baseline="0" dirty="0"/>
              <a:t> it is </a:t>
            </a:r>
            <a:r>
              <a:rPr lang="da-DK" b="0" baseline="0" dirty="0" err="1"/>
              <a:t>possible</a:t>
            </a:r>
            <a:r>
              <a:rPr lang="da-DK" b="0" baseline="0" dirty="0"/>
              <a:t> to </a:t>
            </a:r>
            <a:r>
              <a:rPr lang="da-DK" b="0" baseline="0" dirty="0" err="1"/>
              <a:t>make</a:t>
            </a:r>
            <a:r>
              <a:rPr lang="da-DK" b="0" baseline="0" dirty="0"/>
              <a:t> a more </a:t>
            </a:r>
            <a:r>
              <a:rPr lang="da-DK" b="0" baseline="0" dirty="0" err="1"/>
              <a:t>accurate</a:t>
            </a:r>
            <a:r>
              <a:rPr lang="da-DK" b="0" baseline="0" dirty="0"/>
              <a:t>/sensitive </a:t>
            </a:r>
            <a:r>
              <a:rPr lang="da-DK" b="0" baseline="0" dirty="0" err="1"/>
              <a:t>application</a:t>
            </a:r>
            <a:r>
              <a:rPr lang="da-DK" b="0" baseline="0" dirty="0"/>
              <a:t> </a:t>
            </a:r>
            <a:r>
              <a:rPr lang="da-DK" b="0" baseline="0" dirty="0" err="1"/>
              <a:t>using</a:t>
            </a:r>
            <a:r>
              <a:rPr lang="da-DK" b="0" baseline="0" dirty="0"/>
              <a:t> </a:t>
            </a:r>
            <a:r>
              <a:rPr lang="da-DK" b="0" baseline="0" dirty="0" err="1"/>
              <a:t>only</a:t>
            </a:r>
            <a:r>
              <a:rPr lang="da-DK" b="0" baseline="0" dirty="0"/>
              <a:t> </a:t>
            </a:r>
            <a:r>
              <a:rPr lang="da-DK" b="0" baseline="0" dirty="0" err="1"/>
              <a:t>get_tcp_force</a:t>
            </a:r>
            <a:r>
              <a:rPr lang="da-DK" b="0" baseline="0" dirty="0"/>
              <a:t>()  </a:t>
            </a:r>
          </a:p>
          <a:p>
            <a:endParaRPr lang="da-DK" b="0" baseline="0" dirty="0"/>
          </a:p>
          <a:p>
            <a:endParaRPr lang="da-DK" b="0" baseline="0" dirty="0"/>
          </a:p>
        </p:txBody>
      </p:sp>
    </p:spTree>
    <p:extLst>
      <p:ext uri="{BB962C8B-B14F-4D97-AF65-F5344CB8AC3E}">
        <p14:creationId xmlns:p14="http://schemas.microsoft.com/office/powerpoint/2010/main" val="40341060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0" baseline="0" dirty="0"/>
              <a:t>Provide the learners with an overview of module 9</a:t>
            </a:r>
          </a:p>
          <a:p>
            <a:endParaRPr lang="da-DK" b="0" baseline="0" dirty="0"/>
          </a:p>
          <a:p>
            <a:pPr marL="171450" indent="-171450">
              <a:buFontTx/>
              <a:buChar char="-"/>
            </a:pPr>
            <a:r>
              <a:rPr lang="da-DK" b="0" baseline="0" dirty="0"/>
              <a:t>Explain what theory you will go through and how they are supposed to use the commands and functionalities in the task</a:t>
            </a:r>
          </a:p>
          <a:p>
            <a:pPr marL="171450" indent="-171450">
              <a:buFontTx/>
              <a:buChar char="-"/>
            </a:pPr>
            <a:r>
              <a:rPr lang="da-DK" b="0" baseline="0" dirty="0"/>
              <a:t>Introduce the task and the related 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40341060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BeforeStart Sequence</a:t>
            </a:r>
          </a:p>
          <a:p>
            <a:endParaRPr lang="da-DK" dirty="0"/>
          </a:p>
          <a:p>
            <a:r>
              <a:rPr lang="da-DK" dirty="0"/>
              <a:t>In order for program to auto-start its operation</a:t>
            </a:r>
            <a:r>
              <a:rPr lang="da-DK" baseline="0" dirty="0"/>
              <a:t> without the operator being presented with the Auto-Move screen, a before start sequence can be used if this contains a relative or variable position as first waypoint.</a:t>
            </a:r>
          </a:p>
          <a:p>
            <a:r>
              <a:rPr lang="da-DK" baseline="0" dirty="0"/>
              <a:t>This will skip the Auto-move screen.</a:t>
            </a:r>
          </a:p>
          <a:p>
            <a:endParaRPr lang="da-DK" baseline="0" dirty="0"/>
          </a:p>
          <a:p>
            <a:r>
              <a:rPr lang="da-DK" baseline="0" dirty="0"/>
              <a:t>BE AWARE that robot will move, possible with higher speeds, so this functionality needs to be considered carefully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428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/>
              <a:t>Relative </a:t>
            </a:r>
            <a:r>
              <a:rPr lang="da-DK" b="1" baseline="0" dirty="0" err="1"/>
              <a:t>waypoint</a:t>
            </a:r>
            <a:endParaRPr lang="da-DK" b="1" baseline="0" dirty="0"/>
          </a:p>
          <a:p>
            <a:endParaRPr lang="da-DK" baseline="0" dirty="0"/>
          </a:p>
          <a:p>
            <a:r>
              <a:rPr lang="da-DK" baseline="0" dirty="0"/>
              <a:t>A relative position is a </a:t>
            </a:r>
            <a:r>
              <a:rPr lang="da-DK" baseline="0" dirty="0" err="1"/>
              <a:t>movement</a:t>
            </a:r>
            <a:r>
              <a:rPr lang="da-DK" baseline="0" dirty="0"/>
              <a:t> </a:t>
            </a:r>
            <a:r>
              <a:rPr lang="da-DK" baseline="0" dirty="0" err="1"/>
              <a:t>that</a:t>
            </a:r>
            <a:r>
              <a:rPr lang="da-DK" baseline="0" dirty="0"/>
              <a:t> is relative to the prior position.</a:t>
            </a:r>
          </a:p>
          <a:p>
            <a:endParaRPr lang="da-DK" baseline="0" dirty="0"/>
          </a:p>
          <a:p>
            <a:r>
              <a:rPr lang="da-DK" baseline="0" dirty="0"/>
              <a:t>Relative position is </a:t>
            </a:r>
            <a:r>
              <a:rPr lang="da-DK" baseline="0" dirty="0" err="1"/>
              <a:t>defined</a:t>
            </a:r>
            <a:r>
              <a:rPr lang="da-DK" baseline="0" dirty="0"/>
              <a:t> by </a:t>
            </a:r>
            <a:r>
              <a:rPr lang="da-DK" baseline="0" dirty="0" err="1"/>
              <a:t>two</a:t>
            </a:r>
            <a:r>
              <a:rPr lang="da-DK" baseline="0" dirty="0"/>
              <a:t> </a:t>
            </a:r>
            <a:r>
              <a:rPr lang="da-DK" baseline="0" dirty="0" err="1"/>
              <a:t>teached</a:t>
            </a:r>
            <a:r>
              <a:rPr lang="da-DK" baseline="0" dirty="0"/>
              <a:t> </a:t>
            </a:r>
            <a:r>
              <a:rPr lang="da-DK" baseline="0" dirty="0" err="1"/>
              <a:t>waypoints</a:t>
            </a:r>
            <a:r>
              <a:rPr lang="da-DK" baseline="0" dirty="0"/>
              <a:t>.</a:t>
            </a:r>
          </a:p>
          <a:p>
            <a:r>
              <a:rPr lang="da-DK" baseline="0" dirty="0"/>
              <a:t>The </a:t>
            </a:r>
            <a:r>
              <a:rPr lang="da-DK" baseline="0" dirty="0" err="1"/>
              <a:t>linear</a:t>
            </a:r>
            <a:r>
              <a:rPr lang="da-DK" baseline="0" dirty="0"/>
              <a:t> distance and angle </a:t>
            </a:r>
            <a:r>
              <a:rPr lang="da-DK" baseline="0" dirty="0" err="1"/>
              <a:t>displacement</a:t>
            </a:r>
            <a:r>
              <a:rPr lang="da-DK" baseline="0" dirty="0"/>
              <a:t> is </a:t>
            </a:r>
            <a:r>
              <a:rPr lang="da-DK" baseline="0" dirty="0" err="1"/>
              <a:t>displayed</a:t>
            </a:r>
            <a:r>
              <a:rPr lang="da-DK" baseline="0" dirty="0"/>
              <a:t> </a:t>
            </a:r>
            <a:r>
              <a:rPr lang="da-DK" baseline="0" dirty="0" err="1"/>
              <a:t>after</a:t>
            </a:r>
            <a:r>
              <a:rPr lang="da-DK" baseline="0" dirty="0"/>
              <a:t> </a:t>
            </a:r>
            <a:r>
              <a:rPr lang="da-DK" baseline="0" dirty="0" err="1"/>
              <a:t>both</a:t>
            </a:r>
            <a:r>
              <a:rPr lang="da-DK" baseline="0" dirty="0"/>
              <a:t> </a:t>
            </a:r>
            <a:r>
              <a:rPr lang="da-DK" baseline="0" dirty="0" err="1"/>
              <a:t>waypoints</a:t>
            </a:r>
            <a:r>
              <a:rPr lang="da-DK" baseline="0" dirty="0"/>
              <a:t> has </a:t>
            </a:r>
            <a:r>
              <a:rPr lang="da-DK" baseline="0" dirty="0" err="1"/>
              <a:t>been</a:t>
            </a:r>
            <a:r>
              <a:rPr lang="da-DK" baseline="0" dirty="0"/>
              <a:t> </a:t>
            </a:r>
            <a:r>
              <a:rPr lang="da-DK" baseline="0" dirty="0" err="1"/>
              <a:t>taught</a:t>
            </a:r>
            <a:r>
              <a:rPr lang="da-DK" baseline="0" dirty="0"/>
              <a:t>.</a:t>
            </a:r>
          </a:p>
          <a:p>
            <a:endParaRPr lang="da-DK" baseline="0" dirty="0"/>
          </a:p>
          <a:p>
            <a:r>
              <a:rPr lang="da-DK" baseline="0" dirty="0"/>
              <a:t>The </a:t>
            </a:r>
            <a:r>
              <a:rPr lang="da-DK" baseline="0" dirty="0" err="1"/>
              <a:t>waypoints</a:t>
            </a:r>
            <a:r>
              <a:rPr lang="da-DK" baseline="0" dirty="0"/>
              <a:t>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teach</a:t>
            </a:r>
            <a:r>
              <a:rPr lang="da-DK" baseline="0" dirty="0"/>
              <a:t> </a:t>
            </a:r>
            <a:r>
              <a:rPr lang="da-DK" baseline="0" dirty="0" err="1"/>
              <a:t>anywhere</a:t>
            </a:r>
            <a:r>
              <a:rPr lang="da-DK" baseline="0" dirty="0"/>
              <a:t> in robot </a:t>
            </a:r>
            <a:r>
              <a:rPr lang="da-DK" baseline="0" dirty="0" err="1"/>
              <a:t>workspace</a:t>
            </a:r>
            <a:r>
              <a:rPr lang="da-DK" baseline="0" dirty="0"/>
              <a:t>, robot </a:t>
            </a:r>
            <a:r>
              <a:rPr lang="da-DK" baseline="0" dirty="0" err="1"/>
              <a:t>will</a:t>
            </a:r>
            <a:r>
              <a:rPr lang="da-DK" baseline="0" dirty="0"/>
              <a:t> still </a:t>
            </a:r>
            <a:r>
              <a:rPr lang="da-DK" baseline="0" dirty="0" err="1"/>
              <a:t>move</a:t>
            </a:r>
            <a:r>
              <a:rPr lang="da-DK" baseline="0" dirty="0"/>
              <a:t> relative to prior position.</a:t>
            </a:r>
          </a:p>
          <a:p>
            <a:endParaRPr lang="da-DK" baseline="0" dirty="0"/>
          </a:p>
          <a:p>
            <a:r>
              <a:rPr lang="da-DK" b="1" baseline="0" dirty="0"/>
              <a:t>NOTE: </a:t>
            </a:r>
            <a:r>
              <a:rPr lang="da-DK" baseline="0" dirty="0"/>
              <a:t>If </a:t>
            </a:r>
            <a:r>
              <a:rPr lang="da-DK" baseline="0" dirty="0" err="1"/>
              <a:t>no</a:t>
            </a:r>
            <a:r>
              <a:rPr lang="da-DK" baseline="0" dirty="0"/>
              <a:t> prior position </a:t>
            </a:r>
            <a:r>
              <a:rPr lang="da-DK" baseline="0" dirty="0" err="1"/>
              <a:t>exist</a:t>
            </a:r>
            <a:r>
              <a:rPr lang="da-DK" baseline="0" dirty="0"/>
              <a:t> in program, the robot </a:t>
            </a:r>
            <a:r>
              <a:rPr lang="da-DK" baseline="0" dirty="0" err="1"/>
              <a:t>will</a:t>
            </a:r>
            <a:r>
              <a:rPr lang="da-DK" baseline="0" dirty="0"/>
              <a:t> </a:t>
            </a:r>
            <a:r>
              <a:rPr lang="da-DK" baseline="0" dirty="0" err="1"/>
              <a:t>move</a:t>
            </a:r>
            <a:r>
              <a:rPr lang="da-DK" baseline="0" dirty="0"/>
              <a:t> relative from </a:t>
            </a:r>
            <a:r>
              <a:rPr lang="da-DK" baseline="0" dirty="0" err="1"/>
              <a:t>actual</a:t>
            </a:r>
            <a:r>
              <a:rPr lang="da-DK" baseline="0" dirty="0"/>
              <a:t> position </a:t>
            </a:r>
            <a:r>
              <a:rPr lang="da-DK" baseline="0" dirty="0" err="1"/>
              <a:t>when</a:t>
            </a:r>
            <a:r>
              <a:rPr lang="da-DK" baseline="0" dirty="0"/>
              <a:t> </a:t>
            </a:r>
            <a:r>
              <a:rPr lang="da-DK" baseline="0" dirty="0" err="1"/>
              <a:t>starting</a:t>
            </a:r>
            <a:r>
              <a:rPr lang="da-DK" baseline="0" dirty="0"/>
              <a:t> program.</a:t>
            </a:r>
          </a:p>
          <a:p>
            <a:r>
              <a:rPr lang="da-DK" b="1" baseline="0" dirty="0">
                <a:solidFill>
                  <a:srgbClr val="FF0000"/>
                </a:solidFill>
              </a:rPr>
              <a:t>IMPORTANT NOTE: </a:t>
            </a:r>
            <a:r>
              <a:rPr lang="da-DK" baseline="0" dirty="0"/>
              <a:t>Robot </a:t>
            </a:r>
            <a:r>
              <a:rPr lang="da-DK" baseline="0" dirty="0" err="1"/>
              <a:t>will</a:t>
            </a:r>
            <a:r>
              <a:rPr lang="da-DK" baseline="0" dirty="0"/>
              <a:t> </a:t>
            </a:r>
            <a:r>
              <a:rPr lang="da-DK" baseline="0" dirty="0" err="1"/>
              <a:t>move</a:t>
            </a:r>
            <a:r>
              <a:rPr lang="da-DK" baseline="0" dirty="0"/>
              <a:t> </a:t>
            </a:r>
            <a:r>
              <a:rPr lang="da-DK" baseline="0" dirty="0" err="1"/>
              <a:t>directly</a:t>
            </a:r>
            <a:r>
              <a:rPr lang="da-DK" baseline="0" dirty="0"/>
              <a:t> </a:t>
            </a:r>
            <a:r>
              <a:rPr lang="da-DK" baseline="0" dirty="0" err="1"/>
              <a:t>without</a:t>
            </a:r>
            <a:r>
              <a:rPr lang="da-DK" baseline="0" dirty="0"/>
              <a:t> </a:t>
            </a:r>
            <a:r>
              <a:rPr lang="da-DK" baseline="0" dirty="0" err="1"/>
              <a:t>displaying</a:t>
            </a:r>
            <a:r>
              <a:rPr lang="da-DK" baseline="0" dirty="0"/>
              <a:t> </a:t>
            </a:r>
            <a:r>
              <a:rPr lang="da-DK" baseline="0" dirty="0" err="1"/>
              <a:t>AutoMove</a:t>
            </a:r>
            <a:r>
              <a:rPr lang="da-DK" baseline="0" dirty="0"/>
              <a:t> screen if </a:t>
            </a:r>
            <a:r>
              <a:rPr lang="da-DK" baseline="0" dirty="0" err="1"/>
              <a:t>first</a:t>
            </a:r>
            <a:r>
              <a:rPr lang="da-DK" baseline="0" dirty="0"/>
              <a:t> </a:t>
            </a:r>
            <a:r>
              <a:rPr lang="da-DK" baseline="0" dirty="0" err="1"/>
              <a:t>waypoint</a:t>
            </a:r>
            <a:r>
              <a:rPr lang="da-DK" baseline="0" dirty="0"/>
              <a:t> in program is a relative position.</a:t>
            </a:r>
          </a:p>
          <a:p>
            <a:endParaRPr lang="da-DK" baseline="0" dirty="0"/>
          </a:p>
          <a:p>
            <a:r>
              <a:rPr lang="da-DK" dirty="0"/>
              <a:t>Open sample program </a:t>
            </a:r>
            <a:r>
              <a:rPr lang="da-DK" dirty="0" err="1"/>
              <a:t>movel.urp</a:t>
            </a:r>
            <a:r>
              <a:rPr lang="da-DK" dirty="0"/>
              <a:t>:</a:t>
            </a:r>
            <a:endParaRPr lang="da-DK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baseline="0" dirty="0"/>
              <a:t>» </a:t>
            </a:r>
            <a:r>
              <a:rPr lang="da-DK" baseline="0" dirty="0" err="1"/>
              <a:t>Keep</a:t>
            </a:r>
            <a:r>
              <a:rPr lang="da-DK" baseline="0" dirty="0"/>
              <a:t> </a:t>
            </a:r>
            <a:r>
              <a:rPr lang="da-DK" baseline="0" dirty="0" err="1"/>
              <a:t>first</a:t>
            </a:r>
            <a:r>
              <a:rPr lang="da-DK" baseline="0" dirty="0"/>
              <a:t> </a:t>
            </a:r>
            <a:r>
              <a:rPr lang="da-DK" baseline="0" dirty="0" err="1"/>
              <a:t>waypoint</a:t>
            </a:r>
            <a:r>
              <a:rPr lang="da-DK" baseline="0" dirty="0"/>
              <a:t> as </a:t>
            </a:r>
            <a:r>
              <a:rPr lang="da-DK" baseline="0" dirty="0" err="1"/>
              <a:t>fixed</a:t>
            </a:r>
            <a:r>
              <a:rPr lang="da-DK" baseline="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baseline="0" dirty="0"/>
              <a:t>» Set the </a:t>
            </a:r>
            <a:r>
              <a:rPr lang="da-DK" baseline="0" dirty="0" err="1"/>
              <a:t>following</a:t>
            </a:r>
            <a:r>
              <a:rPr lang="da-DK" baseline="0" dirty="0"/>
              <a:t> </a:t>
            </a:r>
            <a:r>
              <a:rPr lang="da-DK" baseline="0" dirty="0" err="1"/>
              <a:t>three</a:t>
            </a:r>
            <a:r>
              <a:rPr lang="da-DK" baseline="0" dirty="0"/>
              <a:t> </a:t>
            </a:r>
            <a:r>
              <a:rPr lang="da-DK" baseline="0" dirty="0" err="1"/>
              <a:t>waypoints</a:t>
            </a:r>
            <a:r>
              <a:rPr lang="da-DK" baseline="0" dirty="0"/>
              <a:t> to relative positions: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baseline="0" dirty="0"/>
              <a:t>      For </a:t>
            </a:r>
            <a:r>
              <a:rPr lang="da-DK" baseline="0" dirty="0" err="1"/>
              <a:t>each</a:t>
            </a:r>
            <a:r>
              <a:rPr lang="da-DK" baseline="0" dirty="0"/>
              <a:t> relative position </a:t>
            </a:r>
            <a:r>
              <a:rPr lang="da-DK" baseline="0" dirty="0" err="1"/>
              <a:t>use</a:t>
            </a:r>
            <a:r>
              <a:rPr lang="da-DK" baseline="0" dirty="0"/>
              <a:t> the prior </a:t>
            </a:r>
            <a:r>
              <a:rPr lang="da-DK" baseline="0" dirty="0" err="1"/>
              <a:t>waypoint</a:t>
            </a:r>
            <a:r>
              <a:rPr lang="da-DK" baseline="0" dirty="0"/>
              <a:t> as the </a:t>
            </a:r>
            <a:r>
              <a:rPr lang="da-DK" i="1" baseline="0" dirty="0"/>
              <a:t>from point.</a:t>
            </a:r>
            <a:endParaRPr lang="da-DK" b="1" i="1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Robot</a:t>
            </a:r>
            <a:r>
              <a:rPr lang="da-DK" baseline="0" dirty="0"/>
              <a:t> Program</a:t>
            </a:r>
            <a:endParaRPr lang="da-DK" dirty="0"/>
          </a:p>
          <a:p>
            <a:r>
              <a:rPr lang="da-DK" dirty="0"/>
              <a:t>   </a:t>
            </a:r>
            <a:r>
              <a:rPr lang="da-DK" dirty="0" err="1"/>
              <a:t>MoveL</a:t>
            </a:r>
            <a:endParaRPr lang="da-DK" dirty="0"/>
          </a:p>
          <a:p>
            <a:r>
              <a:rPr lang="da-DK" dirty="0"/>
              <a:t>      Waypoint_1</a:t>
            </a:r>
          </a:p>
          <a:p>
            <a:r>
              <a:rPr lang="da-DK" dirty="0"/>
              <a:t>      Waypoint_2	</a:t>
            </a:r>
            <a:r>
              <a:rPr lang="da-DK" dirty="0" err="1"/>
              <a:t>rel</a:t>
            </a:r>
            <a:r>
              <a:rPr lang="da-DK" dirty="0"/>
              <a:t>. pos</a:t>
            </a:r>
          </a:p>
          <a:p>
            <a:r>
              <a:rPr lang="da-DK" dirty="0"/>
              <a:t>      Waypoint_3	</a:t>
            </a:r>
            <a:r>
              <a:rPr lang="da-DK" dirty="0" err="1"/>
              <a:t>rel</a:t>
            </a:r>
            <a:r>
              <a:rPr lang="da-DK" dirty="0"/>
              <a:t>. pos</a:t>
            </a:r>
          </a:p>
          <a:p>
            <a:r>
              <a:rPr lang="da-DK" dirty="0"/>
              <a:t>      Waypoint_4	</a:t>
            </a:r>
            <a:r>
              <a:rPr lang="da-DK" dirty="0" err="1"/>
              <a:t>rel</a:t>
            </a:r>
            <a:r>
              <a:rPr lang="da-DK" dirty="0"/>
              <a:t>. pos</a:t>
            </a:r>
          </a:p>
          <a:p>
            <a:endParaRPr lang="da-DK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baseline="0" dirty="0"/>
              <a:t>PERFORM LIVE DEMO</a:t>
            </a:r>
            <a:endParaRPr lang="da-DK" b="1" dirty="0"/>
          </a:p>
          <a:p>
            <a:endParaRPr lang="da-DK" baseline="0" dirty="0"/>
          </a:p>
          <a:p>
            <a:r>
              <a:rPr lang="da-DK" baseline="0" dirty="0"/>
              <a:t>Now </a:t>
            </a:r>
            <a:r>
              <a:rPr lang="da-DK" baseline="0" dirty="0" err="1"/>
              <a:t>modify</a:t>
            </a:r>
            <a:r>
              <a:rPr lang="da-DK" baseline="0" dirty="0"/>
              <a:t> </a:t>
            </a:r>
            <a:r>
              <a:rPr lang="da-DK" baseline="0" dirty="0" err="1"/>
              <a:t>only</a:t>
            </a:r>
            <a:r>
              <a:rPr lang="da-DK" baseline="0" dirty="0"/>
              <a:t> Waypoint_1 (the </a:t>
            </a:r>
            <a:r>
              <a:rPr lang="da-DK" baseline="0" dirty="0" err="1"/>
              <a:t>fixed</a:t>
            </a:r>
            <a:r>
              <a:rPr lang="da-DK" baseline="0" dirty="0"/>
              <a:t> position) and </a:t>
            </a:r>
            <a:r>
              <a:rPr lang="da-DK" baseline="0" dirty="0" err="1"/>
              <a:t>demonstrate</a:t>
            </a:r>
            <a:r>
              <a:rPr lang="da-DK" baseline="0" dirty="0"/>
              <a:t> </a:t>
            </a:r>
            <a:r>
              <a:rPr lang="da-DK" baseline="0" dirty="0" err="1"/>
              <a:t>how</a:t>
            </a:r>
            <a:r>
              <a:rPr lang="da-DK" baseline="0" dirty="0"/>
              <a:t> the </a:t>
            </a:r>
            <a:r>
              <a:rPr lang="da-DK" baseline="0" dirty="0" err="1"/>
              <a:t>entire</a:t>
            </a:r>
            <a:r>
              <a:rPr lang="da-DK" baseline="0" dirty="0"/>
              <a:t> </a:t>
            </a:r>
            <a:r>
              <a:rPr lang="da-DK" baseline="0" dirty="0" err="1"/>
              <a:t>rectangle</a:t>
            </a:r>
            <a:r>
              <a:rPr lang="da-DK" baseline="0" dirty="0"/>
              <a:t> is </a:t>
            </a:r>
            <a:r>
              <a:rPr lang="da-DK" baseline="0" dirty="0" err="1"/>
              <a:t>shifted</a:t>
            </a:r>
            <a:endParaRPr lang="da-DK" baseline="0" dirty="0"/>
          </a:p>
          <a:p>
            <a:endParaRPr lang="da-DK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baseline="0" dirty="0"/>
              <a:t>PERFORM LIVE DEMO</a:t>
            </a:r>
            <a:endParaRPr lang="da-DK" b="1" dirty="0"/>
          </a:p>
          <a:p>
            <a:endParaRPr lang="da-DK" baseline="0" dirty="0"/>
          </a:p>
          <a:p>
            <a:r>
              <a:rPr lang="da-DK" baseline="0" dirty="0"/>
              <a:t>Save program as </a:t>
            </a:r>
            <a:r>
              <a:rPr lang="da-DK" baseline="0" dirty="0" err="1"/>
              <a:t>movel_with_relative_waypoint.urp</a:t>
            </a:r>
            <a:endParaRPr lang="da-DK" baseline="0" dirty="0"/>
          </a:p>
        </p:txBody>
      </p:sp>
    </p:spTree>
    <p:extLst>
      <p:ext uri="{BB962C8B-B14F-4D97-AF65-F5344CB8AC3E}">
        <p14:creationId xmlns:p14="http://schemas.microsoft.com/office/powerpoint/2010/main" val="19433389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/>
              <a:t>Def. program</a:t>
            </a:r>
          </a:p>
          <a:p>
            <a:endParaRPr lang="da-DK" baseline="0" dirty="0"/>
          </a:p>
          <a:p>
            <a:r>
              <a:rPr lang="da-DK" baseline="0" dirty="0"/>
              <a:t>Robot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setup</a:t>
            </a:r>
            <a:r>
              <a:rPr lang="da-DK" baseline="0" dirty="0"/>
              <a:t> to start </a:t>
            </a:r>
            <a:r>
              <a:rPr lang="da-DK" baseline="0" dirty="0" err="1"/>
              <a:t>automatically</a:t>
            </a:r>
            <a:r>
              <a:rPr lang="da-DK" baseline="0" dirty="0"/>
              <a:t> with </a:t>
            </a:r>
            <a:r>
              <a:rPr lang="da-DK" baseline="0" dirty="0" err="1"/>
              <a:t>no</a:t>
            </a:r>
            <a:r>
              <a:rPr lang="da-DK" baseline="0" dirty="0"/>
              <a:t> operator </a:t>
            </a:r>
            <a:r>
              <a:rPr lang="da-DK" baseline="0" dirty="0" err="1"/>
              <a:t>interaction</a:t>
            </a:r>
            <a:r>
              <a:rPr lang="da-DK" baseline="0" dirty="0"/>
              <a:t> </a:t>
            </a:r>
            <a:r>
              <a:rPr lang="da-DK" baseline="0" dirty="0" err="1"/>
              <a:t>needed</a:t>
            </a:r>
            <a:r>
              <a:rPr lang="da-DK" baseline="0" dirty="0"/>
              <a:t>.</a:t>
            </a:r>
          </a:p>
          <a:p>
            <a:endParaRPr lang="da-DK" baseline="0" dirty="0"/>
          </a:p>
          <a:p>
            <a:r>
              <a:rPr lang="da-DK" baseline="0" dirty="0"/>
              <a:t>How to:</a:t>
            </a:r>
          </a:p>
          <a:p>
            <a:r>
              <a:rPr lang="da-DK" baseline="0" dirty="0"/>
              <a:t>» Select digital input to </a:t>
            </a:r>
            <a:r>
              <a:rPr lang="da-DK" baseline="0" dirty="0" err="1"/>
              <a:t>initialize</a:t>
            </a:r>
            <a:r>
              <a:rPr lang="da-DK" baseline="0" dirty="0"/>
              <a:t> </a:t>
            </a:r>
            <a:r>
              <a:rPr lang="da-DK" baseline="0" dirty="0" err="1"/>
              <a:t>after</a:t>
            </a:r>
            <a:r>
              <a:rPr lang="da-DK" baseline="0" dirty="0"/>
              <a:t> </a:t>
            </a:r>
            <a:r>
              <a:rPr lang="da-DK" baseline="0" dirty="0" err="1"/>
              <a:t>powerup</a:t>
            </a:r>
            <a:r>
              <a:rPr lang="da-DK" baseline="0" dirty="0"/>
              <a:t> (= </a:t>
            </a:r>
            <a:r>
              <a:rPr lang="da-DK" baseline="0" dirty="0" err="1"/>
              <a:t>brake</a:t>
            </a:r>
            <a:r>
              <a:rPr lang="da-DK" baseline="0" dirty="0"/>
              <a:t> </a:t>
            </a:r>
            <a:r>
              <a:rPr lang="da-DK" baseline="0" dirty="0" err="1"/>
              <a:t>release</a:t>
            </a:r>
            <a:r>
              <a:rPr lang="da-DK" baseline="0" dirty="0"/>
              <a:t>)</a:t>
            </a:r>
          </a:p>
          <a:p>
            <a:r>
              <a:rPr lang="da-DK" baseline="0" dirty="0"/>
              <a:t>      - signal must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high</a:t>
            </a:r>
            <a:r>
              <a:rPr lang="da-DK" baseline="0" dirty="0"/>
              <a:t> </a:t>
            </a:r>
            <a:r>
              <a:rPr lang="da-DK" baseline="0" dirty="0" err="1"/>
              <a:t>when</a:t>
            </a:r>
            <a:r>
              <a:rPr lang="da-DK" baseline="0" dirty="0"/>
              <a:t> </a:t>
            </a:r>
            <a:r>
              <a:rPr lang="da-DK" baseline="0" dirty="0" err="1"/>
              <a:t>booting</a:t>
            </a:r>
            <a:endParaRPr lang="da-DK" baseline="0" dirty="0"/>
          </a:p>
          <a:p>
            <a:r>
              <a:rPr lang="da-DK" baseline="0" dirty="0"/>
              <a:t>» Select default program to load</a:t>
            </a:r>
          </a:p>
          <a:p>
            <a:r>
              <a:rPr lang="da-DK" baseline="0" dirty="0"/>
              <a:t>» Select digital input to start program</a:t>
            </a:r>
          </a:p>
          <a:p>
            <a:r>
              <a:rPr lang="da-DK" baseline="0" dirty="0"/>
              <a:t>      - </a:t>
            </a:r>
            <a:r>
              <a:rPr lang="da-DK" baseline="0" dirty="0" err="1"/>
              <a:t>recommended</a:t>
            </a:r>
            <a:r>
              <a:rPr lang="da-DK" baseline="0" dirty="0"/>
              <a:t> to set signal </a:t>
            </a:r>
            <a:r>
              <a:rPr lang="da-DK" baseline="0" dirty="0" err="1"/>
              <a:t>low</a:t>
            </a:r>
            <a:r>
              <a:rPr lang="da-DK" baseline="0" dirty="0"/>
              <a:t> </a:t>
            </a:r>
            <a:r>
              <a:rPr lang="da-DK" baseline="0" dirty="0" err="1"/>
              <a:t>after</a:t>
            </a:r>
            <a:r>
              <a:rPr lang="da-DK" baseline="0" dirty="0"/>
              <a:t> program is </a:t>
            </a:r>
            <a:r>
              <a:rPr lang="da-DK" baseline="0" dirty="0" err="1"/>
              <a:t>started</a:t>
            </a:r>
            <a:endParaRPr lang="da-DK" baseline="0" dirty="0"/>
          </a:p>
          <a:p>
            <a:r>
              <a:rPr lang="da-DK" baseline="0" dirty="0"/>
              <a:t>» Save installation as </a:t>
            </a:r>
            <a:r>
              <a:rPr lang="da-DK" i="1" baseline="0" dirty="0" err="1"/>
              <a:t>default.installation</a:t>
            </a:r>
            <a:endParaRPr lang="da-DK" i="1" baseline="0" dirty="0"/>
          </a:p>
          <a:p>
            <a:endParaRPr lang="da-DK" baseline="0" dirty="0"/>
          </a:p>
          <a:p>
            <a:r>
              <a:rPr lang="da-DK" baseline="0" dirty="0" err="1"/>
              <a:t>Reboot</a:t>
            </a:r>
            <a:r>
              <a:rPr lang="da-DK" baseline="0" dirty="0"/>
              <a:t> in </a:t>
            </a:r>
            <a:r>
              <a:rPr lang="da-DK" baseline="0" dirty="0" err="1"/>
              <a:t>order</a:t>
            </a:r>
            <a:r>
              <a:rPr lang="da-DK" baseline="0" dirty="0"/>
              <a:t> to </a:t>
            </a:r>
            <a:r>
              <a:rPr lang="da-DK" baseline="0" dirty="0" err="1"/>
              <a:t>take</a:t>
            </a:r>
            <a:r>
              <a:rPr lang="da-DK" baseline="0" dirty="0"/>
              <a:t> </a:t>
            </a:r>
            <a:r>
              <a:rPr lang="da-DK" baseline="0" dirty="0" err="1"/>
              <a:t>effect</a:t>
            </a:r>
            <a:r>
              <a:rPr lang="da-DK" baseline="0" dirty="0"/>
              <a:t>.</a:t>
            </a:r>
          </a:p>
          <a:p>
            <a:endParaRPr lang="da-DK" baseline="0" dirty="0"/>
          </a:p>
          <a:p>
            <a:r>
              <a:rPr lang="da-DK" b="1" baseline="0" dirty="0"/>
              <a:t>PERFORM LIVE DEMO</a:t>
            </a:r>
          </a:p>
        </p:txBody>
      </p:sp>
    </p:spTree>
    <p:extLst>
      <p:ext uri="{BB962C8B-B14F-4D97-AF65-F5344CB8AC3E}">
        <p14:creationId xmlns:p14="http://schemas.microsoft.com/office/powerpoint/2010/main" val="20592829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0" baseline="0" dirty="0"/>
              <a:t>Provide the learners with an overview of module 9</a:t>
            </a:r>
          </a:p>
          <a:p>
            <a:endParaRPr lang="da-DK" b="0" baseline="0" dirty="0"/>
          </a:p>
          <a:p>
            <a:pPr marL="171450" indent="-171450">
              <a:buFontTx/>
              <a:buChar char="-"/>
            </a:pPr>
            <a:r>
              <a:rPr lang="da-DK" b="0" baseline="0" dirty="0"/>
              <a:t>Explain what theory you will go through and how they are supposed to use the commands and functionalities in the task</a:t>
            </a:r>
          </a:p>
          <a:p>
            <a:pPr marL="171450" indent="-171450">
              <a:buFontTx/>
              <a:buChar char="-"/>
            </a:pPr>
            <a:r>
              <a:rPr lang="da-DK" b="0" baseline="0" dirty="0"/>
              <a:t>Introduce the task and the related 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34855804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0" baseline="0" dirty="0"/>
              <a:t>Answer questions/comments</a:t>
            </a:r>
          </a:p>
          <a:p>
            <a:endParaRPr lang="da-DK" b="0" baseline="0" dirty="0"/>
          </a:p>
          <a:p>
            <a:r>
              <a:rPr lang="da-DK" b="0" baseline="0" dirty="0"/>
              <a:t>Asks participants about pros/cons of using a relative waypoint in the before start sequence</a:t>
            </a:r>
          </a:p>
          <a:p>
            <a:endParaRPr lang="da-DK" b="0" baseline="0" dirty="0"/>
          </a:p>
          <a:p>
            <a:endParaRPr lang="da-DK" b="0" baseline="0" dirty="0"/>
          </a:p>
        </p:txBody>
      </p:sp>
    </p:spTree>
    <p:extLst>
      <p:ext uri="{BB962C8B-B14F-4D97-AF65-F5344CB8AC3E}">
        <p14:creationId xmlns:p14="http://schemas.microsoft.com/office/powerpoint/2010/main" val="2713411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/>
              <a:t>Signal handling</a:t>
            </a:r>
          </a:p>
          <a:p>
            <a:endParaRPr lang="da-DK" baseline="0" dirty="0"/>
          </a:p>
          <a:p>
            <a:r>
              <a:rPr lang="da-DK" baseline="0" dirty="0"/>
              <a:t>A robot program </a:t>
            </a:r>
            <a:r>
              <a:rPr lang="da-DK" baseline="0" dirty="0" err="1"/>
              <a:t>consists</a:t>
            </a:r>
            <a:r>
              <a:rPr lang="da-DK" baseline="0" dirty="0"/>
              <a:t> of </a:t>
            </a:r>
            <a:r>
              <a:rPr lang="da-DK" baseline="0" dirty="0" err="1"/>
              <a:t>movements</a:t>
            </a:r>
            <a:r>
              <a:rPr lang="da-DK" baseline="0" dirty="0"/>
              <a:t> and </a:t>
            </a:r>
            <a:r>
              <a:rPr lang="da-DK" baseline="0" dirty="0" err="1"/>
              <a:t>some</a:t>
            </a:r>
            <a:r>
              <a:rPr lang="da-DK" baseline="0" dirty="0"/>
              <a:t> </a:t>
            </a:r>
            <a:r>
              <a:rPr lang="da-DK" baseline="0" dirty="0" err="1"/>
              <a:t>interaction</a:t>
            </a:r>
            <a:r>
              <a:rPr lang="da-DK" baseline="0" dirty="0"/>
              <a:t> with </a:t>
            </a:r>
            <a:r>
              <a:rPr lang="da-DK" baseline="0" dirty="0" err="1"/>
              <a:t>external</a:t>
            </a:r>
            <a:r>
              <a:rPr lang="da-DK" baseline="0" dirty="0"/>
              <a:t> </a:t>
            </a:r>
            <a:r>
              <a:rPr lang="da-DK" baseline="0" dirty="0" err="1"/>
              <a:t>devices</a:t>
            </a:r>
            <a:r>
              <a:rPr lang="da-DK" baseline="0" dirty="0"/>
              <a:t>.</a:t>
            </a:r>
          </a:p>
          <a:p>
            <a:r>
              <a:rPr lang="da-DK" b="1" baseline="0" dirty="0"/>
              <a:t>Digital and analog signals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used</a:t>
            </a:r>
            <a:r>
              <a:rPr lang="da-DK" baseline="0" dirty="0"/>
              <a:t> for </a:t>
            </a:r>
            <a:r>
              <a:rPr lang="da-DK" baseline="0" dirty="0" err="1"/>
              <a:t>this</a:t>
            </a:r>
            <a:r>
              <a:rPr lang="da-DK" baseline="0" dirty="0"/>
              <a:t> </a:t>
            </a:r>
            <a:r>
              <a:rPr lang="da-DK" baseline="0" dirty="0" err="1"/>
              <a:t>interaction</a:t>
            </a:r>
            <a:r>
              <a:rPr lang="da-DK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489151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UR support site</a:t>
            </a:r>
          </a:p>
          <a:p>
            <a:endParaRPr lang="da-DK" dirty="0"/>
          </a:p>
          <a:p>
            <a:r>
              <a:rPr lang="da-DK" dirty="0" err="1"/>
              <a:t>Demonstrate</a:t>
            </a:r>
            <a:r>
              <a:rPr lang="da-DK" baseline="0" dirty="0"/>
              <a:t> support site and </a:t>
            </a:r>
            <a:r>
              <a:rPr lang="da-DK" baseline="0" dirty="0" err="1"/>
              <a:t>navigate</a:t>
            </a:r>
            <a:r>
              <a:rPr lang="da-DK" baseline="0" dirty="0"/>
              <a:t> </a:t>
            </a:r>
            <a:r>
              <a:rPr lang="da-DK" baseline="0" dirty="0" err="1"/>
              <a:t>through</a:t>
            </a:r>
            <a:r>
              <a:rPr lang="da-DK" baseline="0" dirty="0"/>
              <a:t> the site.</a:t>
            </a:r>
          </a:p>
        </p:txBody>
      </p:sp>
    </p:spTree>
    <p:extLst>
      <p:ext uri="{BB962C8B-B14F-4D97-AF65-F5344CB8AC3E}">
        <p14:creationId xmlns:p14="http://schemas.microsoft.com/office/powerpoint/2010/main" val="88753175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b="0" baseline="0" dirty="0"/>
          </a:p>
        </p:txBody>
      </p:sp>
    </p:spTree>
    <p:extLst>
      <p:ext uri="{BB962C8B-B14F-4D97-AF65-F5344CB8AC3E}">
        <p14:creationId xmlns:p14="http://schemas.microsoft.com/office/powerpoint/2010/main" val="38982195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Press </a:t>
            </a:r>
            <a:r>
              <a:rPr lang="da-DK" dirty="0" err="1"/>
              <a:t>About</a:t>
            </a:r>
            <a:r>
              <a:rPr lang="da-DK" dirty="0"/>
              <a:t> and </a:t>
            </a:r>
            <a:r>
              <a:rPr lang="da-DK" dirty="0" err="1"/>
              <a:t>popup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appear</a:t>
            </a:r>
            <a:r>
              <a:rPr lang="da-DK" dirty="0"/>
              <a:t> with information </a:t>
            </a:r>
            <a:r>
              <a:rPr lang="da-DK" dirty="0" err="1"/>
              <a:t>about</a:t>
            </a:r>
            <a:r>
              <a:rPr lang="da-DK" dirty="0"/>
              <a:t> software version</a:t>
            </a:r>
          </a:p>
          <a:p>
            <a:endParaRPr lang="da-DK" dirty="0"/>
          </a:p>
          <a:p>
            <a:r>
              <a:rPr lang="da-DK" dirty="0"/>
              <a:t>Serial </a:t>
            </a:r>
            <a:r>
              <a:rPr lang="da-DK" dirty="0" err="1"/>
              <a:t>number</a:t>
            </a:r>
            <a:r>
              <a:rPr lang="da-DK" dirty="0"/>
              <a:t> of robot and IP-</a:t>
            </a:r>
            <a:r>
              <a:rPr lang="da-DK" dirty="0" err="1"/>
              <a:t>address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baseline="0" dirty="0"/>
              <a:t> </a:t>
            </a:r>
            <a:r>
              <a:rPr lang="da-DK" baseline="0" dirty="0" err="1"/>
              <a:t>informed</a:t>
            </a:r>
            <a:r>
              <a:rPr lang="da-DK" baseline="0" dirty="0"/>
              <a:t> as </a:t>
            </a:r>
            <a:r>
              <a:rPr lang="da-DK" baseline="0" dirty="0" err="1"/>
              <a:t>well</a:t>
            </a:r>
            <a:endParaRPr lang="da-DK" baseline="0" dirty="0"/>
          </a:p>
          <a:p>
            <a:endParaRPr lang="da-DK" baseline="0" dirty="0"/>
          </a:p>
          <a:p>
            <a:r>
              <a:rPr lang="da-DK" baseline="0" dirty="0"/>
              <a:t>From 3.2 it </a:t>
            </a:r>
            <a:r>
              <a:rPr lang="da-DK" baseline="0" dirty="0" err="1"/>
              <a:t>will</a:t>
            </a:r>
            <a:r>
              <a:rPr lang="da-DK" baseline="0" dirty="0"/>
              <a:t> </a:t>
            </a:r>
            <a:r>
              <a:rPr lang="da-DK" baseline="0" dirty="0" err="1"/>
              <a:t>also</a:t>
            </a:r>
            <a:r>
              <a:rPr lang="da-DK" baseline="0" dirty="0"/>
              <a:t> show the firmware version of the </a:t>
            </a:r>
            <a:r>
              <a:rPr lang="da-DK" baseline="0" dirty="0" err="1"/>
              <a:t>safety</a:t>
            </a:r>
            <a:r>
              <a:rPr lang="da-DK" baseline="0" dirty="0"/>
              <a:t> </a:t>
            </a:r>
            <a:r>
              <a:rPr lang="da-DK" baseline="0" dirty="0" err="1"/>
              <a:t>control</a:t>
            </a:r>
            <a:r>
              <a:rPr lang="da-DK" baseline="0" dirty="0"/>
              <a:t> </a:t>
            </a:r>
            <a:r>
              <a:rPr lang="da-DK" baseline="0" dirty="0" err="1"/>
              <a:t>board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255164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Online manual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displayed</a:t>
            </a:r>
            <a:r>
              <a:rPr lang="da-DK" dirty="0"/>
              <a:t> in the </a:t>
            </a:r>
            <a:r>
              <a:rPr lang="da-DK" dirty="0" err="1"/>
              <a:t>selected</a:t>
            </a:r>
            <a:r>
              <a:rPr lang="da-DK" dirty="0"/>
              <a:t> </a:t>
            </a:r>
            <a:r>
              <a:rPr lang="da-DK" dirty="0" err="1"/>
              <a:t>language</a:t>
            </a:r>
            <a:endParaRPr lang="da-DK" dirty="0"/>
          </a:p>
          <a:p>
            <a:endParaRPr lang="da-DK" dirty="0"/>
          </a:p>
          <a:p>
            <a:r>
              <a:rPr lang="da-DK" dirty="0"/>
              <a:t>The online manual</a:t>
            </a:r>
            <a:r>
              <a:rPr lang="da-DK" baseline="0" dirty="0"/>
              <a:t> is</a:t>
            </a:r>
            <a:r>
              <a:rPr lang="da-DK" dirty="0"/>
              <a:t> a light version of the software</a:t>
            </a:r>
            <a:r>
              <a:rPr lang="da-DK" baseline="0" dirty="0"/>
              <a:t> </a:t>
            </a:r>
            <a:r>
              <a:rPr lang="da-DK" dirty="0"/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35959931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 Setup Robot menu it is </a:t>
            </a:r>
            <a:r>
              <a:rPr lang="da-DK" dirty="0" err="1"/>
              <a:t>possible</a:t>
            </a:r>
            <a:r>
              <a:rPr lang="da-DK" dirty="0"/>
              <a:t> to </a:t>
            </a:r>
            <a:r>
              <a:rPr lang="da-DK" dirty="0" err="1"/>
              <a:t>adjust</a:t>
            </a:r>
            <a:r>
              <a:rPr lang="da-DK" dirty="0"/>
              <a:t> the software </a:t>
            </a:r>
            <a:r>
              <a:rPr lang="da-DK" dirty="0" err="1"/>
              <a:t>settings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Focus on:</a:t>
            </a:r>
          </a:p>
          <a:p>
            <a:r>
              <a:rPr lang="da-DK" dirty="0"/>
              <a:t>INITIALIZE Robot</a:t>
            </a:r>
          </a:p>
          <a:p>
            <a:r>
              <a:rPr lang="da-DK" dirty="0"/>
              <a:t>LANGUAGE</a:t>
            </a:r>
            <a:r>
              <a:rPr lang="da-DK" baseline="0" dirty="0"/>
              <a:t> and UNITS</a:t>
            </a:r>
          </a:p>
          <a:p>
            <a:r>
              <a:rPr lang="da-DK" baseline="0" dirty="0"/>
              <a:t>Set PASSWORD</a:t>
            </a:r>
          </a:p>
          <a:p>
            <a:r>
              <a:rPr lang="da-DK" baseline="0" dirty="0"/>
              <a:t>CALIBRATE Screen</a:t>
            </a:r>
          </a:p>
          <a:p>
            <a:r>
              <a:rPr lang="da-DK" baseline="0" dirty="0"/>
              <a:t>SET Time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Other</a:t>
            </a:r>
            <a:r>
              <a:rPr lang="da-DK" dirty="0"/>
              <a:t> options</a:t>
            </a:r>
            <a:r>
              <a:rPr lang="da-DK" baseline="0" dirty="0"/>
              <a:t> </a:t>
            </a:r>
            <a:r>
              <a:rPr lang="da-DK" baseline="0" dirty="0" err="1"/>
              <a:t>will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explained</a:t>
            </a:r>
            <a:r>
              <a:rPr lang="da-DK" baseline="0" dirty="0"/>
              <a:t> </a:t>
            </a:r>
            <a:r>
              <a:rPr lang="da-DK" baseline="0" dirty="0" err="1"/>
              <a:t>later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7063171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/>
              <a:t>Initialize</a:t>
            </a:r>
            <a:r>
              <a:rPr lang="da-DK" b="1" dirty="0"/>
              <a:t> robot  </a:t>
            </a:r>
            <a:r>
              <a:rPr lang="da-DK" dirty="0"/>
              <a:t>is </a:t>
            </a:r>
            <a:r>
              <a:rPr lang="da-DK" dirty="0" err="1"/>
              <a:t>where</a:t>
            </a:r>
            <a:r>
              <a:rPr lang="da-DK" dirty="0"/>
              <a:t> the robot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initialized</a:t>
            </a:r>
            <a:r>
              <a:rPr lang="da-DK" baseline="0" dirty="0"/>
              <a:t> = </a:t>
            </a:r>
            <a:r>
              <a:rPr lang="da-DK" baseline="0" dirty="0" err="1"/>
              <a:t>mechanical</a:t>
            </a:r>
            <a:r>
              <a:rPr lang="da-DK" baseline="0" dirty="0"/>
              <a:t> </a:t>
            </a:r>
            <a:r>
              <a:rPr lang="da-DK" baseline="0" dirty="0" err="1"/>
              <a:t>brakes</a:t>
            </a:r>
            <a:r>
              <a:rPr lang="da-DK" baseline="0" dirty="0"/>
              <a:t> </a:t>
            </a:r>
            <a:r>
              <a:rPr lang="da-DK" baseline="0" dirty="0" err="1"/>
              <a:t>are</a:t>
            </a:r>
            <a:r>
              <a:rPr lang="da-DK" baseline="0" dirty="0"/>
              <a:t> </a:t>
            </a:r>
            <a:r>
              <a:rPr lang="da-DK" baseline="0" dirty="0" err="1"/>
              <a:t>released</a:t>
            </a:r>
            <a:endParaRPr lang="da-DK" dirty="0"/>
          </a:p>
          <a:p>
            <a:endParaRPr lang="da-DK" dirty="0"/>
          </a:p>
          <a:p>
            <a:r>
              <a:rPr lang="da-DK" b="1" dirty="0" err="1"/>
              <a:t>Payload</a:t>
            </a:r>
            <a:r>
              <a:rPr lang="da-DK" b="1" dirty="0"/>
              <a:t>:</a:t>
            </a:r>
          </a:p>
          <a:p>
            <a:r>
              <a:rPr lang="da-DK" dirty="0" err="1"/>
              <a:t>Payload</a:t>
            </a:r>
            <a:r>
              <a:rPr lang="da-DK" baseline="0" dirty="0"/>
              <a:t> </a:t>
            </a:r>
            <a:r>
              <a:rPr lang="da-DK" baseline="0" dirty="0" err="1"/>
              <a:t>specifies</a:t>
            </a:r>
            <a:r>
              <a:rPr lang="da-DK" baseline="0" dirty="0"/>
              <a:t> the </a:t>
            </a:r>
            <a:r>
              <a:rPr lang="da-DK" baseline="0" dirty="0" err="1"/>
              <a:t>weight</a:t>
            </a:r>
            <a:r>
              <a:rPr lang="da-DK" baseline="0" dirty="0"/>
              <a:t> of end-of-arm </a:t>
            </a:r>
            <a:r>
              <a:rPr lang="da-DK" baseline="0" dirty="0" err="1"/>
              <a:t>tooling</a:t>
            </a:r>
            <a:r>
              <a:rPr lang="da-DK" baseline="0" dirty="0"/>
              <a:t>.</a:t>
            </a:r>
          </a:p>
          <a:p>
            <a:r>
              <a:rPr lang="da-DK" dirty="0"/>
              <a:t>It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automatically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the </a:t>
            </a:r>
            <a:r>
              <a:rPr lang="da-DK" dirty="0" err="1"/>
              <a:t>value</a:t>
            </a:r>
            <a:r>
              <a:rPr lang="da-DK" dirty="0"/>
              <a:t> </a:t>
            </a:r>
            <a:r>
              <a:rPr lang="da-DK" dirty="0" err="1"/>
              <a:t>defined</a:t>
            </a:r>
            <a:r>
              <a:rPr lang="da-DK" dirty="0"/>
              <a:t> in the </a:t>
            </a:r>
            <a:r>
              <a:rPr lang="da-DK" dirty="0" err="1"/>
              <a:t>Intallation</a:t>
            </a:r>
            <a:r>
              <a:rPr lang="da-DK" dirty="0"/>
              <a:t>,</a:t>
            </a:r>
            <a:r>
              <a:rPr lang="da-DK" baseline="0" dirty="0"/>
              <a:t> but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manually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changed if </a:t>
            </a:r>
            <a:r>
              <a:rPr lang="da-DK" baseline="0" dirty="0" err="1"/>
              <a:t>another</a:t>
            </a:r>
            <a:r>
              <a:rPr lang="da-DK" baseline="0" dirty="0"/>
              <a:t> or </a:t>
            </a:r>
            <a:r>
              <a:rPr lang="da-DK" baseline="0" dirty="0" err="1"/>
              <a:t>no</a:t>
            </a:r>
            <a:r>
              <a:rPr lang="da-DK" baseline="0" dirty="0"/>
              <a:t> </a:t>
            </a:r>
            <a:r>
              <a:rPr lang="da-DK" baseline="0" dirty="0" err="1"/>
              <a:t>tool</a:t>
            </a:r>
            <a:r>
              <a:rPr lang="da-DK" baseline="0" dirty="0"/>
              <a:t> is </a:t>
            </a:r>
            <a:r>
              <a:rPr lang="da-DK" baseline="0" dirty="0" err="1"/>
              <a:t>mounted</a:t>
            </a:r>
            <a:r>
              <a:rPr lang="da-DK" baseline="0" dirty="0"/>
              <a:t>.</a:t>
            </a:r>
          </a:p>
          <a:p>
            <a:endParaRPr lang="da-DK" dirty="0"/>
          </a:p>
          <a:p>
            <a:r>
              <a:rPr lang="da-DK" dirty="0"/>
              <a:t>In</a:t>
            </a:r>
            <a:r>
              <a:rPr lang="da-DK" baseline="0" dirty="0"/>
              <a:t> case the </a:t>
            </a:r>
            <a:r>
              <a:rPr lang="da-DK" baseline="0" dirty="0" err="1"/>
              <a:t>payload</a:t>
            </a:r>
            <a:r>
              <a:rPr lang="da-DK" baseline="0" dirty="0"/>
              <a:t> is </a:t>
            </a:r>
            <a:r>
              <a:rPr lang="da-DK" baseline="0" dirty="0" err="1"/>
              <a:t>defined</a:t>
            </a:r>
            <a:r>
              <a:rPr lang="da-DK" baseline="0" dirty="0"/>
              <a:t> </a:t>
            </a:r>
            <a:r>
              <a:rPr lang="da-DK" baseline="0" dirty="0" err="1"/>
              <a:t>incorrect</a:t>
            </a:r>
            <a:r>
              <a:rPr lang="da-DK" baseline="0" dirty="0"/>
              <a:t> and </a:t>
            </a:r>
            <a:r>
              <a:rPr lang="da-DK" baseline="0" dirty="0" err="1"/>
              <a:t>brakes</a:t>
            </a:r>
            <a:r>
              <a:rPr lang="da-DK" baseline="0" dirty="0"/>
              <a:t> </a:t>
            </a:r>
            <a:r>
              <a:rPr lang="da-DK" baseline="0" dirty="0" err="1"/>
              <a:t>are</a:t>
            </a:r>
            <a:r>
              <a:rPr lang="da-DK" baseline="0" dirty="0"/>
              <a:t> </a:t>
            </a:r>
            <a:r>
              <a:rPr lang="da-DK" baseline="0" dirty="0" err="1"/>
              <a:t>released</a:t>
            </a:r>
            <a:r>
              <a:rPr lang="da-DK" baseline="0" dirty="0"/>
              <a:t>, the robot </a:t>
            </a:r>
            <a:r>
              <a:rPr lang="da-DK" baseline="0" dirty="0" err="1"/>
              <a:t>will</a:t>
            </a:r>
            <a:r>
              <a:rPr lang="da-DK" baseline="0" dirty="0"/>
              <a:t> </a:t>
            </a:r>
            <a:r>
              <a:rPr lang="da-DK" baseline="0" dirty="0" err="1"/>
              <a:t>make</a:t>
            </a:r>
            <a:r>
              <a:rPr lang="da-DK" baseline="0" dirty="0"/>
              <a:t> a </a:t>
            </a:r>
            <a:r>
              <a:rPr lang="da-DK" baseline="0" dirty="0" err="1"/>
              <a:t>security</a:t>
            </a:r>
            <a:r>
              <a:rPr lang="da-DK" baseline="0" dirty="0"/>
              <a:t> stop and </a:t>
            </a:r>
            <a:r>
              <a:rPr lang="da-DK" baseline="0" dirty="0" err="1"/>
              <a:t>turn</a:t>
            </a:r>
            <a:r>
              <a:rPr lang="da-DK" baseline="0" dirty="0"/>
              <a:t> </a:t>
            </a:r>
            <a:r>
              <a:rPr lang="da-DK" baseline="0" dirty="0" err="1"/>
              <a:t>off</a:t>
            </a:r>
            <a:r>
              <a:rPr lang="da-DK" baseline="0" dirty="0"/>
              <a:t> the power.</a:t>
            </a:r>
            <a:endParaRPr lang="da-DK" dirty="0"/>
          </a:p>
          <a:p>
            <a:r>
              <a:rPr lang="da-DK" dirty="0"/>
              <a:t>(</a:t>
            </a:r>
            <a:r>
              <a:rPr lang="da-DK" dirty="0" err="1"/>
              <a:t>payload</a:t>
            </a:r>
            <a:r>
              <a:rPr lang="da-DK" dirty="0"/>
              <a:t> </a:t>
            </a:r>
            <a:r>
              <a:rPr lang="da-DK" dirty="0" err="1"/>
              <a:t>value</a:t>
            </a:r>
            <a:r>
              <a:rPr lang="da-DK" baseline="0" dirty="0"/>
              <a:t> must </a:t>
            </a:r>
            <a:r>
              <a:rPr lang="da-DK" baseline="0" dirty="0" err="1"/>
              <a:t>differ</a:t>
            </a:r>
            <a:r>
              <a:rPr lang="da-DK" baseline="0" dirty="0"/>
              <a:t> </a:t>
            </a:r>
            <a:r>
              <a:rPr lang="da-DK" baseline="0" dirty="0" err="1"/>
              <a:t>significantly</a:t>
            </a:r>
            <a:r>
              <a:rPr lang="da-DK" baseline="0" dirty="0"/>
              <a:t> to generate a </a:t>
            </a:r>
            <a:r>
              <a:rPr lang="da-DK" baseline="0" dirty="0" err="1"/>
              <a:t>security</a:t>
            </a:r>
            <a:r>
              <a:rPr lang="da-DK" baseline="0" dirty="0"/>
              <a:t> stop</a:t>
            </a:r>
            <a:r>
              <a:rPr lang="da-DK" dirty="0"/>
              <a:t>)</a:t>
            </a:r>
          </a:p>
          <a:p>
            <a:endParaRPr lang="da-DK" dirty="0"/>
          </a:p>
          <a:p>
            <a:r>
              <a:rPr lang="da-DK" b="1" dirty="0"/>
              <a:t>Procedure for </a:t>
            </a:r>
            <a:r>
              <a:rPr lang="da-DK" b="1" dirty="0" err="1"/>
              <a:t>initializing</a:t>
            </a:r>
            <a:r>
              <a:rPr lang="da-DK" b="1" dirty="0"/>
              <a:t>:</a:t>
            </a:r>
          </a:p>
          <a:p>
            <a:r>
              <a:rPr lang="da-DK" dirty="0"/>
              <a:t>1. Check </a:t>
            </a:r>
            <a:r>
              <a:rPr lang="da-DK" dirty="0" err="1"/>
              <a:t>payload</a:t>
            </a:r>
            <a:r>
              <a:rPr lang="da-DK" dirty="0"/>
              <a:t> </a:t>
            </a:r>
            <a:r>
              <a:rPr lang="da-DK" dirty="0" err="1"/>
              <a:t>settings</a:t>
            </a:r>
            <a:r>
              <a:rPr lang="da-DK" dirty="0"/>
              <a:t> </a:t>
            </a:r>
            <a:r>
              <a:rPr lang="da-DK" dirty="0" err="1"/>
              <a:t>correspond</a:t>
            </a:r>
            <a:r>
              <a:rPr lang="da-DK" dirty="0"/>
              <a:t> with </a:t>
            </a:r>
            <a:r>
              <a:rPr lang="da-DK" dirty="0" err="1"/>
              <a:t>weight</a:t>
            </a:r>
            <a:r>
              <a:rPr lang="da-DK" dirty="0"/>
              <a:t> of </a:t>
            </a:r>
            <a:r>
              <a:rPr lang="da-DK" dirty="0" err="1"/>
              <a:t>actual</a:t>
            </a:r>
            <a:r>
              <a:rPr lang="da-DK" dirty="0"/>
              <a:t> end-of-arm</a:t>
            </a:r>
            <a:r>
              <a:rPr lang="da-DK" baseline="0" dirty="0"/>
              <a:t> </a:t>
            </a:r>
            <a:r>
              <a:rPr lang="da-DK" baseline="0" dirty="0" err="1"/>
              <a:t>tool</a:t>
            </a:r>
            <a:r>
              <a:rPr lang="da-DK" baseline="0" dirty="0"/>
              <a:t>	STATE:   POWER OFF</a:t>
            </a:r>
            <a:endParaRPr lang="da-DK" dirty="0"/>
          </a:p>
          <a:p>
            <a:r>
              <a:rPr lang="da-DK" dirty="0"/>
              <a:t>2. Press ON to </a:t>
            </a:r>
            <a:r>
              <a:rPr lang="da-DK" dirty="0" err="1"/>
              <a:t>enable</a:t>
            </a:r>
            <a:r>
              <a:rPr lang="da-DK" dirty="0"/>
              <a:t> power for the joints			STATE:   IDLE</a:t>
            </a:r>
          </a:p>
          <a:p>
            <a:r>
              <a:rPr lang="da-DK" dirty="0"/>
              <a:t>3. Press ON </a:t>
            </a:r>
            <a:r>
              <a:rPr lang="da-DK" dirty="0" err="1"/>
              <a:t>again</a:t>
            </a:r>
            <a:r>
              <a:rPr lang="da-DK" baseline="0" dirty="0"/>
              <a:t> to </a:t>
            </a:r>
            <a:r>
              <a:rPr lang="da-DK" baseline="0" dirty="0" err="1"/>
              <a:t>release</a:t>
            </a:r>
            <a:r>
              <a:rPr lang="da-DK" baseline="0" dirty="0"/>
              <a:t> the </a:t>
            </a:r>
            <a:r>
              <a:rPr lang="da-DK" baseline="0" dirty="0" err="1"/>
              <a:t>mechanical</a:t>
            </a:r>
            <a:r>
              <a:rPr lang="da-DK" baseline="0" dirty="0"/>
              <a:t> </a:t>
            </a:r>
            <a:r>
              <a:rPr lang="da-DK" baseline="0" dirty="0" err="1"/>
              <a:t>brakes</a:t>
            </a:r>
            <a:r>
              <a:rPr lang="da-DK" baseline="0" dirty="0"/>
              <a:t>			STATE:   NORMAL</a:t>
            </a:r>
          </a:p>
          <a:p>
            <a:endParaRPr lang="da-DK" dirty="0">
              <a:solidFill>
                <a:srgbClr val="FF0000"/>
              </a:solidFill>
            </a:endParaRPr>
          </a:p>
          <a:p>
            <a:r>
              <a:rPr lang="da-DK" b="1" dirty="0">
                <a:solidFill>
                  <a:srgbClr val="FF0000"/>
                </a:solidFill>
              </a:rPr>
              <a:t>PERFORM LIVE DEMO</a:t>
            </a:r>
          </a:p>
          <a:p>
            <a:endParaRPr lang="da-DK" dirty="0">
              <a:solidFill>
                <a:srgbClr val="FF0000"/>
              </a:solidFill>
            </a:endParaRPr>
          </a:p>
          <a:p>
            <a:endParaRPr lang="da-DK" dirty="0">
              <a:solidFill>
                <a:srgbClr val="FF0000"/>
              </a:solidFill>
            </a:endParaRPr>
          </a:p>
          <a:p>
            <a:r>
              <a:rPr lang="da-DK" dirty="0">
                <a:solidFill>
                  <a:srgbClr val="FF0000"/>
                </a:solidFill>
              </a:rPr>
              <a:t>If robot is </a:t>
            </a:r>
            <a:r>
              <a:rPr lang="da-DK" dirty="0" err="1">
                <a:solidFill>
                  <a:srgbClr val="FF0000"/>
                </a:solidFill>
              </a:rPr>
              <a:t>close</a:t>
            </a:r>
            <a:r>
              <a:rPr lang="da-DK" dirty="0">
                <a:solidFill>
                  <a:srgbClr val="FF0000"/>
                </a:solidFill>
              </a:rPr>
              <a:t> to </a:t>
            </a:r>
            <a:r>
              <a:rPr lang="da-DK" dirty="0" err="1">
                <a:solidFill>
                  <a:srgbClr val="FF0000"/>
                </a:solidFill>
              </a:rPr>
              <a:t>collision</a:t>
            </a:r>
            <a:r>
              <a:rPr lang="da-DK" dirty="0">
                <a:solidFill>
                  <a:srgbClr val="FF0000"/>
                </a:solidFill>
              </a:rPr>
              <a:t>, the</a:t>
            </a:r>
            <a:r>
              <a:rPr lang="da-DK" baseline="0" dirty="0">
                <a:solidFill>
                  <a:srgbClr val="FF0000"/>
                </a:solidFill>
              </a:rPr>
              <a:t> BACKDRIVE </a:t>
            </a:r>
            <a:r>
              <a:rPr lang="da-DK" baseline="0" dirty="0" err="1">
                <a:solidFill>
                  <a:srgbClr val="FF0000"/>
                </a:solidFill>
              </a:rPr>
              <a:t>function</a:t>
            </a:r>
            <a:r>
              <a:rPr lang="da-DK" baseline="0" dirty="0">
                <a:solidFill>
                  <a:srgbClr val="FF0000"/>
                </a:solidFill>
              </a:rPr>
              <a:t> </a:t>
            </a:r>
            <a:r>
              <a:rPr lang="da-DK" baseline="0" dirty="0" err="1">
                <a:solidFill>
                  <a:srgbClr val="FF0000"/>
                </a:solidFill>
              </a:rPr>
              <a:t>can</a:t>
            </a:r>
            <a:r>
              <a:rPr lang="da-DK" baseline="0" dirty="0">
                <a:solidFill>
                  <a:srgbClr val="FF0000"/>
                </a:solidFill>
              </a:rPr>
              <a:t> </a:t>
            </a:r>
            <a:r>
              <a:rPr lang="da-DK" baseline="0" dirty="0" err="1">
                <a:solidFill>
                  <a:srgbClr val="FF0000"/>
                </a:solidFill>
              </a:rPr>
              <a:t>be</a:t>
            </a:r>
            <a:r>
              <a:rPr lang="da-DK" baseline="0" dirty="0">
                <a:solidFill>
                  <a:srgbClr val="FF0000"/>
                </a:solidFill>
              </a:rPr>
              <a:t> </a:t>
            </a:r>
            <a:r>
              <a:rPr lang="da-DK" baseline="0" dirty="0" err="1">
                <a:solidFill>
                  <a:srgbClr val="FF0000"/>
                </a:solidFill>
              </a:rPr>
              <a:t>used</a:t>
            </a:r>
            <a:r>
              <a:rPr lang="da-DK" baseline="0" dirty="0">
                <a:solidFill>
                  <a:srgbClr val="FF0000"/>
                </a:solidFill>
              </a:rPr>
              <a:t> to </a:t>
            </a:r>
            <a:r>
              <a:rPr lang="da-DK" baseline="0" dirty="0" err="1">
                <a:solidFill>
                  <a:srgbClr val="FF0000"/>
                </a:solidFill>
              </a:rPr>
              <a:t>move</a:t>
            </a:r>
            <a:r>
              <a:rPr lang="da-DK" baseline="0" dirty="0">
                <a:solidFill>
                  <a:srgbClr val="FF0000"/>
                </a:solidFill>
              </a:rPr>
              <a:t> robot arm to </a:t>
            </a:r>
            <a:r>
              <a:rPr lang="da-DK" baseline="0" dirty="0" err="1">
                <a:solidFill>
                  <a:srgbClr val="FF0000"/>
                </a:solidFill>
              </a:rPr>
              <a:t>safe</a:t>
            </a:r>
            <a:r>
              <a:rPr lang="da-DK" baseline="0" dirty="0">
                <a:solidFill>
                  <a:srgbClr val="FF0000"/>
                </a:solidFill>
              </a:rPr>
              <a:t> position </a:t>
            </a:r>
            <a:r>
              <a:rPr lang="da-DK" baseline="0" dirty="0" err="1">
                <a:solidFill>
                  <a:srgbClr val="FF0000"/>
                </a:solidFill>
              </a:rPr>
              <a:t>before</a:t>
            </a:r>
            <a:r>
              <a:rPr lang="da-DK" baseline="0" dirty="0">
                <a:solidFill>
                  <a:srgbClr val="FF0000"/>
                </a:solidFill>
              </a:rPr>
              <a:t> </a:t>
            </a:r>
            <a:r>
              <a:rPr lang="da-DK" baseline="0" dirty="0" err="1">
                <a:solidFill>
                  <a:srgbClr val="FF0000"/>
                </a:solidFill>
              </a:rPr>
              <a:t>initializing</a:t>
            </a:r>
            <a:r>
              <a:rPr lang="da-DK" baseline="0" dirty="0">
                <a:solidFill>
                  <a:srgbClr val="FF0000"/>
                </a:solidFill>
              </a:rPr>
              <a:t>.</a:t>
            </a:r>
            <a:endParaRPr lang="da-DK" dirty="0">
              <a:solidFill>
                <a:srgbClr val="FF0000"/>
              </a:solidFill>
            </a:endParaRPr>
          </a:p>
          <a:p>
            <a:endParaRPr lang="da-DK" dirty="0">
              <a:solidFill>
                <a:srgbClr val="FF0000"/>
              </a:solidFill>
            </a:endParaRPr>
          </a:p>
          <a:p>
            <a:r>
              <a:rPr lang="da-DK" dirty="0" err="1"/>
              <a:t>Backdrive</a:t>
            </a:r>
            <a:r>
              <a:rPr lang="da-DK" dirty="0"/>
              <a:t> mode:</a:t>
            </a:r>
          </a:p>
          <a:p>
            <a:pPr marL="228600" indent="-228600">
              <a:buAutoNum type="arabicPeriod"/>
            </a:pPr>
            <a:r>
              <a:rPr lang="da-DK" dirty="0"/>
              <a:t>Press ON to </a:t>
            </a:r>
            <a:r>
              <a:rPr lang="da-DK" dirty="0" err="1"/>
              <a:t>enable</a:t>
            </a:r>
            <a:r>
              <a:rPr lang="da-DK" dirty="0"/>
              <a:t> power for the joints.</a:t>
            </a:r>
          </a:p>
          <a:p>
            <a:pPr marL="0" indent="0">
              <a:buNone/>
            </a:pPr>
            <a:r>
              <a:rPr lang="da-DK" i="1" dirty="0"/>
              <a:t>    Do NOT </a:t>
            </a:r>
            <a:r>
              <a:rPr lang="da-DK" i="1" dirty="0" err="1"/>
              <a:t>release</a:t>
            </a:r>
            <a:r>
              <a:rPr lang="da-DK" i="1" dirty="0"/>
              <a:t> the </a:t>
            </a:r>
            <a:r>
              <a:rPr lang="da-DK" i="1" dirty="0" err="1"/>
              <a:t>brakes</a:t>
            </a:r>
            <a:r>
              <a:rPr lang="da-DK" i="1" dirty="0"/>
              <a:t>.</a:t>
            </a:r>
          </a:p>
          <a:p>
            <a:pPr marL="0" indent="0">
              <a:buNone/>
            </a:pPr>
            <a:r>
              <a:rPr lang="da-DK" dirty="0"/>
              <a:t>2. Press and hold </a:t>
            </a:r>
            <a:r>
              <a:rPr lang="da-DK" dirty="0" err="1"/>
              <a:t>Freedrive</a:t>
            </a:r>
            <a:r>
              <a:rPr lang="da-DK" dirty="0"/>
              <a:t>» status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change</a:t>
            </a:r>
            <a:r>
              <a:rPr lang="da-DK" dirty="0"/>
              <a:t> to BACKDRIVE</a:t>
            </a:r>
          </a:p>
          <a:p>
            <a:pPr marL="0" indent="0">
              <a:buNone/>
            </a:pPr>
            <a:r>
              <a:rPr lang="da-DK" baseline="0" dirty="0"/>
              <a:t>3. </a:t>
            </a:r>
            <a:r>
              <a:rPr lang="da-DK" baseline="0" dirty="0" err="1"/>
              <a:t>Pull</a:t>
            </a:r>
            <a:r>
              <a:rPr lang="da-DK" baseline="0" dirty="0"/>
              <a:t> joint </a:t>
            </a:r>
            <a:r>
              <a:rPr lang="da-DK" baseline="0" dirty="0" err="1"/>
              <a:t>away</a:t>
            </a:r>
            <a:r>
              <a:rPr lang="da-DK" baseline="0" dirty="0"/>
              <a:t> from </a:t>
            </a:r>
            <a:r>
              <a:rPr lang="da-DK" baseline="0" dirty="0" err="1"/>
              <a:t>collision</a:t>
            </a:r>
            <a:r>
              <a:rPr lang="da-DK" baseline="0" dirty="0"/>
              <a:t> </a:t>
            </a:r>
            <a:r>
              <a:rPr lang="da-DK" baseline="0" dirty="0" err="1"/>
              <a:t>area</a:t>
            </a:r>
            <a:r>
              <a:rPr lang="da-DK" baseline="0" dirty="0"/>
              <a:t> </a:t>
            </a:r>
            <a:r>
              <a:rPr lang="da-DK" dirty="0"/>
              <a:t>» </a:t>
            </a:r>
            <a:r>
              <a:rPr lang="da-DK" dirty="0" err="1"/>
              <a:t>brake</a:t>
            </a:r>
            <a:r>
              <a:rPr lang="da-DK" baseline="0" dirty="0"/>
              <a:t> is </a:t>
            </a:r>
            <a:r>
              <a:rPr lang="da-DK" baseline="0" dirty="0" err="1"/>
              <a:t>released</a:t>
            </a:r>
            <a:r>
              <a:rPr lang="da-DK" baseline="0" dirty="0"/>
              <a:t> for </a:t>
            </a:r>
            <a:r>
              <a:rPr lang="da-DK" baseline="0" dirty="0" err="1"/>
              <a:t>only</a:t>
            </a:r>
            <a:r>
              <a:rPr lang="da-DK" baseline="0" dirty="0"/>
              <a:t> </a:t>
            </a:r>
            <a:r>
              <a:rPr lang="da-DK" baseline="0" dirty="0" err="1"/>
              <a:t>this</a:t>
            </a:r>
            <a:r>
              <a:rPr lang="da-DK" baseline="0" dirty="0"/>
              <a:t> joint as long as </a:t>
            </a:r>
            <a:r>
              <a:rPr lang="da-DK" baseline="0" dirty="0" err="1"/>
              <a:t>freedrive</a:t>
            </a:r>
            <a:r>
              <a:rPr lang="da-DK" baseline="0" dirty="0"/>
              <a:t> is </a:t>
            </a:r>
            <a:r>
              <a:rPr lang="da-DK" baseline="0" dirty="0" err="1"/>
              <a:t>pressed</a:t>
            </a:r>
            <a:r>
              <a:rPr lang="da-DK" baseline="0" dirty="0"/>
              <a:t>.</a:t>
            </a:r>
          </a:p>
          <a:p>
            <a:endParaRPr lang="da-DK" dirty="0">
              <a:solidFill>
                <a:srgbClr val="FF0000"/>
              </a:solidFill>
            </a:endParaRPr>
          </a:p>
          <a:p>
            <a:r>
              <a:rPr lang="da-DK" b="1" dirty="0">
                <a:solidFill>
                  <a:srgbClr val="FF0000"/>
                </a:solidFill>
              </a:rPr>
              <a:t>PERFORM LIVE DEMO of BACKDRIVE MODE</a:t>
            </a:r>
          </a:p>
        </p:txBody>
      </p:sp>
    </p:spTree>
    <p:extLst>
      <p:ext uri="{BB962C8B-B14F-4D97-AF65-F5344CB8AC3E}">
        <p14:creationId xmlns:p14="http://schemas.microsoft.com/office/powerpoint/2010/main" val="178195218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 Language and Units it is </a:t>
            </a:r>
            <a:r>
              <a:rPr lang="da-DK" dirty="0" err="1"/>
              <a:t>possible</a:t>
            </a:r>
            <a:r>
              <a:rPr lang="da-DK" dirty="0"/>
              <a:t> to set the </a:t>
            </a:r>
            <a:r>
              <a:rPr lang="da-DK" dirty="0" err="1"/>
              <a:t>language</a:t>
            </a:r>
            <a:r>
              <a:rPr lang="da-DK" dirty="0"/>
              <a:t> of the software.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20 </a:t>
            </a:r>
            <a:r>
              <a:rPr lang="da-DK" baseline="0" dirty="0" err="1"/>
              <a:t>languages</a:t>
            </a:r>
            <a:r>
              <a:rPr lang="da-DK" baseline="0" dirty="0"/>
              <a:t> </a:t>
            </a:r>
            <a:r>
              <a:rPr lang="da-DK" baseline="0" dirty="0" err="1"/>
              <a:t>available</a:t>
            </a:r>
            <a:endParaRPr lang="da-DK" dirty="0"/>
          </a:p>
          <a:p>
            <a:r>
              <a:rPr lang="da-DK" dirty="0"/>
              <a:t>English </a:t>
            </a:r>
            <a:r>
              <a:rPr lang="da-DK" dirty="0" err="1"/>
              <a:t>programming</a:t>
            </a:r>
            <a:r>
              <a:rPr lang="da-DK" dirty="0"/>
              <a:t> </a:t>
            </a:r>
            <a:r>
              <a:rPr lang="da-DK" dirty="0" err="1"/>
              <a:t>names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selected</a:t>
            </a:r>
            <a:r>
              <a:rPr lang="da-DK" dirty="0"/>
              <a:t> (all</a:t>
            </a:r>
            <a:r>
              <a:rPr lang="da-DK" baseline="0" dirty="0"/>
              <a:t> </a:t>
            </a:r>
            <a:r>
              <a:rPr lang="da-DK" baseline="0" dirty="0" err="1"/>
              <a:t>command-names</a:t>
            </a:r>
            <a:r>
              <a:rPr lang="da-DK" baseline="0" dirty="0"/>
              <a:t> </a:t>
            </a:r>
            <a:r>
              <a:rPr lang="da-DK" baseline="0" dirty="0" err="1"/>
              <a:t>will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kept</a:t>
            </a:r>
            <a:r>
              <a:rPr lang="da-DK" baseline="0" dirty="0"/>
              <a:t> in English independent of </a:t>
            </a:r>
            <a:r>
              <a:rPr lang="da-DK" baseline="0" dirty="0" err="1"/>
              <a:t>language</a:t>
            </a:r>
            <a:r>
              <a:rPr lang="da-DK" baseline="0" dirty="0"/>
              <a:t> </a:t>
            </a:r>
            <a:r>
              <a:rPr lang="da-DK" baseline="0" dirty="0" err="1"/>
              <a:t>selection</a:t>
            </a:r>
            <a:r>
              <a:rPr lang="da-DK" baseline="0" dirty="0"/>
              <a:t>) Bug in 3.1.16941</a:t>
            </a:r>
            <a:endParaRPr lang="da-DK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NOTE: Keyboard</a:t>
            </a:r>
            <a:r>
              <a:rPr lang="da-DK" baseline="0" dirty="0"/>
              <a:t> is </a:t>
            </a:r>
            <a:r>
              <a:rPr lang="da-DK" baseline="0" dirty="0" err="1"/>
              <a:t>fixed</a:t>
            </a:r>
            <a:r>
              <a:rPr lang="da-DK" baseline="0" dirty="0"/>
              <a:t> as English, </a:t>
            </a:r>
            <a:r>
              <a:rPr lang="da-DK" baseline="0" dirty="0" err="1"/>
              <a:t>even</a:t>
            </a:r>
            <a:r>
              <a:rPr lang="da-DK" baseline="0" dirty="0"/>
              <a:t> </a:t>
            </a:r>
            <a:r>
              <a:rPr lang="da-DK" baseline="0" dirty="0" err="1"/>
              <a:t>though</a:t>
            </a:r>
            <a:r>
              <a:rPr lang="da-DK" baseline="0" dirty="0"/>
              <a:t> </a:t>
            </a:r>
            <a:r>
              <a:rPr lang="da-DK" baseline="0" dirty="0" err="1"/>
              <a:t>language</a:t>
            </a:r>
            <a:r>
              <a:rPr lang="da-DK" baseline="0" dirty="0"/>
              <a:t> is </a:t>
            </a:r>
            <a:r>
              <a:rPr lang="da-DK" i="1" baseline="0" dirty="0"/>
              <a:t>not</a:t>
            </a:r>
            <a:r>
              <a:rPr lang="da-DK" baseline="0" dirty="0"/>
              <a:t> set to English</a:t>
            </a:r>
            <a:endParaRPr lang="da-DK" dirty="0"/>
          </a:p>
          <a:p>
            <a:endParaRPr lang="da-DK" dirty="0"/>
          </a:p>
          <a:p>
            <a:r>
              <a:rPr lang="da-DK" dirty="0"/>
              <a:t>Units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set as </a:t>
            </a:r>
            <a:r>
              <a:rPr lang="da-DK" dirty="0" err="1"/>
              <a:t>metric</a:t>
            </a:r>
            <a:r>
              <a:rPr lang="da-DK" dirty="0"/>
              <a:t> or US</a:t>
            </a:r>
          </a:p>
          <a:p>
            <a:endParaRPr lang="da-DK" dirty="0"/>
          </a:p>
          <a:p>
            <a:r>
              <a:rPr lang="da-DK" dirty="0"/>
              <a:t>Press ”Restart Now” in </a:t>
            </a:r>
            <a:r>
              <a:rPr lang="da-DK" dirty="0" err="1"/>
              <a:t>order</a:t>
            </a:r>
            <a:r>
              <a:rPr lang="da-DK" dirty="0"/>
              <a:t> for new </a:t>
            </a:r>
            <a:r>
              <a:rPr lang="da-DK" dirty="0" err="1"/>
              <a:t>settings</a:t>
            </a:r>
            <a:r>
              <a:rPr lang="da-DK" dirty="0"/>
              <a:t> to </a:t>
            </a:r>
            <a:r>
              <a:rPr lang="da-DK" dirty="0" err="1"/>
              <a:t>take</a:t>
            </a:r>
            <a:r>
              <a:rPr lang="da-DK" dirty="0"/>
              <a:t> </a:t>
            </a:r>
            <a:r>
              <a:rPr lang="da-DK" dirty="0" err="1"/>
              <a:t>effect</a:t>
            </a:r>
            <a:r>
              <a:rPr lang="da-DK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95058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PolyScope</a:t>
            </a:r>
            <a:r>
              <a:rPr lang="da-DK" dirty="0"/>
              <a:t>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updated</a:t>
            </a:r>
            <a:r>
              <a:rPr lang="da-DK" baseline="0" dirty="0"/>
              <a:t>.</a:t>
            </a:r>
          </a:p>
          <a:p>
            <a:endParaRPr lang="da-DK" baseline="0" dirty="0"/>
          </a:p>
          <a:p>
            <a:r>
              <a:rPr lang="da-DK" baseline="0" dirty="0" err="1"/>
              <a:t>Normally</a:t>
            </a:r>
            <a:r>
              <a:rPr lang="da-DK" baseline="0" dirty="0"/>
              <a:t> a new software </a:t>
            </a:r>
            <a:r>
              <a:rPr lang="da-DK" baseline="0" dirty="0" err="1"/>
              <a:t>release</a:t>
            </a:r>
            <a:r>
              <a:rPr lang="da-DK" baseline="0" dirty="0"/>
              <a:t> is </a:t>
            </a:r>
            <a:r>
              <a:rPr lang="da-DK" baseline="0" dirty="0" err="1"/>
              <a:t>available</a:t>
            </a:r>
            <a:r>
              <a:rPr lang="da-DK" baseline="0" dirty="0"/>
              <a:t> </a:t>
            </a:r>
            <a:r>
              <a:rPr lang="da-DK" baseline="0" dirty="0" err="1"/>
              <a:t>twice</a:t>
            </a:r>
            <a:r>
              <a:rPr lang="da-DK" baseline="0" dirty="0"/>
              <a:t> a </a:t>
            </a:r>
            <a:r>
              <a:rPr lang="da-DK" baseline="0" dirty="0" err="1"/>
              <a:t>year</a:t>
            </a:r>
            <a:r>
              <a:rPr lang="da-DK" baseline="0" dirty="0"/>
              <a:t>.</a:t>
            </a:r>
          </a:p>
          <a:p>
            <a:r>
              <a:rPr lang="da-DK" baseline="0" dirty="0"/>
              <a:t>It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downloaded</a:t>
            </a:r>
            <a:r>
              <a:rPr lang="da-DK" baseline="0" dirty="0"/>
              <a:t> on UR support site.</a:t>
            </a:r>
          </a:p>
          <a:p>
            <a:endParaRPr lang="da-DK" baseline="0" dirty="0"/>
          </a:p>
          <a:p>
            <a:r>
              <a:rPr lang="da-DK" baseline="0" dirty="0"/>
              <a:t>How-to procedure </a:t>
            </a:r>
            <a:r>
              <a:rPr lang="da-DK" baseline="0" dirty="0" err="1"/>
              <a:t>will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covered</a:t>
            </a:r>
            <a:r>
              <a:rPr lang="da-DK" baseline="0" dirty="0"/>
              <a:t> </a:t>
            </a:r>
            <a:r>
              <a:rPr lang="da-DK" baseline="0" dirty="0" err="1"/>
              <a:t>later</a:t>
            </a:r>
            <a:r>
              <a:rPr lang="da-DK" baseline="0" dirty="0"/>
              <a:t> in </a:t>
            </a:r>
            <a:r>
              <a:rPr lang="da-DK" baseline="0" dirty="0" err="1"/>
              <a:t>training</a:t>
            </a:r>
            <a:r>
              <a:rPr lang="da-DK" baseline="0" dirty="0"/>
              <a:t> session.</a:t>
            </a:r>
          </a:p>
        </p:txBody>
      </p:sp>
    </p:spTree>
    <p:extLst>
      <p:ext uri="{BB962C8B-B14F-4D97-AF65-F5344CB8AC3E}">
        <p14:creationId xmlns:p14="http://schemas.microsoft.com/office/powerpoint/2010/main" val="19275546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Parts of the software </a:t>
            </a:r>
            <a:r>
              <a:rPr lang="da-DK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password </a:t>
            </a:r>
            <a:r>
              <a:rPr lang="da-DK" baseline="0" dirty="0" err="1"/>
              <a:t>protected</a:t>
            </a:r>
            <a:r>
              <a:rPr lang="da-DK" baseline="0" dirty="0"/>
              <a:t>.</a:t>
            </a:r>
          </a:p>
          <a:p>
            <a:r>
              <a:rPr lang="da-DK" baseline="0" dirty="0"/>
              <a:t>Passwords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consist</a:t>
            </a:r>
            <a:r>
              <a:rPr lang="da-DK" baseline="0" dirty="0"/>
              <a:t> of </a:t>
            </a:r>
            <a:r>
              <a:rPr lang="da-DK" baseline="0" dirty="0" err="1"/>
              <a:t>any</a:t>
            </a:r>
            <a:r>
              <a:rPr lang="da-DK" baseline="0" dirty="0"/>
              <a:t> ascii </a:t>
            </a:r>
            <a:r>
              <a:rPr lang="da-DK" baseline="0" dirty="0" err="1"/>
              <a:t>characters</a:t>
            </a:r>
            <a:r>
              <a:rPr lang="da-DK" baseline="0" dirty="0"/>
              <a:t>.</a:t>
            </a:r>
          </a:p>
          <a:p>
            <a:endParaRPr lang="da-DK" baseline="0" dirty="0"/>
          </a:p>
          <a:p>
            <a:r>
              <a:rPr lang="da-DK" baseline="0" dirty="0" err="1"/>
              <a:t>Two</a:t>
            </a:r>
            <a:r>
              <a:rPr lang="da-DK" baseline="0" dirty="0"/>
              <a:t> types of password:</a:t>
            </a:r>
          </a:p>
          <a:p>
            <a:endParaRPr lang="da-DK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baseline="0" dirty="0"/>
              <a:t>» System password</a:t>
            </a:r>
          </a:p>
          <a:p>
            <a:r>
              <a:rPr lang="da-DK" baseline="0" dirty="0"/>
              <a:t>   This password is </a:t>
            </a:r>
            <a:r>
              <a:rPr lang="da-DK" baseline="0" dirty="0" err="1"/>
              <a:t>limiting</a:t>
            </a:r>
            <a:r>
              <a:rPr lang="da-DK" baseline="0" dirty="0"/>
              <a:t> </a:t>
            </a:r>
            <a:r>
              <a:rPr lang="da-DK" baseline="0" dirty="0" err="1"/>
              <a:t>access</a:t>
            </a:r>
            <a:r>
              <a:rPr lang="da-DK" baseline="0" dirty="0"/>
              <a:t> to parts of the software, so operators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only</a:t>
            </a:r>
            <a:r>
              <a:rPr lang="da-DK" baseline="0" dirty="0"/>
              <a:t> load/start/stop programs.</a:t>
            </a:r>
          </a:p>
          <a:p>
            <a:r>
              <a:rPr lang="da-DK" baseline="0" dirty="0"/>
              <a:t>   No </a:t>
            </a:r>
            <a:r>
              <a:rPr lang="da-DK" baseline="0" dirty="0" err="1"/>
              <a:t>editing</a:t>
            </a:r>
            <a:r>
              <a:rPr lang="da-DK" baseline="0" dirty="0"/>
              <a:t>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done </a:t>
            </a:r>
            <a:r>
              <a:rPr lang="da-DK" baseline="0" dirty="0" err="1"/>
              <a:t>without</a:t>
            </a:r>
            <a:r>
              <a:rPr lang="da-DK" baseline="0" dirty="0"/>
              <a:t> </a:t>
            </a:r>
            <a:r>
              <a:rPr lang="da-DK" baseline="0" dirty="0" err="1"/>
              <a:t>entering</a:t>
            </a:r>
            <a:r>
              <a:rPr lang="da-DK" baseline="0" dirty="0"/>
              <a:t> password</a:t>
            </a:r>
          </a:p>
          <a:p>
            <a:r>
              <a:rPr lang="da-DK" baseline="0" dirty="0"/>
              <a:t>	Masterpassword: Automatica2010</a:t>
            </a:r>
          </a:p>
          <a:p>
            <a:endParaRPr lang="da-DK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baseline="0" dirty="0"/>
              <a:t>» Safety password</a:t>
            </a:r>
          </a:p>
          <a:p>
            <a:r>
              <a:rPr lang="da-DK" dirty="0"/>
              <a:t>   This password is</a:t>
            </a:r>
            <a:r>
              <a:rPr lang="da-DK" baseline="0" dirty="0"/>
              <a:t> for </a:t>
            </a:r>
            <a:r>
              <a:rPr lang="da-DK" baseline="0" dirty="0" err="1"/>
              <a:t>limiting</a:t>
            </a:r>
            <a:r>
              <a:rPr lang="da-DK" baseline="0" dirty="0"/>
              <a:t> </a:t>
            </a:r>
            <a:r>
              <a:rPr lang="da-DK" baseline="0" dirty="0" err="1"/>
              <a:t>access</a:t>
            </a:r>
            <a:r>
              <a:rPr lang="da-DK" baseline="0" dirty="0"/>
              <a:t> to </a:t>
            </a:r>
            <a:r>
              <a:rPr lang="da-DK" baseline="0" dirty="0" err="1"/>
              <a:t>changing</a:t>
            </a:r>
            <a:r>
              <a:rPr lang="da-DK" baseline="0" dirty="0"/>
              <a:t> the </a:t>
            </a:r>
            <a:r>
              <a:rPr lang="da-DK" baseline="0" dirty="0" err="1"/>
              <a:t>safety</a:t>
            </a:r>
            <a:r>
              <a:rPr lang="da-DK" baseline="0" dirty="0"/>
              <a:t> </a:t>
            </a:r>
            <a:r>
              <a:rPr lang="da-DK" baseline="0" dirty="0" err="1"/>
              <a:t>settings</a:t>
            </a:r>
            <a:r>
              <a:rPr lang="da-DK" baseline="0" dirty="0"/>
              <a:t>.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3102119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Calibration</a:t>
            </a:r>
            <a:r>
              <a:rPr lang="da-DK" dirty="0"/>
              <a:t> of touch screen.</a:t>
            </a:r>
          </a:p>
          <a:p>
            <a:endParaRPr lang="da-DK" dirty="0"/>
          </a:p>
          <a:p>
            <a:r>
              <a:rPr lang="da-DK" dirty="0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used</a:t>
            </a:r>
            <a:r>
              <a:rPr lang="da-DK" baseline="0" dirty="0"/>
              <a:t> in case the touch screen is out of </a:t>
            </a:r>
            <a:r>
              <a:rPr lang="da-DK" baseline="0" dirty="0" err="1"/>
              <a:t>adjustment</a:t>
            </a:r>
            <a:r>
              <a:rPr lang="da-DK" baseline="0" dirty="0"/>
              <a:t>.</a:t>
            </a:r>
            <a:endParaRPr lang="da-DK" dirty="0"/>
          </a:p>
          <a:p>
            <a:endParaRPr lang="da-DK" dirty="0"/>
          </a:p>
          <a:p>
            <a:r>
              <a:rPr lang="da-DK" dirty="0"/>
              <a:t>Procedure:</a:t>
            </a:r>
          </a:p>
          <a:p>
            <a:r>
              <a:rPr lang="da-DK" dirty="0"/>
              <a:t>1. Mark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corner</a:t>
            </a:r>
            <a:r>
              <a:rPr lang="da-DK" dirty="0"/>
              <a:t> with UR laserpen as </a:t>
            </a:r>
            <a:r>
              <a:rPr lang="da-DK" dirty="0" err="1"/>
              <a:t>precise</a:t>
            </a:r>
            <a:r>
              <a:rPr lang="da-DK" dirty="0"/>
              <a:t> as </a:t>
            </a:r>
            <a:r>
              <a:rPr lang="da-DK" dirty="0" err="1"/>
              <a:t>possible</a:t>
            </a:r>
            <a:endParaRPr lang="da-DK" dirty="0"/>
          </a:p>
          <a:p>
            <a:r>
              <a:rPr lang="da-DK" dirty="0"/>
              <a:t>2. </a:t>
            </a:r>
            <a:r>
              <a:rPr lang="da-DK" dirty="0" err="1"/>
              <a:t>Follow</a:t>
            </a:r>
            <a:r>
              <a:rPr lang="da-DK" dirty="0"/>
              <a:t> same procedure for the last </a:t>
            </a:r>
            <a:r>
              <a:rPr lang="da-DK" dirty="0" err="1"/>
              <a:t>three</a:t>
            </a:r>
            <a:r>
              <a:rPr lang="da-DK" baseline="0" dirty="0"/>
              <a:t> </a:t>
            </a:r>
            <a:r>
              <a:rPr lang="da-DK" baseline="0" dirty="0" err="1"/>
              <a:t>corners</a:t>
            </a:r>
            <a:endParaRPr lang="da-DK" baseline="0" dirty="0"/>
          </a:p>
          <a:p>
            <a:r>
              <a:rPr lang="da-DK" baseline="0" dirty="0"/>
              <a:t>3. </a:t>
            </a:r>
            <a:r>
              <a:rPr lang="da-DK" baseline="0" dirty="0" err="1"/>
              <a:t>Apply</a:t>
            </a:r>
            <a:r>
              <a:rPr lang="da-DK" baseline="0" dirty="0"/>
              <a:t> </a:t>
            </a:r>
            <a:r>
              <a:rPr lang="da-DK" baseline="0" dirty="0" err="1"/>
              <a:t>calibration</a:t>
            </a:r>
            <a:r>
              <a:rPr lang="da-DK" baseline="0" dirty="0"/>
              <a:t> by </a:t>
            </a:r>
            <a:r>
              <a:rPr lang="da-DK" baseline="0" dirty="0" err="1"/>
              <a:t>pressing</a:t>
            </a:r>
            <a:r>
              <a:rPr lang="da-DK" baseline="0" dirty="0"/>
              <a:t> OK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57788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altLang="zh-CN" b="1" baseline="0" dirty="0"/>
              <a:t>Instructor: </a:t>
            </a:r>
          </a:p>
          <a:p>
            <a:endParaRPr lang="da-DK" altLang="zh-CN" b="1" baseline="0" dirty="0"/>
          </a:p>
          <a:p>
            <a:r>
              <a:rPr lang="da-DK" altLang="zh-CN" b="0" baseline="0" dirty="0"/>
              <a:t>Explain to the learners how the work book and the reference guide are used</a:t>
            </a:r>
          </a:p>
          <a:p>
            <a:endParaRPr lang="da-DK" altLang="zh-CN" b="0" baseline="0" dirty="0"/>
          </a:p>
          <a:p>
            <a:r>
              <a:rPr lang="da-DK" altLang="zh-CN" b="0" baseline="0" dirty="0"/>
              <a:t>Work book: Contains the tasks the learners must complete during the training</a:t>
            </a:r>
          </a:p>
          <a:p>
            <a:r>
              <a:rPr lang="da-DK" altLang="zh-CN" b="0" baseline="0" dirty="0"/>
              <a:t>Reference guide: Contains the procedural steps needed to complete the tasks in the work book   </a:t>
            </a:r>
          </a:p>
          <a:p>
            <a:endParaRPr lang="da-DK" altLang="zh-CN" b="0" baseline="0" dirty="0"/>
          </a:p>
          <a:p>
            <a:r>
              <a:rPr lang="da-DK" altLang="zh-CN" b="0" baseline="0" dirty="0"/>
              <a:t>Introduce the first task and remind the learners that they are supposed to build a pick-and-place application similar to the one from the online training.</a:t>
            </a:r>
          </a:p>
          <a:p>
            <a:r>
              <a:rPr lang="da-DK" altLang="zh-CN" b="0" baseline="0" dirty="0"/>
              <a:t> </a:t>
            </a:r>
          </a:p>
          <a:p>
            <a:r>
              <a:rPr lang="da-DK" altLang="zh-CN" b="0" baseline="0" dirty="0"/>
              <a:t>Introduce all the hardware used for the application (in relation to the ”hardware” from the elearning)</a:t>
            </a:r>
          </a:p>
          <a:p>
            <a:endParaRPr lang="da-DK" altLang="zh-CN" b="0" baseline="0" dirty="0"/>
          </a:p>
          <a:p>
            <a:r>
              <a:rPr lang="da-DK" altLang="zh-CN" b="0" baseline="0" dirty="0"/>
              <a:t>Inform the learners how much time they have to complete the assignment</a:t>
            </a:r>
          </a:p>
          <a:p>
            <a:endParaRPr lang="da-DK" altLang="zh-CN" b="0" baseline="0" dirty="0"/>
          </a:p>
          <a:p>
            <a:endParaRPr lang="da-DK" altLang="zh-CN" b="0" baseline="0" dirty="0"/>
          </a:p>
        </p:txBody>
      </p:sp>
    </p:spTree>
    <p:extLst>
      <p:ext uri="{BB962C8B-B14F-4D97-AF65-F5344CB8AC3E}">
        <p14:creationId xmlns:p14="http://schemas.microsoft.com/office/powerpoint/2010/main" val="35812392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 </a:t>
            </a:r>
            <a:r>
              <a:rPr lang="da-DK" dirty="0" err="1"/>
              <a:t>this</a:t>
            </a:r>
            <a:r>
              <a:rPr lang="da-DK" baseline="0" dirty="0"/>
              <a:t> menu the</a:t>
            </a:r>
            <a:r>
              <a:rPr lang="da-DK" dirty="0"/>
              <a:t> </a:t>
            </a:r>
            <a:r>
              <a:rPr lang="da-DK" dirty="0" err="1"/>
              <a:t>network</a:t>
            </a:r>
            <a:r>
              <a:rPr lang="da-DK" baseline="0" dirty="0"/>
              <a:t> </a:t>
            </a:r>
            <a:r>
              <a:rPr lang="da-DK" baseline="0" dirty="0" err="1"/>
              <a:t>configuration</a:t>
            </a:r>
            <a:r>
              <a:rPr lang="da-DK" baseline="0" dirty="0"/>
              <a:t> of controller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set.</a:t>
            </a:r>
          </a:p>
          <a:p>
            <a:endParaRPr lang="da-DK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aseline="0" dirty="0"/>
              <a:t>Live demo </a:t>
            </a:r>
            <a:r>
              <a:rPr lang="da-DK" baseline="0" dirty="0" err="1"/>
              <a:t>will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performed</a:t>
            </a:r>
            <a:r>
              <a:rPr lang="da-DK" baseline="0" dirty="0"/>
              <a:t> </a:t>
            </a:r>
            <a:r>
              <a:rPr lang="da-DK" baseline="0" dirty="0" err="1"/>
              <a:t>later</a:t>
            </a:r>
            <a:r>
              <a:rPr lang="da-DK" baseline="0" dirty="0"/>
              <a:t> in </a:t>
            </a:r>
            <a:r>
              <a:rPr lang="da-DK" baseline="0" dirty="0" err="1"/>
              <a:t>training</a:t>
            </a:r>
            <a:r>
              <a:rPr lang="da-DK" baseline="0" dirty="0"/>
              <a:t> session.</a:t>
            </a:r>
          </a:p>
        </p:txBody>
      </p:sp>
    </p:spTree>
    <p:extLst>
      <p:ext uri="{BB962C8B-B14F-4D97-AF65-F5344CB8AC3E}">
        <p14:creationId xmlns:p14="http://schemas.microsoft.com/office/powerpoint/2010/main" val="187320859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Set time is for </a:t>
            </a:r>
            <a:r>
              <a:rPr lang="da-DK" dirty="0" err="1"/>
              <a:t>setting</a:t>
            </a:r>
            <a:r>
              <a:rPr lang="da-DK" dirty="0"/>
              <a:t> time and date of software.</a:t>
            </a:r>
          </a:p>
          <a:p>
            <a:endParaRPr lang="da-DK" dirty="0"/>
          </a:p>
          <a:p>
            <a:r>
              <a:rPr lang="da-DK" dirty="0"/>
              <a:t>Press ”Restart Now” in </a:t>
            </a:r>
            <a:r>
              <a:rPr lang="da-DK" dirty="0" err="1"/>
              <a:t>order</a:t>
            </a:r>
            <a:r>
              <a:rPr lang="da-DK" dirty="0"/>
              <a:t> for new </a:t>
            </a:r>
            <a:r>
              <a:rPr lang="da-DK" dirty="0" err="1"/>
              <a:t>settings</a:t>
            </a:r>
            <a:r>
              <a:rPr lang="da-DK" dirty="0"/>
              <a:t> to </a:t>
            </a:r>
            <a:r>
              <a:rPr lang="da-DK" dirty="0" err="1"/>
              <a:t>take</a:t>
            </a:r>
            <a:r>
              <a:rPr lang="da-DK" dirty="0"/>
              <a:t> </a:t>
            </a:r>
            <a:r>
              <a:rPr lang="da-DK" dirty="0" err="1"/>
              <a:t>effect</a:t>
            </a:r>
            <a:r>
              <a:rPr lang="da-DK" dirty="0"/>
              <a:t>.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Go back to </a:t>
            </a:r>
            <a:r>
              <a:rPr lang="da-DK" dirty="0" err="1"/>
              <a:t>Welcome</a:t>
            </a:r>
            <a:r>
              <a:rPr lang="da-DK" dirty="0"/>
              <a:t> screen and </a:t>
            </a:r>
            <a:r>
              <a:rPr lang="da-DK" dirty="0" err="1"/>
              <a:t>enter</a:t>
            </a:r>
            <a:r>
              <a:rPr lang="da-DK" dirty="0"/>
              <a:t> PROGRAM ROBOT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3568143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altLang="zh-CN" dirty="0"/>
              <a:t>Full</a:t>
            </a:r>
            <a:r>
              <a:rPr lang="da-DK" altLang="zh-CN" baseline="0" dirty="0"/>
              <a:t> info can be found on support site</a:t>
            </a:r>
          </a:p>
          <a:p>
            <a:r>
              <a:rPr lang="da-DK" altLang="zh-CN" dirty="0"/>
              <a:t>http://www.universal-robots.com/how-tos-and-faqs/faq/ur-faq/release-note-software-version-33xx/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005818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Example</a:t>
            </a:r>
            <a:r>
              <a:rPr lang="da-DK" dirty="0"/>
              <a:t> of </a:t>
            </a:r>
            <a:r>
              <a:rPr lang="da-DK" dirty="0" err="1"/>
              <a:t>how</a:t>
            </a:r>
            <a:r>
              <a:rPr lang="da-DK" dirty="0"/>
              <a:t> to </a:t>
            </a:r>
            <a:r>
              <a:rPr lang="da-DK" dirty="0" err="1"/>
              <a:t>calculate</a:t>
            </a:r>
            <a:r>
              <a:rPr lang="da-DK" dirty="0"/>
              <a:t> </a:t>
            </a:r>
            <a:r>
              <a:rPr lang="da-DK" dirty="0" err="1"/>
              <a:t>payload</a:t>
            </a:r>
            <a:r>
              <a:rPr lang="da-DK" dirty="0"/>
              <a:t> in </a:t>
            </a:r>
            <a:r>
              <a:rPr lang="da-DK" dirty="0" err="1"/>
              <a:t>respect</a:t>
            </a:r>
            <a:r>
              <a:rPr lang="da-DK" dirty="0"/>
              <a:t> to </a:t>
            </a:r>
            <a:r>
              <a:rPr lang="da-DK" dirty="0" err="1"/>
              <a:t>tool</a:t>
            </a:r>
            <a:r>
              <a:rPr lang="da-DK" dirty="0"/>
              <a:t> with total </a:t>
            </a:r>
            <a:r>
              <a:rPr lang="da-DK" dirty="0" err="1"/>
              <a:t>length</a:t>
            </a:r>
            <a:r>
              <a:rPr lang="da-DK" dirty="0"/>
              <a:t> of 200 mm.</a:t>
            </a:r>
          </a:p>
          <a:p>
            <a:endParaRPr lang="da-DK" dirty="0"/>
          </a:p>
          <a:p>
            <a:r>
              <a:rPr lang="da-DK" b="1" dirty="0"/>
              <a:t>PERFORM LIVE DEMO</a:t>
            </a:r>
          </a:p>
        </p:txBody>
      </p:sp>
    </p:spTree>
    <p:extLst>
      <p:ext uri="{BB962C8B-B14F-4D97-AF65-F5344CB8AC3E}">
        <p14:creationId xmlns:p14="http://schemas.microsoft.com/office/powerpoint/2010/main" val="216933703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aseline="0" dirty="0"/>
              <a:t>In </a:t>
            </a:r>
            <a:r>
              <a:rPr lang="da-DK" b="1" baseline="0" dirty="0" err="1"/>
              <a:t>Mounting</a:t>
            </a:r>
            <a:r>
              <a:rPr lang="da-DK" baseline="0" dirty="0"/>
              <a:t> it is </a:t>
            </a:r>
            <a:r>
              <a:rPr lang="da-DK" baseline="0" dirty="0" err="1"/>
              <a:t>possible</a:t>
            </a:r>
            <a:r>
              <a:rPr lang="da-DK" baseline="0" dirty="0"/>
              <a:t> </a:t>
            </a:r>
            <a:r>
              <a:rPr lang="da-DK" baseline="0" dirty="0" err="1"/>
              <a:t>define</a:t>
            </a:r>
            <a:r>
              <a:rPr lang="da-DK" baseline="0" dirty="0"/>
              <a:t> </a:t>
            </a:r>
            <a:r>
              <a:rPr lang="da-DK" baseline="0" dirty="0" err="1"/>
              <a:t>how</a:t>
            </a:r>
            <a:r>
              <a:rPr lang="da-DK" baseline="0" dirty="0"/>
              <a:t> the robot </a:t>
            </a:r>
            <a:r>
              <a:rPr lang="da-DK" baseline="0" dirty="0" err="1"/>
              <a:t>physically</a:t>
            </a:r>
            <a:r>
              <a:rPr lang="da-DK" baseline="0" dirty="0"/>
              <a:t> is </a:t>
            </a:r>
            <a:r>
              <a:rPr lang="da-DK" baseline="0" dirty="0" err="1"/>
              <a:t>mounted</a:t>
            </a:r>
            <a:r>
              <a:rPr lang="da-DK" baseline="0" dirty="0"/>
              <a:t>.</a:t>
            </a:r>
          </a:p>
          <a:p>
            <a:endParaRPr lang="da-DK" baseline="0" dirty="0"/>
          </a:p>
          <a:p>
            <a:r>
              <a:rPr lang="da-DK" baseline="0" dirty="0" err="1"/>
              <a:t>Always</a:t>
            </a:r>
            <a:r>
              <a:rPr lang="da-DK" baseline="0" dirty="0"/>
              <a:t> </a:t>
            </a:r>
            <a:r>
              <a:rPr lang="da-DK" baseline="0" dirty="0" err="1"/>
              <a:t>make</a:t>
            </a:r>
            <a:r>
              <a:rPr lang="da-DK" baseline="0" dirty="0"/>
              <a:t> sure to </a:t>
            </a:r>
            <a:r>
              <a:rPr lang="da-DK" baseline="0" dirty="0" err="1"/>
              <a:t>define</a:t>
            </a:r>
            <a:r>
              <a:rPr lang="da-DK" baseline="0" dirty="0"/>
              <a:t>/</a:t>
            </a:r>
            <a:r>
              <a:rPr lang="da-DK" baseline="0" dirty="0" err="1"/>
              <a:t>verify</a:t>
            </a:r>
            <a:r>
              <a:rPr lang="da-DK" baseline="0" dirty="0"/>
              <a:t> the </a:t>
            </a:r>
            <a:r>
              <a:rPr lang="da-DK" baseline="0" dirty="0" err="1"/>
              <a:t>mounting</a:t>
            </a:r>
            <a:r>
              <a:rPr lang="da-DK" baseline="0" dirty="0"/>
              <a:t> </a:t>
            </a:r>
            <a:r>
              <a:rPr lang="da-DK" baseline="0" dirty="0" err="1"/>
              <a:t>before</a:t>
            </a:r>
            <a:r>
              <a:rPr lang="da-DK" baseline="0" dirty="0"/>
              <a:t> </a:t>
            </a:r>
            <a:r>
              <a:rPr lang="da-DK" baseline="0" dirty="0" err="1"/>
              <a:t>initializing</a:t>
            </a:r>
            <a:r>
              <a:rPr lang="da-DK" baseline="0" dirty="0"/>
              <a:t> the robot.</a:t>
            </a:r>
          </a:p>
        </p:txBody>
      </p:sp>
    </p:spTree>
    <p:extLst>
      <p:ext uri="{BB962C8B-B14F-4D97-AF65-F5344CB8AC3E}">
        <p14:creationId xmlns:p14="http://schemas.microsoft.com/office/powerpoint/2010/main" val="121649534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/>
              <a:t>I/O </a:t>
            </a:r>
            <a:r>
              <a:rPr lang="da-DK" b="1" baseline="0" dirty="0" err="1"/>
              <a:t>setup</a:t>
            </a:r>
            <a:endParaRPr lang="da-DK" b="1" baseline="0" dirty="0"/>
          </a:p>
          <a:p>
            <a:endParaRPr lang="da-DK" baseline="0" dirty="0"/>
          </a:p>
          <a:p>
            <a:r>
              <a:rPr lang="da-DK" baseline="0" dirty="0"/>
              <a:t>In I/O </a:t>
            </a:r>
            <a:r>
              <a:rPr lang="da-DK" baseline="0" dirty="0" err="1"/>
              <a:t>setup</a:t>
            </a:r>
            <a:r>
              <a:rPr lang="da-DK" baseline="0" dirty="0"/>
              <a:t> it is </a:t>
            </a:r>
            <a:r>
              <a:rPr lang="da-DK" baseline="0" dirty="0" err="1"/>
              <a:t>possible</a:t>
            </a:r>
            <a:r>
              <a:rPr lang="da-DK" baseline="0" dirty="0"/>
              <a:t> to </a:t>
            </a:r>
            <a:r>
              <a:rPr lang="da-DK" baseline="0" dirty="0" err="1"/>
              <a:t>rename</a:t>
            </a:r>
            <a:r>
              <a:rPr lang="da-DK" baseline="0" dirty="0"/>
              <a:t> I/O’s.</a:t>
            </a:r>
          </a:p>
          <a:p>
            <a:r>
              <a:rPr lang="da-DK" baseline="0" dirty="0"/>
              <a:t>The </a:t>
            </a:r>
            <a:r>
              <a:rPr lang="da-DK" baseline="0" dirty="0" err="1"/>
              <a:t>renaming</a:t>
            </a:r>
            <a:r>
              <a:rPr lang="da-DK" baseline="0" dirty="0"/>
              <a:t> </a:t>
            </a:r>
            <a:r>
              <a:rPr lang="da-DK" baseline="0" dirty="0" err="1"/>
              <a:t>will</a:t>
            </a:r>
            <a:r>
              <a:rPr lang="da-DK" baseline="0" dirty="0"/>
              <a:t> have </a:t>
            </a:r>
            <a:r>
              <a:rPr lang="da-DK" baseline="0" dirty="0" err="1"/>
              <a:t>effect</a:t>
            </a:r>
            <a:r>
              <a:rPr lang="da-DK" baseline="0" dirty="0"/>
              <a:t> </a:t>
            </a:r>
            <a:r>
              <a:rPr lang="da-DK" baseline="0" dirty="0" err="1"/>
              <a:t>both</a:t>
            </a:r>
            <a:r>
              <a:rPr lang="da-DK" baseline="0" dirty="0"/>
              <a:t> on I/O monitor tab and in robot program.</a:t>
            </a:r>
          </a:p>
          <a:p>
            <a:endParaRPr lang="da-DK" baseline="0" dirty="0"/>
          </a:p>
          <a:p>
            <a:r>
              <a:rPr lang="da-DK" baseline="0" dirty="0"/>
              <a:t>For outputs properties for an output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altered</a:t>
            </a:r>
            <a:r>
              <a:rPr lang="da-DK" baseline="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baseline="0" dirty="0"/>
              <a:t>» </a:t>
            </a:r>
            <a:r>
              <a:rPr lang="da-DK" i="0" baseline="0" dirty="0"/>
              <a:t>[I/O tab </a:t>
            </a:r>
            <a:r>
              <a:rPr lang="da-DK" i="0" baseline="0" dirty="0" err="1"/>
              <a:t>control</a:t>
            </a:r>
            <a:r>
              <a:rPr lang="da-DK" i="0" baseline="0" dirty="0"/>
              <a:t>] enables/disables </a:t>
            </a:r>
            <a:r>
              <a:rPr lang="da-DK" i="0" baseline="0" dirty="0" err="1"/>
              <a:t>that</a:t>
            </a:r>
            <a:r>
              <a:rPr lang="da-DK" i="0" baseline="0" dirty="0"/>
              <a:t> operator </a:t>
            </a:r>
            <a:r>
              <a:rPr lang="da-DK" i="0" baseline="0" dirty="0" err="1"/>
              <a:t>can</a:t>
            </a:r>
            <a:r>
              <a:rPr lang="da-DK" i="0" baseline="0" dirty="0"/>
              <a:t> force an output from the I/O tab (</a:t>
            </a:r>
            <a:r>
              <a:rPr lang="da-DK" i="0" baseline="0" dirty="0" err="1"/>
              <a:t>also</a:t>
            </a:r>
            <a:r>
              <a:rPr lang="da-DK" i="0" baseline="0" dirty="0"/>
              <a:t> </a:t>
            </a:r>
            <a:r>
              <a:rPr lang="da-DK" i="0" baseline="0" dirty="0" err="1"/>
              <a:t>during</a:t>
            </a:r>
            <a:r>
              <a:rPr lang="da-DK" i="0" baseline="0" dirty="0"/>
              <a:t> run of program)</a:t>
            </a:r>
            <a:endParaRPr lang="da-DK" b="0" i="0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baseline="0" dirty="0"/>
              <a:t>» [SET to …  </a:t>
            </a:r>
            <a:r>
              <a:rPr lang="da-DK" baseline="0" dirty="0" err="1"/>
              <a:t>when</a:t>
            </a:r>
            <a:r>
              <a:rPr lang="da-DK" baseline="0" dirty="0"/>
              <a:t> program is not </a:t>
            </a:r>
            <a:r>
              <a:rPr lang="da-DK" baseline="0" dirty="0" err="1"/>
              <a:t>running</a:t>
            </a:r>
            <a:r>
              <a:rPr lang="da-DK" baseline="0" dirty="0"/>
              <a:t>] </a:t>
            </a:r>
            <a:r>
              <a:rPr lang="da-DK" baseline="0" dirty="0" err="1"/>
              <a:t>checkbox</a:t>
            </a:r>
            <a:r>
              <a:rPr lang="da-DK" baseline="0" dirty="0"/>
              <a:t> forces the output to a </a:t>
            </a:r>
            <a:r>
              <a:rPr lang="da-DK" baseline="0" dirty="0" err="1"/>
              <a:t>specified</a:t>
            </a:r>
            <a:r>
              <a:rPr lang="da-DK" baseline="0" dirty="0"/>
              <a:t> status </a:t>
            </a:r>
            <a:r>
              <a:rPr lang="da-DK" baseline="0" dirty="0" err="1"/>
              <a:t>when</a:t>
            </a:r>
            <a:r>
              <a:rPr lang="da-DK" baseline="0" dirty="0"/>
              <a:t> program is </a:t>
            </a:r>
            <a:r>
              <a:rPr lang="da-DK" baseline="0" dirty="0" err="1"/>
              <a:t>stopped</a:t>
            </a:r>
            <a:r>
              <a:rPr lang="da-DK" baseline="0" dirty="0"/>
              <a:t>/</a:t>
            </a:r>
            <a:r>
              <a:rPr lang="da-DK" baseline="0" dirty="0" err="1"/>
              <a:t>security</a:t>
            </a:r>
            <a:r>
              <a:rPr lang="da-DK" baseline="0" dirty="0"/>
              <a:t> </a:t>
            </a:r>
            <a:r>
              <a:rPr lang="da-DK" baseline="0" dirty="0" err="1"/>
              <a:t>stopped</a:t>
            </a:r>
            <a:endParaRPr lang="da-DK" baseline="0" dirty="0"/>
          </a:p>
          <a:p>
            <a:endParaRPr lang="da-DK" baseline="0" dirty="0"/>
          </a:p>
          <a:p>
            <a:r>
              <a:rPr lang="da-DK" baseline="0" dirty="0" err="1"/>
              <a:t>Modify</a:t>
            </a:r>
            <a:r>
              <a:rPr lang="da-DK" baseline="0" dirty="0"/>
              <a:t> </a:t>
            </a:r>
            <a:r>
              <a:rPr lang="da-DK" baseline="0" dirty="0" err="1"/>
              <a:t>name</a:t>
            </a:r>
            <a:r>
              <a:rPr lang="da-DK" baseline="0" dirty="0"/>
              <a:t> for output </a:t>
            </a:r>
            <a:r>
              <a:rPr lang="da-DK" baseline="0" dirty="0" err="1"/>
              <a:t>used</a:t>
            </a:r>
            <a:r>
              <a:rPr lang="da-DK" baseline="0" dirty="0"/>
              <a:t> in sample program and </a:t>
            </a:r>
            <a:r>
              <a:rPr lang="da-DK" baseline="0" dirty="0" err="1"/>
              <a:t>demonstrate</a:t>
            </a:r>
            <a:r>
              <a:rPr lang="da-DK" baseline="0" dirty="0"/>
              <a:t> the </a:t>
            </a:r>
            <a:r>
              <a:rPr lang="da-DK" baseline="0" dirty="0" err="1"/>
              <a:t>consequence</a:t>
            </a:r>
            <a:r>
              <a:rPr lang="da-DK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781262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/>
              <a:t>I/O </a:t>
            </a:r>
            <a:r>
              <a:rPr lang="da-DK" b="1" baseline="0" dirty="0" err="1"/>
              <a:t>setup</a:t>
            </a:r>
            <a:endParaRPr lang="da-DK" b="1" baseline="0" dirty="0"/>
          </a:p>
          <a:p>
            <a:endParaRPr lang="da-DK" baseline="0" dirty="0"/>
          </a:p>
          <a:p>
            <a:r>
              <a:rPr lang="da-DK" baseline="0" dirty="0"/>
              <a:t>In I/O </a:t>
            </a:r>
            <a:r>
              <a:rPr lang="da-DK" baseline="0" dirty="0" err="1"/>
              <a:t>setup</a:t>
            </a:r>
            <a:r>
              <a:rPr lang="da-DK" baseline="0" dirty="0"/>
              <a:t> it is </a:t>
            </a:r>
            <a:r>
              <a:rPr lang="da-DK" baseline="0" dirty="0" err="1"/>
              <a:t>possible</a:t>
            </a:r>
            <a:r>
              <a:rPr lang="da-DK" baseline="0" dirty="0"/>
              <a:t> to </a:t>
            </a:r>
            <a:r>
              <a:rPr lang="da-DK" baseline="0" dirty="0" err="1"/>
              <a:t>rename</a:t>
            </a:r>
            <a:r>
              <a:rPr lang="da-DK" baseline="0" dirty="0"/>
              <a:t> I/O’s.</a:t>
            </a:r>
          </a:p>
          <a:p>
            <a:r>
              <a:rPr lang="da-DK" baseline="0" dirty="0"/>
              <a:t>The </a:t>
            </a:r>
            <a:r>
              <a:rPr lang="da-DK" baseline="0" dirty="0" err="1"/>
              <a:t>renaming</a:t>
            </a:r>
            <a:r>
              <a:rPr lang="da-DK" baseline="0" dirty="0"/>
              <a:t> </a:t>
            </a:r>
            <a:r>
              <a:rPr lang="da-DK" baseline="0" dirty="0" err="1"/>
              <a:t>will</a:t>
            </a:r>
            <a:r>
              <a:rPr lang="da-DK" baseline="0" dirty="0"/>
              <a:t> have </a:t>
            </a:r>
            <a:r>
              <a:rPr lang="da-DK" baseline="0" dirty="0" err="1"/>
              <a:t>effect</a:t>
            </a:r>
            <a:r>
              <a:rPr lang="da-DK" baseline="0" dirty="0"/>
              <a:t> </a:t>
            </a:r>
            <a:r>
              <a:rPr lang="da-DK" baseline="0" dirty="0" err="1"/>
              <a:t>both</a:t>
            </a:r>
            <a:r>
              <a:rPr lang="da-DK" baseline="0" dirty="0"/>
              <a:t> on I/O monitor tab and in robot program.</a:t>
            </a:r>
          </a:p>
          <a:p>
            <a:endParaRPr lang="da-DK" baseline="0" dirty="0"/>
          </a:p>
          <a:p>
            <a:r>
              <a:rPr lang="da-DK" baseline="0" dirty="0"/>
              <a:t>For outputs properties for an output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altered</a:t>
            </a:r>
            <a:r>
              <a:rPr lang="da-DK" baseline="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baseline="0" dirty="0"/>
              <a:t>» </a:t>
            </a:r>
            <a:r>
              <a:rPr lang="da-DK" i="0" baseline="0" dirty="0"/>
              <a:t>[I/O tab </a:t>
            </a:r>
            <a:r>
              <a:rPr lang="da-DK" i="0" baseline="0" dirty="0" err="1"/>
              <a:t>control</a:t>
            </a:r>
            <a:r>
              <a:rPr lang="da-DK" i="0" baseline="0" dirty="0"/>
              <a:t>] enables/disables </a:t>
            </a:r>
            <a:r>
              <a:rPr lang="da-DK" i="0" baseline="0" dirty="0" err="1"/>
              <a:t>that</a:t>
            </a:r>
            <a:r>
              <a:rPr lang="da-DK" i="0" baseline="0" dirty="0"/>
              <a:t> operator </a:t>
            </a:r>
            <a:r>
              <a:rPr lang="da-DK" i="0" baseline="0" dirty="0" err="1"/>
              <a:t>can</a:t>
            </a:r>
            <a:r>
              <a:rPr lang="da-DK" i="0" baseline="0" dirty="0"/>
              <a:t> force an output from the I/O tab (</a:t>
            </a:r>
            <a:r>
              <a:rPr lang="da-DK" i="0" baseline="0" dirty="0" err="1"/>
              <a:t>also</a:t>
            </a:r>
            <a:r>
              <a:rPr lang="da-DK" i="0" baseline="0" dirty="0"/>
              <a:t> </a:t>
            </a:r>
            <a:r>
              <a:rPr lang="da-DK" i="0" baseline="0" dirty="0" err="1"/>
              <a:t>during</a:t>
            </a:r>
            <a:r>
              <a:rPr lang="da-DK" i="0" baseline="0" dirty="0"/>
              <a:t> run of program)</a:t>
            </a:r>
            <a:endParaRPr lang="da-DK" b="0" i="0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baseline="0" dirty="0"/>
              <a:t>» [SET to …  </a:t>
            </a:r>
            <a:r>
              <a:rPr lang="da-DK" baseline="0" dirty="0" err="1"/>
              <a:t>when</a:t>
            </a:r>
            <a:r>
              <a:rPr lang="da-DK" baseline="0" dirty="0"/>
              <a:t> program is not </a:t>
            </a:r>
            <a:r>
              <a:rPr lang="da-DK" baseline="0" dirty="0" err="1"/>
              <a:t>running</a:t>
            </a:r>
            <a:r>
              <a:rPr lang="da-DK" baseline="0" dirty="0"/>
              <a:t>] </a:t>
            </a:r>
            <a:r>
              <a:rPr lang="da-DK" baseline="0" dirty="0" err="1"/>
              <a:t>checkbox</a:t>
            </a:r>
            <a:r>
              <a:rPr lang="da-DK" baseline="0" dirty="0"/>
              <a:t> forces the output to a </a:t>
            </a:r>
            <a:r>
              <a:rPr lang="da-DK" baseline="0" dirty="0" err="1"/>
              <a:t>specified</a:t>
            </a:r>
            <a:r>
              <a:rPr lang="da-DK" baseline="0" dirty="0"/>
              <a:t> status </a:t>
            </a:r>
            <a:r>
              <a:rPr lang="da-DK" baseline="0" dirty="0" err="1"/>
              <a:t>when</a:t>
            </a:r>
            <a:r>
              <a:rPr lang="da-DK" baseline="0" dirty="0"/>
              <a:t> program is </a:t>
            </a:r>
            <a:r>
              <a:rPr lang="da-DK" baseline="0" dirty="0" err="1"/>
              <a:t>stopped</a:t>
            </a:r>
            <a:r>
              <a:rPr lang="da-DK" baseline="0" dirty="0"/>
              <a:t>/</a:t>
            </a:r>
            <a:r>
              <a:rPr lang="da-DK" baseline="0" dirty="0" err="1"/>
              <a:t>security</a:t>
            </a:r>
            <a:r>
              <a:rPr lang="da-DK" baseline="0" dirty="0"/>
              <a:t> </a:t>
            </a:r>
            <a:r>
              <a:rPr lang="da-DK" baseline="0" dirty="0" err="1"/>
              <a:t>stopped</a:t>
            </a:r>
            <a:endParaRPr lang="da-DK" baseline="0" dirty="0"/>
          </a:p>
          <a:p>
            <a:endParaRPr lang="da-DK" baseline="0" dirty="0"/>
          </a:p>
          <a:p>
            <a:r>
              <a:rPr lang="da-DK" baseline="0" dirty="0" err="1"/>
              <a:t>Modify</a:t>
            </a:r>
            <a:r>
              <a:rPr lang="da-DK" baseline="0" dirty="0"/>
              <a:t> </a:t>
            </a:r>
            <a:r>
              <a:rPr lang="da-DK" baseline="0" dirty="0" err="1"/>
              <a:t>name</a:t>
            </a:r>
            <a:r>
              <a:rPr lang="da-DK" baseline="0" dirty="0"/>
              <a:t> for output </a:t>
            </a:r>
            <a:r>
              <a:rPr lang="da-DK" baseline="0" dirty="0" err="1"/>
              <a:t>used</a:t>
            </a:r>
            <a:r>
              <a:rPr lang="da-DK" baseline="0" dirty="0"/>
              <a:t> in sample program and </a:t>
            </a:r>
            <a:r>
              <a:rPr lang="da-DK" baseline="0" dirty="0" err="1"/>
              <a:t>demonstrate</a:t>
            </a:r>
            <a:r>
              <a:rPr lang="da-DK" baseline="0" dirty="0"/>
              <a:t> the </a:t>
            </a:r>
            <a:r>
              <a:rPr lang="da-DK" baseline="0" dirty="0" err="1"/>
              <a:t>consequence</a:t>
            </a:r>
            <a:r>
              <a:rPr lang="da-DK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384333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/>
              <a:t>I/O </a:t>
            </a:r>
            <a:r>
              <a:rPr lang="da-DK" b="1" baseline="0" dirty="0" err="1"/>
              <a:t>setup</a:t>
            </a:r>
            <a:endParaRPr lang="da-DK" b="1" baseline="0" dirty="0"/>
          </a:p>
          <a:p>
            <a:endParaRPr lang="da-DK" baseline="0" dirty="0"/>
          </a:p>
          <a:p>
            <a:r>
              <a:rPr lang="da-DK" baseline="0" dirty="0"/>
              <a:t>In I/O </a:t>
            </a:r>
            <a:r>
              <a:rPr lang="da-DK" baseline="0" dirty="0" err="1"/>
              <a:t>setup</a:t>
            </a:r>
            <a:r>
              <a:rPr lang="da-DK" baseline="0" dirty="0"/>
              <a:t> it is </a:t>
            </a:r>
            <a:r>
              <a:rPr lang="da-DK" baseline="0" dirty="0" err="1"/>
              <a:t>possible</a:t>
            </a:r>
            <a:r>
              <a:rPr lang="da-DK" baseline="0" dirty="0"/>
              <a:t> to </a:t>
            </a:r>
            <a:r>
              <a:rPr lang="da-DK" baseline="0" dirty="0" err="1"/>
              <a:t>rename</a:t>
            </a:r>
            <a:r>
              <a:rPr lang="da-DK" baseline="0" dirty="0"/>
              <a:t> I/O’s.</a:t>
            </a:r>
          </a:p>
          <a:p>
            <a:r>
              <a:rPr lang="da-DK" baseline="0" dirty="0"/>
              <a:t>The </a:t>
            </a:r>
            <a:r>
              <a:rPr lang="da-DK" baseline="0" dirty="0" err="1"/>
              <a:t>renaming</a:t>
            </a:r>
            <a:r>
              <a:rPr lang="da-DK" baseline="0" dirty="0"/>
              <a:t> </a:t>
            </a:r>
            <a:r>
              <a:rPr lang="da-DK" baseline="0" dirty="0" err="1"/>
              <a:t>will</a:t>
            </a:r>
            <a:r>
              <a:rPr lang="da-DK" baseline="0" dirty="0"/>
              <a:t> have </a:t>
            </a:r>
            <a:r>
              <a:rPr lang="da-DK" baseline="0" dirty="0" err="1"/>
              <a:t>effect</a:t>
            </a:r>
            <a:r>
              <a:rPr lang="da-DK" baseline="0" dirty="0"/>
              <a:t> </a:t>
            </a:r>
            <a:r>
              <a:rPr lang="da-DK" baseline="0" dirty="0" err="1"/>
              <a:t>both</a:t>
            </a:r>
            <a:r>
              <a:rPr lang="da-DK" baseline="0" dirty="0"/>
              <a:t> on I/O monitor tab and in robot program.</a:t>
            </a:r>
          </a:p>
          <a:p>
            <a:endParaRPr lang="da-DK" baseline="0" dirty="0"/>
          </a:p>
          <a:p>
            <a:r>
              <a:rPr lang="da-DK" baseline="0" dirty="0"/>
              <a:t>For outputs properties for an output </a:t>
            </a:r>
            <a:r>
              <a:rPr lang="da-DK" baseline="0" dirty="0" err="1"/>
              <a:t>can</a:t>
            </a:r>
            <a:r>
              <a:rPr lang="da-DK" baseline="0" dirty="0"/>
              <a:t> </a:t>
            </a:r>
            <a:r>
              <a:rPr lang="da-DK" baseline="0" dirty="0" err="1"/>
              <a:t>be</a:t>
            </a:r>
            <a:r>
              <a:rPr lang="da-DK" baseline="0" dirty="0"/>
              <a:t> </a:t>
            </a:r>
            <a:r>
              <a:rPr lang="da-DK" baseline="0" dirty="0" err="1"/>
              <a:t>altered</a:t>
            </a:r>
            <a:r>
              <a:rPr lang="da-DK" baseline="0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baseline="0" dirty="0"/>
              <a:t>» </a:t>
            </a:r>
            <a:r>
              <a:rPr lang="da-DK" i="0" baseline="0" dirty="0"/>
              <a:t>[I/O tab </a:t>
            </a:r>
            <a:r>
              <a:rPr lang="da-DK" i="0" baseline="0" dirty="0" err="1"/>
              <a:t>control</a:t>
            </a:r>
            <a:r>
              <a:rPr lang="da-DK" i="0" baseline="0" dirty="0"/>
              <a:t>] enables/disables </a:t>
            </a:r>
            <a:r>
              <a:rPr lang="da-DK" i="0" baseline="0" dirty="0" err="1"/>
              <a:t>that</a:t>
            </a:r>
            <a:r>
              <a:rPr lang="da-DK" i="0" baseline="0" dirty="0"/>
              <a:t> operator </a:t>
            </a:r>
            <a:r>
              <a:rPr lang="da-DK" i="0" baseline="0" dirty="0" err="1"/>
              <a:t>can</a:t>
            </a:r>
            <a:r>
              <a:rPr lang="da-DK" i="0" baseline="0" dirty="0"/>
              <a:t> force an output from the I/O tab (</a:t>
            </a:r>
            <a:r>
              <a:rPr lang="da-DK" i="0" baseline="0" dirty="0" err="1"/>
              <a:t>also</a:t>
            </a:r>
            <a:r>
              <a:rPr lang="da-DK" i="0" baseline="0" dirty="0"/>
              <a:t> </a:t>
            </a:r>
            <a:r>
              <a:rPr lang="da-DK" i="0" baseline="0" dirty="0" err="1"/>
              <a:t>during</a:t>
            </a:r>
            <a:r>
              <a:rPr lang="da-DK" i="0" baseline="0" dirty="0"/>
              <a:t> run of program)</a:t>
            </a:r>
            <a:endParaRPr lang="da-DK" b="0" i="0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a-DK" baseline="0" dirty="0"/>
              <a:t>» [SET to …  </a:t>
            </a:r>
            <a:r>
              <a:rPr lang="da-DK" baseline="0" dirty="0" err="1"/>
              <a:t>when</a:t>
            </a:r>
            <a:r>
              <a:rPr lang="da-DK" baseline="0" dirty="0"/>
              <a:t> program is not </a:t>
            </a:r>
            <a:r>
              <a:rPr lang="da-DK" baseline="0" dirty="0" err="1"/>
              <a:t>running</a:t>
            </a:r>
            <a:r>
              <a:rPr lang="da-DK" baseline="0" dirty="0"/>
              <a:t>] </a:t>
            </a:r>
            <a:r>
              <a:rPr lang="da-DK" baseline="0" dirty="0" err="1"/>
              <a:t>checkbox</a:t>
            </a:r>
            <a:r>
              <a:rPr lang="da-DK" baseline="0" dirty="0"/>
              <a:t> forces the output to a </a:t>
            </a:r>
            <a:r>
              <a:rPr lang="da-DK" baseline="0" dirty="0" err="1"/>
              <a:t>specified</a:t>
            </a:r>
            <a:r>
              <a:rPr lang="da-DK" baseline="0" dirty="0"/>
              <a:t> status </a:t>
            </a:r>
            <a:r>
              <a:rPr lang="da-DK" baseline="0" dirty="0" err="1"/>
              <a:t>when</a:t>
            </a:r>
            <a:r>
              <a:rPr lang="da-DK" baseline="0" dirty="0"/>
              <a:t> program is </a:t>
            </a:r>
            <a:r>
              <a:rPr lang="da-DK" baseline="0" dirty="0" err="1"/>
              <a:t>stopped</a:t>
            </a:r>
            <a:r>
              <a:rPr lang="da-DK" baseline="0" dirty="0"/>
              <a:t>/</a:t>
            </a:r>
            <a:r>
              <a:rPr lang="da-DK" baseline="0" dirty="0" err="1"/>
              <a:t>security</a:t>
            </a:r>
            <a:r>
              <a:rPr lang="da-DK" baseline="0" dirty="0"/>
              <a:t> </a:t>
            </a:r>
            <a:r>
              <a:rPr lang="da-DK" baseline="0" dirty="0" err="1"/>
              <a:t>stopped</a:t>
            </a:r>
            <a:endParaRPr lang="da-DK" baseline="0" dirty="0"/>
          </a:p>
          <a:p>
            <a:endParaRPr lang="da-DK" baseline="0" dirty="0"/>
          </a:p>
          <a:p>
            <a:r>
              <a:rPr lang="da-DK" baseline="0" dirty="0" err="1"/>
              <a:t>Modify</a:t>
            </a:r>
            <a:r>
              <a:rPr lang="da-DK" baseline="0" dirty="0"/>
              <a:t> </a:t>
            </a:r>
            <a:r>
              <a:rPr lang="da-DK" baseline="0" dirty="0" err="1"/>
              <a:t>name</a:t>
            </a:r>
            <a:r>
              <a:rPr lang="da-DK" baseline="0" dirty="0"/>
              <a:t> for output </a:t>
            </a:r>
            <a:r>
              <a:rPr lang="da-DK" baseline="0" dirty="0" err="1"/>
              <a:t>used</a:t>
            </a:r>
            <a:r>
              <a:rPr lang="da-DK" baseline="0" dirty="0"/>
              <a:t> in sample program and </a:t>
            </a:r>
            <a:r>
              <a:rPr lang="da-DK" baseline="0" dirty="0" err="1"/>
              <a:t>demonstrate</a:t>
            </a:r>
            <a:r>
              <a:rPr lang="da-DK" baseline="0" dirty="0"/>
              <a:t> the </a:t>
            </a:r>
            <a:r>
              <a:rPr lang="da-DK" baseline="0" dirty="0" err="1"/>
              <a:t>consequence</a:t>
            </a:r>
            <a:r>
              <a:rPr lang="da-DK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90760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Safety</a:t>
            </a:r>
          </a:p>
          <a:p>
            <a:endParaRPr lang="da-DK" dirty="0"/>
          </a:p>
          <a:p>
            <a:r>
              <a:rPr lang="en-US" dirty="0"/>
              <a:t>Robot is equipped with an advanced safety system.</a:t>
            </a:r>
          </a:p>
          <a:p>
            <a:endParaRPr lang="en-US" dirty="0"/>
          </a:p>
          <a:p>
            <a:r>
              <a:rPr lang="da-DK" dirty="0"/>
              <a:t>Consult User Manual Chapter 10: Safety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2787658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Safety Password</a:t>
            </a:r>
            <a:r>
              <a:rPr lang="da-DK" b="1" baseline="0" dirty="0"/>
              <a:t> </a:t>
            </a:r>
            <a:r>
              <a:rPr lang="da-DK" b="1" baseline="0" dirty="0" err="1"/>
              <a:t>protection</a:t>
            </a:r>
            <a:endParaRPr lang="da-DK" b="1" dirty="0"/>
          </a:p>
          <a:p>
            <a:endParaRPr lang="da-DK" dirty="0"/>
          </a:p>
          <a:p>
            <a:r>
              <a:rPr lang="da-DK" dirty="0"/>
              <a:t>Safety </a:t>
            </a:r>
            <a:r>
              <a:rPr lang="da-DK" dirty="0" err="1"/>
              <a:t>settings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password </a:t>
            </a:r>
            <a:r>
              <a:rPr lang="da-DK" dirty="0" err="1"/>
              <a:t>protected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 err="1"/>
              <a:t>Demonstrate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to </a:t>
            </a:r>
            <a:r>
              <a:rPr lang="da-DK" dirty="0" err="1"/>
              <a:t>protect</a:t>
            </a:r>
            <a:r>
              <a:rPr lang="da-DK" baseline="0" dirty="0"/>
              <a:t> </a:t>
            </a:r>
            <a:r>
              <a:rPr lang="da-DK" baseline="0" dirty="0" err="1"/>
              <a:t>safety</a:t>
            </a:r>
            <a:r>
              <a:rPr lang="da-DK" baseline="0" dirty="0"/>
              <a:t> </a:t>
            </a:r>
            <a:r>
              <a:rPr lang="da-DK" baseline="0" dirty="0" err="1"/>
              <a:t>settings</a:t>
            </a:r>
            <a:r>
              <a:rPr lang="da-DK" baseline="0" dirty="0"/>
              <a:t>:</a:t>
            </a:r>
            <a:endParaRPr lang="da-DK" dirty="0"/>
          </a:p>
          <a:p>
            <a:r>
              <a:rPr lang="da-DK" baseline="0" dirty="0"/>
              <a:t>» </a:t>
            </a:r>
            <a:r>
              <a:rPr lang="da-DK" dirty="0"/>
              <a:t>Set</a:t>
            </a:r>
            <a:r>
              <a:rPr lang="da-DK" baseline="0" dirty="0"/>
              <a:t> </a:t>
            </a:r>
            <a:r>
              <a:rPr lang="da-DK" baseline="0" dirty="0" err="1"/>
              <a:t>safety</a:t>
            </a:r>
            <a:r>
              <a:rPr lang="da-DK" baseline="0" dirty="0"/>
              <a:t> password under SETUP/SET PASSWORD</a:t>
            </a:r>
          </a:p>
          <a:p>
            <a:r>
              <a:rPr lang="da-DK" baseline="0" dirty="0"/>
              <a:t>» Press </a:t>
            </a:r>
            <a:r>
              <a:rPr lang="da-DK" baseline="0" dirty="0" err="1"/>
              <a:t>Apply</a:t>
            </a:r>
            <a:endParaRPr lang="da-DK" baseline="0" dirty="0"/>
          </a:p>
          <a:p>
            <a:endParaRPr lang="da-DK" dirty="0"/>
          </a:p>
          <a:p>
            <a:r>
              <a:rPr lang="da-DK" baseline="0" dirty="0"/>
              <a:t>» Go to PROGRAM ROBOT\INSTALLATION\SAFETY and </a:t>
            </a:r>
            <a:r>
              <a:rPr lang="da-DK" baseline="0" dirty="0" err="1"/>
              <a:t>verify</a:t>
            </a:r>
            <a:r>
              <a:rPr lang="da-DK" baseline="0" dirty="0"/>
              <a:t> </a:t>
            </a:r>
            <a:r>
              <a:rPr lang="da-DK" baseline="0" dirty="0" err="1"/>
              <a:t>that</a:t>
            </a:r>
            <a:r>
              <a:rPr lang="da-DK" baseline="0" dirty="0"/>
              <a:t> </a:t>
            </a:r>
            <a:r>
              <a:rPr lang="da-DK" baseline="0" dirty="0" err="1"/>
              <a:t>safety</a:t>
            </a:r>
            <a:r>
              <a:rPr lang="da-DK" baseline="0" dirty="0"/>
              <a:t> </a:t>
            </a:r>
            <a:r>
              <a:rPr lang="da-DK" baseline="0" dirty="0" err="1"/>
              <a:t>settings</a:t>
            </a:r>
            <a:r>
              <a:rPr lang="da-DK" baseline="0" dirty="0"/>
              <a:t> </a:t>
            </a:r>
            <a:r>
              <a:rPr lang="da-DK" baseline="0" dirty="0" err="1"/>
              <a:t>are</a:t>
            </a:r>
            <a:r>
              <a:rPr lang="da-DK" baseline="0" dirty="0"/>
              <a:t> password </a:t>
            </a:r>
            <a:r>
              <a:rPr lang="da-DK" baseline="0" dirty="0" err="1"/>
              <a:t>protected</a:t>
            </a:r>
            <a:endParaRPr lang="da-DK" baseline="0" dirty="0"/>
          </a:p>
          <a:p>
            <a:r>
              <a:rPr lang="da-DK" baseline="0" dirty="0"/>
              <a:t>» </a:t>
            </a:r>
            <a:r>
              <a:rPr lang="da-DK" baseline="0" dirty="0" err="1"/>
              <a:t>Unlock</a:t>
            </a:r>
            <a:r>
              <a:rPr lang="da-DK" baseline="0" dirty="0"/>
              <a:t>/</a:t>
            </a:r>
            <a:r>
              <a:rPr lang="da-DK" baseline="0" dirty="0" err="1"/>
              <a:t>lock</a:t>
            </a:r>
            <a:r>
              <a:rPr lang="da-DK" baseline="0" dirty="0"/>
              <a:t> </a:t>
            </a:r>
            <a:r>
              <a:rPr lang="da-DK" baseline="0" dirty="0" err="1"/>
              <a:t>settings</a:t>
            </a:r>
            <a:endParaRPr lang="da-DK" dirty="0"/>
          </a:p>
          <a:p>
            <a:endParaRPr lang="da-DK" baseline="0" dirty="0"/>
          </a:p>
          <a:p>
            <a:r>
              <a:rPr lang="da-DK" b="1" baseline="0" dirty="0"/>
              <a:t>PERFORM LIVE DEMO</a:t>
            </a:r>
          </a:p>
        </p:txBody>
      </p:sp>
    </p:spTree>
    <p:extLst>
      <p:ext uri="{BB962C8B-B14F-4D97-AF65-F5344CB8AC3E}">
        <p14:creationId xmlns:p14="http://schemas.microsoft.com/office/powerpoint/2010/main" val="3394051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5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6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6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6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7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7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7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76308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43926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521066"/>
            <a:ext cx="9144000" cy="46224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4964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531941" y="-173"/>
            <a:ext cx="914400" cy="390525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/>
            <a:r>
              <a:rPr lang="en-US" sz="1400" dirty="0">
                <a:solidFill>
                  <a:srgbClr val="00628B"/>
                </a:solidFill>
                <a:cs typeface="Tahoma"/>
              </a:rPr>
              <a:t>&lt;&lt; Back to index</a:t>
            </a:r>
          </a:p>
        </p:txBody>
      </p:sp>
    </p:spTree>
    <p:extLst>
      <p:ext uri="{BB962C8B-B14F-4D97-AF65-F5344CB8AC3E}">
        <p14:creationId xmlns:p14="http://schemas.microsoft.com/office/powerpoint/2010/main" val="319698012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673536" y="0"/>
            <a:ext cx="469900" cy="495300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  <a:noFill/>
        </p:spPr>
        <p:txBody>
          <a:bodyPr wrap="square" bIns="36000" anchor="t">
            <a:spAutoFit/>
          </a:bodyPr>
          <a:lstStyle>
            <a:lvl1pPr marL="0" indent="0">
              <a:buFontTx/>
              <a:buNone/>
              <a:defRPr sz="1400" b="1">
                <a:solidFill>
                  <a:srgbClr val="00628B"/>
                </a:solidFill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31800" y="531490"/>
            <a:ext cx="0" cy="251795"/>
          </a:xfrm>
          <a:prstGeom prst="line">
            <a:avLst/>
          </a:prstGeom>
          <a:ln w="31750">
            <a:solidFill>
              <a:srgbClr val="C2E1F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03882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255527333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1701"/>
            <a:ext cx="9144000" cy="2275031"/>
          </a:xfrm>
        </p:spPr>
        <p:txBody>
          <a:bodyPr anchor="t"/>
          <a:lstStyle>
            <a:lvl1pPr algn="ct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281540314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05" y="1328400"/>
            <a:ext cx="4493627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1132" y="1328400"/>
            <a:ext cx="4233144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9178036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59501202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4490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521066"/>
            <a:ext cx="9144000" cy="46224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86151963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26909"/>
            <a:ext cx="2057400" cy="396771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26909"/>
            <a:ext cx="6019800" cy="396771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848219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26909"/>
            <a:ext cx="2057400" cy="396771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26909"/>
            <a:ext cx="6019800" cy="396771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Application Knowledg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9514869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ase stories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47021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ompany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38590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06208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530989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76308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43926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0149301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7370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531941" y="-173"/>
            <a:ext cx="914400" cy="390525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/>
            <a:r>
              <a:rPr lang="en-US" sz="1400" dirty="0">
                <a:solidFill>
                  <a:srgbClr val="00628B"/>
                </a:solidFill>
                <a:cs typeface="Tahoma"/>
              </a:rPr>
              <a:t>&lt;&lt; Back to index</a:t>
            </a:r>
          </a:p>
        </p:txBody>
      </p:sp>
    </p:spTree>
    <p:extLst>
      <p:ext uri="{BB962C8B-B14F-4D97-AF65-F5344CB8AC3E}">
        <p14:creationId xmlns:p14="http://schemas.microsoft.com/office/powerpoint/2010/main" val="411178879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673536" y="0"/>
            <a:ext cx="469900" cy="495300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  <a:noFill/>
        </p:spPr>
        <p:txBody>
          <a:bodyPr wrap="square" bIns="36000" anchor="t">
            <a:spAutoFit/>
          </a:bodyPr>
          <a:lstStyle>
            <a:lvl1pPr marL="0" indent="0">
              <a:buFontTx/>
              <a:buNone/>
              <a:defRPr sz="1400" b="1">
                <a:solidFill>
                  <a:srgbClr val="00628B"/>
                </a:solidFill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31800" y="531490"/>
            <a:ext cx="0" cy="251795"/>
          </a:xfrm>
          <a:prstGeom prst="line">
            <a:avLst/>
          </a:prstGeom>
          <a:ln w="31750">
            <a:solidFill>
              <a:srgbClr val="C2E1F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53445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6484332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1701"/>
            <a:ext cx="9144000" cy="2275031"/>
          </a:xfrm>
        </p:spPr>
        <p:txBody>
          <a:bodyPr anchor="t"/>
          <a:lstStyle>
            <a:lvl1pPr algn="ct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03881878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05" y="1328400"/>
            <a:ext cx="4493627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1132" y="1328400"/>
            <a:ext cx="4233144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752646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Application Knowledg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3133142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94223781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39788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521066"/>
            <a:ext cx="9144000" cy="46224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74196047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26909"/>
            <a:ext cx="2057400" cy="396771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26909"/>
            <a:ext cx="6019800" cy="396771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38964364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Application Knowledg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366338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ase stories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01576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ompany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38590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06208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587927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76308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43926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1645406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03584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531941" y="-173"/>
            <a:ext cx="914400" cy="390525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/>
            <a:r>
              <a:rPr lang="en-US" sz="1400" dirty="0">
                <a:solidFill>
                  <a:srgbClr val="00628B"/>
                </a:solidFill>
                <a:cs typeface="Tahoma"/>
              </a:rPr>
              <a:t>&lt;&lt; Back to index</a:t>
            </a:r>
          </a:p>
        </p:txBody>
      </p:sp>
    </p:spTree>
    <p:extLst>
      <p:ext uri="{BB962C8B-B14F-4D97-AF65-F5344CB8AC3E}">
        <p14:creationId xmlns:p14="http://schemas.microsoft.com/office/powerpoint/2010/main" val="3621112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ase stories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5238591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673536" y="0"/>
            <a:ext cx="469900" cy="495300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  <a:noFill/>
        </p:spPr>
        <p:txBody>
          <a:bodyPr wrap="square" bIns="36000" anchor="t">
            <a:spAutoFit/>
          </a:bodyPr>
          <a:lstStyle>
            <a:lvl1pPr marL="0" indent="0">
              <a:buFontTx/>
              <a:buNone/>
              <a:defRPr sz="1400" b="1">
                <a:solidFill>
                  <a:srgbClr val="00628B"/>
                </a:solidFill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31800" y="531490"/>
            <a:ext cx="0" cy="251795"/>
          </a:xfrm>
          <a:prstGeom prst="line">
            <a:avLst/>
          </a:prstGeom>
          <a:ln w="31750">
            <a:solidFill>
              <a:srgbClr val="C2E1F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47939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406176699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1701"/>
            <a:ext cx="9144000" cy="2275031"/>
          </a:xfrm>
        </p:spPr>
        <p:txBody>
          <a:bodyPr anchor="t"/>
          <a:lstStyle>
            <a:lvl1pPr algn="ct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263601601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05" y="1328400"/>
            <a:ext cx="4493627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1132" y="1328400"/>
            <a:ext cx="4233144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91422933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53410272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00391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521066"/>
            <a:ext cx="9144000" cy="46224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41685939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26909"/>
            <a:ext cx="2057400" cy="396771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26909"/>
            <a:ext cx="6019800" cy="396771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02840717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Application Knowledg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1775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ase stories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13902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ompany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38590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06208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06276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ompany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38590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06208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7221065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76308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43926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7904462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19693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531941" y="-173"/>
            <a:ext cx="914400" cy="390525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/>
            <a:r>
              <a:rPr lang="en-US" sz="1400" dirty="0">
                <a:solidFill>
                  <a:srgbClr val="00628B"/>
                </a:solidFill>
                <a:cs typeface="Tahoma"/>
              </a:rPr>
              <a:t>&lt;&lt; Back to index</a:t>
            </a:r>
          </a:p>
        </p:txBody>
      </p:sp>
    </p:spTree>
    <p:extLst>
      <p:ext uri="{BB962C8B-B14F-4D97-AF65-F5344CB8AC3E}">
        <p14:creationId xmlns:p14="http://schemas.microsoft.com/office/powerpoint/2010/main" val="346643036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673536" y="0"/>
            <a:ext cx="469900" cy="495300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  <a:noFill/>
        </p:spPr>
        <p:txBody>
          <a:bodyPr wrap="square" bIns="36000" anchor="t">
            <a:spAutoFit/>
          </a:bodyPr>
          <a:lstStyle>
            <a:lvl1pPr marL="0" indent="0">
              <a:buFontTx/>
              <a:buNone/>
              <a:defRPr sz="1400" b="1">
                <a:solidFill>
                  <a:srgbClr val="00628B"/>
                </a:solidFill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31800" y="531490"/>
            <a:ext cx="0" cy="251795"/>
          </a:xfrm>
          <a:prstGeom prst="line">
            <a:avLst/>
          </a:prstGeom>
          <a:ln w="31750">
            <a:solidFill>
              <a:srgbClr val="C2E1F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0579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28789974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1701"/>
            <a:ext cx="9144000" cy="2275031"/>
          </a:xfrm>
        </p:spPr>
        <p:txBody>
          <a:bodyPr anchor="t"/>
          <a:lstStyle>
            <a:lvl1pPr algn="ct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85722808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05" y="1328400"/>
            <a:ext cx="4493627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1132" y="1328400"/>
            <a:ext cx="4233144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99317881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66340921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805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76308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43926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3446064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521066"/>
            <a:ext cx="9144000" cy="46224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04284553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26909"/>
            <a:ext cx="2057400" cy="396771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26909"/>
            <a:ext cx="6019800" cy="396771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80392792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Application Knowledg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3409248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ase stories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62786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ompany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38590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06208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5274927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76308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43926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1312267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6338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531941" y="-173"/>
            <a:ext cx="914400" cy="390525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/>
            <a:r>
              <a:rPr lang="en-US" sz="1400" dirty="0">
                <a:solidFill>
                  <a:srgbClr val="00628B"/>
                </a:solidFill>
                <a:cs typeface="Tahoma"/>
              </a:rPr>
              <a:t>&lt;&lt; Back to index</a:t>
            </a:r>
          </a:p>
        </p:txBody>
      </p:sp>
    </p:spTree>
    <p:extLst>
      <p:ext uri="{BB962C8B-B14F-4D97-AF65-F5344CB8AC3E}">
        <p14:creationId xmlns:p14="http://schemas.microsoft.com/office/powerpoint/2010/main" val="6148415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673536" y="0"/>
            <a:ext cx="469900" cy="495300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  <a:noFill/>
        </p:spPr>
        <p:txBody>
          <a:bodyPr wrap="square" bIns="36000" anchor="t">
            <a:spAutoFit/>
          </a:bodyPr>
          <a:lstStyle>
            <a:lvl1pPr marL="0" indent="0">
              <a:buFontTx/>
              <a:buNone/>
              <a:defRPr sz="1400" b="1">
                <a:solidFill>
                  <a:srgbClr val="00628B"/>
                </a:solidFill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31800" y="531490"/>
            <a:ext cx="0" cy="251795"/>
          </a:xfrm>
          <a:prstGeom prst="line">
            <a:avLst/>
          </a:prstGeom>
          <a:ln w="31750">
            <a:solidFill>
              <a:srgbClr val="C2E1F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80473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165654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2274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1701"/>
            <a:ext cx="9144000" cy="2275031"/>
          </a:xfrm>
        </p:spPr>
        <p:txBody>
          <a:bodyPr anchor="t"/>
          <a:lstStyle>
            <a:lvl1pPr algn="ct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01161536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05" y="1328400"/>
            <a:ext cx="4493627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1132" y="1328400"/>
            <a:ext cx="4233144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16088214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20084021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600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521066"/>
            <a:ext cx="9144000" cy="46224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04363568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26909"/>
            <a:ext cx="2057400" cy="396771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26909"/>
            <a:ext cx="6019800" cy="396771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56597969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Application Knowledg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7027124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ase stories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7181446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ompany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38590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06208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1418804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76308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43926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5917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531941" y="-173"/>
            <a:ext cx="914400" cy="390525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/>
            <a:r>
              <a:rPr lang="en-US" sz="1400" dirty="0">
                <a:solidFill>
                  <a:srgbClr val="00628B"/>
                </a:solidFill>
                <a:cs typeface="Tahoma"/>
              </a:rPr>
              <a:t>&lt;&lt; Back to index</a:t>
            </a:r>
          </a:p>
        </p:txBody>
      </p:sp>
    </p:spTree>
    <p:extLst>
      <p:ext uri="{BB962C8B-B14F-4D97-AF65-F5344CB8AC3E}">
        <p14:creationId xmlns:p14="http://schemas.microsoft.com/office/powerpoint/2010/main" val="75676699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8953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531941" y="-173"/>
            <a:ext cx="914400" cy="390525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/>
            <a:r>
              <a:rPr lang="en-US" sz="1400" dirty="0">
                <a:solidFill>
                  <a:srgbClr val="00628B"/>
                </a:solidFill>
                <a:cs typeface="Tahoma"/>
              </a:rPr>
              <a:t>&lt;&lt; Back to index</a:t>
            </a:r>
          </a:p>
        </p:txBody>
      </p:sp>
    </p:spTree>
    <p:extLst>
      <p:ext uri="{BB962C8B-B14F-4D97-AF65-F5344CB8AC3E}">
        <p14:creationId xmlns:p14="http://schemas.microsoft.com/office/powerpoint/2010/main" val="194239143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673536" y="0"/>
            <a:ext cx="469900" cy="495300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  <a:noFill/>
        </p:spPr>
        <p:txBody>
          <a:bodyPr wrap="square" bIns="36000" anchor="t">
            <a:spAutoFit/>
          </a:bodyPr>
          <a:lstStyle>
            <a:lvl1pPr marL="0" indent="0">
              <a:buFontTx/>
              <a:buNone/>
              <a:defRPr sz="1400" b="1">
                <a:solidFill>
                  <a:srgbClr val="00628B"/>
                </a:solidFill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31800" y="531490"/>
            <a:ext cx="0" cy="251795"/>
          </a:xfrm>
          <a:prstGeom prst="line">
            <a:avLst/>
          </a:prstGeom>
          <a:ln w="31750">
            <a:solidFill>
              <a:srgbClr val="C2E1F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46965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55758260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1701"/>
            <a:ext cx="9144000" cy="2275031"/>
          </a:xfrm>
        </p:spPr>
        <p:txBody>
          <a:bodyPr anchor="t"/>
          <a:lstStyle>
            <a:lvl1pPr algn="ct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207722024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05" y="1328400"/>
            <a:ext cx="4493627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1132" y="1328400"/>
            <a:ext cx="4233144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70699963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281802534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5537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521066"/>
            <a:ext cx="9144000" cy="46224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83095728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26909"/>
            <a:ext cx="2057400" cy="396771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26909"/>
            <a:ext cx="6019800" cy="396771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4181578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673536" y="0"/>
            <a:ext cx="469900" cy="495300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  <a:noFill/>
        </p:spPr>
        <p:txBody>
          <a:bodyPr wrap="square" bIns="36000" anchor="t">
            <a:spAutoFit/>
          </a:bodyPr>
          <a:lstStyle>
            <a:lvl1pPr marL="0" indent="0">
              <a:buFontTx/>
              <a:buNone/>
              <a:defRPr sz="1400" b="1">
                <a:solidFill>
                  <a:srgbClr val="00628B"/>
                </a:solidFill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31800" y="531490"/>
            <a:ext cx="0" cy="251795"/>
          </a:xfrm>
          <a:prstGeom prst="line">
            <a:avLst/>
          </a:prstGeom>
          <a:ln w="31750">
            <a:solidFill>
              <a:srgbClr val="C2E1F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83010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Application Knowledg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99795206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ase stories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169410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ompany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38590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06208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79185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76308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43926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0791536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323779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531941" y="-173"/>
            <a:ext cx="914400" cy="390525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/>
            <a:r>
              <a:rPr lang="en-US" sz="1400" dirty="0">
                <a:solidFill>
                  <a:srgbClr val="00628B"/>
                </a:solidFill>
                <a:cs typeface="Tahoma"/>
              </a:rPr>
              <a:t>&lt;&lt; Back to index</a:t>
            </a:r>
          </a:p>
        </p:txBody>
      </p:sp>
    </p:spTree>
    <p:extLst>
      <p:ext uri="{BB962C8B-B14F-4D97-AF65-F5344CB8AC3E}">
        <p14:creationId xmlns:p14="http://schemas.microsoft.com/office/powerpoint/2010/main" val="141342074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673536" y="0"/>
            <a:ext cx="469900" cy="495300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  <a:noFill/>
        </p:spPr>
        <p:txBody>
          <a:bodyPr wrap="square" bIns="36000" anchor="t">
            <a:spAutoFit/>
          </a:bodyPr>
          <a:lstStyle>
            <a:lvl1pPr marL="0" indent="0">
              <a:buFontTx/>
              <a:buNone/>
              <a:defRPr sz="1400" b="1">
                <a:solidFill>
                  <a:srgbClr val="00628B"/>
                </a:solidFill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31800" y="531490"/>
            <a:ext cx="0" cy="251795"/>
          </a:xfrm>
          <a:prstGeom prst="line">
            <a:avLst/>
          </a:prstGeom>
          <a:ln w="31750">
            <a:solidFill>
              <a:srgbClr val="C2E1F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34421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60046926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1701"/>
            <a:ext cx="9144000" cy="2275031"/>
          </a:xfrm>
        </p:spPr>
        <p:txBody>
          <a:bodyPr anchor="t"/>
          <a:lstStyle>
            <a:lvl1pPr algn="ct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690964296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05" y="1328400"/>
            <a:ext cx="4493627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1132" y="1328400"/>
            <a:ext cx="4233144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1617648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617089736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86917601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48719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521066"/>
            <a:ext cx="9144000" cy="46224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291038308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26909"/>
            <a:ext cx="2057400" cy="396771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26909"/>
            <a:ext cx="6019800" cy="396771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26516794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Application Knowledg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71541789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ase stories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1350950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ompany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38590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06208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73031972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76308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43926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775116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661865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531941" y="-173"/>
            <a:ext cx="914400" cy="390525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/>
            <a:r>
              <a:rPr lang="en-US" sz="1400" dirty="0">
                <a:solidFill>
                  <a:srgbClr val="00628B"/>
                </a:solidFill>
                <a:cs typeface="Tahoma"/>
              </a:rPr>
              <a:t>&lt;&lt; Back to index</a:t>
            </a:r>
          </a:p>
        </p:txBody>
      </p:sp>
    </p:spTree>
    <p:extLst>
      <p:ext uri="{BB962C8B-B14F-4D97-AF65-F5344CB8AC3E}">
        <p14:creationId xmlns:p14="http://schemas.microsoft.com/office/powerpoint/2010/main" val="7355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99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1701"/>
            <a:ext cx="9144000" cy="2275031"/>
          </a:xfrm>
        </p:spPr>
        <p:txBody>
          <a:bodyPr anchor="t"/>
          <a:lstStyle>
            <a:lvl1pPr algn="ct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4034958909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673536" y="0"/>
            <a:ext cx="469900" cy="495300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  <a:noFill/>
        </p:spPr>
        <p:txBody>
          <a:bodyPr wrap="square" bIns="36000" anchor="t">
            <a:spAutoFit/>
          </a:bodyPr>
          <a:lstStyle>
            <a:lvl1pPr marL="0" indent="0">
              <a:buFontTx/>
              <a:buNone/>
              <a:defRPr sz="1400" b="1">
                <a:solidFill>
                  <a:srgbClr val="00628B"/>
                </a:solidFill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31800" y="531490"/>
            <a:ext cx="0" cy="251795"/>
          </a:xfrm>
          <a:prstGeom prst="line">
            <a:avLst/>
          </a:prstGeom>
          <a:ln w="31750">
            <a:solidFill>
              <a:srgbClr val="C2E1F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14850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895805900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1701"/>
            <a:ext cx="9144000" cy="2275031"/>
          </a:xfrm>
        </p:spPr>
        <p:txBody>
          <a:bodyPr anchor="t"/>
          <a:lstStyle>
            <a:lvl1pPr algn="ct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96565635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05" y="1328400"/>
            <a:ext cx="4493627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1132" y="1328400"/>
            <a:ext cx="4233144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51460817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210503275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18449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521066"/>
            <a:ext cx="9144000" cy="46224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88559353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26909"/>
            <a:ext cx="2057400" cy="396771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26909"/>
            <a:ext cx="6019800" cy="396771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68708972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Application Knowledg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337631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ase stories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101301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05" y="1328400"/>
            <a:ext cx="4493627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1132" y="1328400"/>
            <a:ext cx="4233144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4032558992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ompany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38590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06208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9474455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76308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43926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60284291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839818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531941" y="-173"/>
            <a:ext cx="914400" cy="390525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/>
            <a:r>
              <a:rPr lang="en-US" sz="1400" dirty="0">
                <a:solidFill>
                  <a:srgbClr val="00628B"/>
                </a:solidFill>
                <a:cs typeface="Tahoma"/>
              </a:rPr>
              <a:t>&lt;&lt; Back to index</a:t>
            </a:r>
          </a:p>
        </p:txBody>
      </p:sp>
    </p:spTree>
    <p:extLst>
      <p:ext uri="{BB962C8B-B14F-4D97-AF65-F5344CB8AC3E}">
        <p14:creationId xmlns:p14="http://schemas.microsoft.com/office/powerpoint/2010/main" val="308079308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673536" y="0"/>
            <a:ext cx="469900" cy="495300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  <a:noFill/>
        </p:spPr>
        <p:txBody>
          <a:bodyPr wrap="square" bIns="36000" anchor="t">
            <a:spAutoFit/>
          </a:bodyPr>
          <a:lstStyle>
            <a:lvl1pPr marL="0" indent="0">
              <a:buFontTx/>
              <a:buNone/>
              <a:defRPr sz="1400" b="1">
                <a:solidFill>
                  <a:srgbClr val="00628B"/>
                </a:solidFill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31800" y="531490"/>
            <a:ext cx="0" cy="251795"/>
          </a:xfrm>
          <a:prstGeom prst="line">
            <a:avLst/>
          </a:prstGeom>
          <a:ln w="31750">
            <a:solidFill>
              <a:srgbClr val="C2E1F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355724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975654245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1701"/>
            <a:ext cx="9144000" cy="2275031"/>
          </a:xfrm>
        </p:spPr>
        <p:txBody>
          <a:bodyPr anchor="t"/>
          <a:lstStyle>
            <a:lvl1pPr algn="ct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72763163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05" y="1328400"/>
            <a:ext cx="4493627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1132" y="1328400"/>
            <a:ext cx="4233144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698827680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957393679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277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2270980728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521066"/>
            <a:ext cx="9144000" cy="46224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291158945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26909"/>
            <a:ext cx="2057400" cy="396771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26909"/>
            <a:ext cx="6019800" cy="396771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42969995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Application Knowledg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086505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ase stories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754816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ompany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38590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06208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115626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76308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43926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07347315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02316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531941" y="-173"/>
            <a:ext cx="914400" cy="390525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/>
            <a:r>
              <a:rPr lang="en-US" sz="1400" dirty="0">
                <a:solidFill>
                  <a:srgbClr val="00628B"/>
                </a:solidFill>
                <a:cs typeface="Tahoma"/>
              </a:rPr>
              <a:t>&lt;&lt; Back to index</a:t>
            </a:r>
          </a:p>
        </p:txBody>
      </p:sp>
    </p:spTree>
    <p:extLst>
      <p:ext uri="{BB962C8B-B14F-4D97-AF65-F5344CB8AC3E}">
        <p14:creationId xmlns:p14="http://schemas.microsoft.com/office/powerpoint/2010/main" val="4244742192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673536" y="0"/>
            <a:ext cx="469900" cy="495300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  <a:noFill/>
        </p:spPr>
        <p:txBody>
          <a:bodyPr wrap="square" bIns="36000" anchor="t">
            <a:spAutoFit/>
          </a:bodyPr>
          <a:lstStyle>
            <a:lvl1pPr marL="0" indent="0">
              <a:buFontTx/>
              <a:buNone/>
              <a:defRPr sz="1400" b="1">
                <a:solidFill>
                  <a:srgbClr val="00628B"/>
                </a:solidFill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31800" y="531490"/>
            <a:ext cx="0" cy="251795"/>
          </a:xfrm>
          <a:prstGeom prst="line">
            <a:avLst/>
          </a:prstGeom>
          <a:ln w="31750">
            <a:solidFill>
              <a:srgbClr val="C2E1F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27308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8325076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367357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1701"/>
            <a:ext cx="9144000" cy="2275031"/>
          </a:xfrm>
        </p:spPr>
        <p:txBody>
          <a:bodyPr anchor="t"/>
          <a:lstStyle>
            <a:lvl1pPr algn="ct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2913942871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05" y="1328400"/>
            <a:ext cx="4493627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1132" y="1328400"/>
            <a:ext cx="4233144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85156846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187105256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901001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521066"/>
            <a:ext cx="9144000" cy="46224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4282390362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26909"/>
            <a:ext cx="2057400" cy="396771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26909"/>
            <a:ext cx="6019800" cy="396771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084629912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Application Knowledg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32079047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ase stories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1945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ompany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38590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06208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760896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521066"/>
            <a:ext cx="9144000" cy="46224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7787453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26909"/>
            <a:ext cx="2057400" cy="396771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26909"/>
            <a:ext cx="6019800" cy="396771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920010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Application Knowledg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4804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ase stories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24099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ompany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38590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06208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08572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76308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43926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5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531941" y="-173"/>
            <a:ext cx="914400" cy="390525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/>
            <a:r>
              <a:rPr lang="en-US" sz="1400" dirty="0">
                <a:solidFill>
                  <a:srgbClr val="00628B"/>
                </a:solidFill>
                <a:latin typeface="+mn-lt"/>
                <a:cs typeface="Tahoma"/>
              </a:rPr>
              <a:t>&lt;&lt; Back to index</a:t>
            </a:r>
          </a:p>
        </p:txBody>
      </p:sp>
    </p:spTree>
    <p:extLst>
      <p:ext uri="{BB962C8B-B14F-4D97-AF65-F5344CB8AC3E}">
        <p14:creationId xmlns:p14="http://schemas.microsoft.com/office/powerpoint/2010/main" val="18571090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4494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531941" y="-173"/>
            <a:ext cx="914400" cy="390525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/>
            <a:r>
              <a:rPr lang="en-US" sz="1400" dirty="0">
                <a:solidFill>
                  <a:srgbClr val="00628B"/>
                </a:solidFill>
                <a:cs typeface="Tahoma"/>
              </a:rPr>
              <a:t>&lt;&lt; Back to index</a:t>
            </a:r>
          </a:p>
        </p:txBody>
      </p:sp>
    </p:spTree>
    <p:extLst>
      <p:ext uri="{BB962C8B-B14F-4D97-AF65-F5344CB8AC3E}">
        <p14:creationId xmlns:p14="http://schemas.microsoft.com/office/powerpoint/2010/main" val="40460858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673536" y="0"/>
            <a:ext cx="469900" cy="495300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  <a:noFill/>
        </p:spPr>
        <p:txBody>
          <a:bodyPr wrap="square" bIns="36000" anchor="t">
            <a:spAutoFit/>
          </a:bodyPr>
          <a:lstStyle>
            <a:lvl1pPr marL="0" indent="0">
              <a:buFontTx/>
              <a:buNone/>
              <a:defRPr sz="1400" b="1">
                <a:solidFill>
                  <a:srgbClr val="00628B"/>
                </a:solidFill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31800" y="531490"/>
            <a:ext cx="0" cy="251795"/>
          </a:xfrm>
          <a:prstGeom prst="line">
            <a:avLst/>
          </a:prstGeom>
          <a:ln w="31750">
            <a:solidFill>
              <a:srgbClr val="C2E1F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1612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4793895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1701"/>
            <a:ext cx="9144000" cy="2275031"/>
          </a:xfrm>
        </p:spPr>
        <p:txBody>
          <a:bodyPr anchor="t"/>
          <a:lstStyle>
            <a:lvl1pPr algn="ct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029051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05" y="1328400"/>
            <a:ext cx="4493627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1132" y="1328400"/>
            <a:ext cx="4233144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4962066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402678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1180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521066"/>
            <a:ext cx="9144000" cy="46224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41168801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26909"/>
            <a:ext cx="2057400" cy="396771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26909"/>
            <a:ext cx="6019800" cy="396771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004709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673536" y="0"/>
            <a:ext cx="469900" cy="495300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  <a:noFill/>
        </p:spPr>
        <p:txBody>
          <a:bodyPr wrap="square" bIns="36000" anchor="t">
            <a:spAutoFit/>
          </a:bodyPr>
          <a:lstStyle>
            <a:lvl1pPr marL="0" indent="0">
              <a:buFontTx/>
              <a:buNone/>
              <a:defRPr sz="1400" b="1">
                <a:solidFill>
                  <a:srgbClr val="00628B"/>
                </a:solidFill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31800" y="531490"/>
            <a:ext cx="0" cy="251795"/>
          </a:xfrm>
          <a:prstGeom prst="line">
            <a:avLst/>
          </a:prstGeom>
          <a:ln w="31750">
            <a:solidFill>
              <a:srgbClr val="C2E1F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Application Knowledg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9046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ase stories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14841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ompany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38590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06208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26656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76308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43926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719819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477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531941" y="-173"/>
            <a:ext cx="914400" cy="390525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/>
            <a:r>
              <a:rPr lang="en-US" sz="1400" dirty="0">
                <a:solidFill>
                  <a:srgbClr val="00628B"/>
                </a:solidFill>
                <a:cs typeface="Tahoma"/>
              </a:rPr>
              <a:t>&lt;&lt; Back to index</a:t>
            </a:r>
          </a:p>
        </p:txBody>
      </p:sp>
    </p:spTree>
    <p:extLst>
      <p:ext uri="{BB962C8B-B14F-4D97-AF65-F5344CB8AC3E}">
        <p14:creationId xmlns:p14="http://schemas.microsoft.com/office/powerpoint/2010/main" val="1858742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673536" y="0"/>
            <a:ext cx="469900" cy="495300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  <a:noFill/>
        </p:spPr>
        <p:txBody>
          <a:bodyPr wrap="square" bIns="36000" anchor="t">
            <a:spAutoFit/>
          </a:bodyPr>
          <a:lstStyle>
            <a:lvl1pPr marL="0" indent="0">
              <a:buFontTx/>
              <a:buNone/>
              <a:defRPr sz="1400" b="1">
                <a:solidFill>
                  <a:srgbClr val="00628B"/>
                </a:solidFill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31800" y="531490"/>
            <a:ext cx="0" cy="251795"/>
          </a:xfrm>
          <a:prstGeom prst="line">
            <a:avLst/>
          </a:prstGeom>
          <a:ln w="31750">
            <a:solidFill>
              <a:srgbClr val="C2E1F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359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20703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1701"/>
            <a:ext cx="9144000" cy="2275031"/>
          </a:xfrm>
        </p:spPr>
        <p:txBody>
          <a:bodyPr anchor="t"/>
          <a:lstStyle>
            <a:lvl1pPr algn="ct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41563034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05" y="1328400"/>
            <a:ext cx="4493627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1132" y="1328400"/>
            <a:ext cx="4233144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2436142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40436813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6382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521066"/>
            <a:ext cx="9144000" cy="46224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20835770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26909"/>
            <a:ext cx="2057400" cy="396771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26909"/>
            <a:ext cx="6019800" cy="396771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26440028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Application Knowledg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636192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ase stories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08729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ompany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38590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06208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722103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76308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43926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8786297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1401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531941" y="-173"/>
            <a:ext cx="914400" cy="390525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/>
            <a:r>
              <a:rPr lang="en-US" sz="1400" dirty="0">
                <a:solidFill>
                  <a:srgbClr val="00628B"/>
                </a:solidFill>
                <a:cs typeface="Tahoma"/>
              </a:rPr>
              <a:t>&lt;&lt; Back to index</a:t>
            </a:r>
          </a:p>
        </p:txBody>
      </p:sp>
    </p:spTree>
    <p:extLst>
      <p:ext uri="{BB962C8B-B14F-4D97-AF65-F5344CB8AC3E}">
        <p14:creationId xmlns:p14="http://schemas.microsoft.com/office/powerpoint/2010/main" val="250541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1701"/>
            <a:ext cx="9144000" cy="2275031"/>
          </a:xfrm>
        </p:spPr>
        <p:txBody>
          <a:bodyPr anchor="t"/>
          <a:lstStyle>
            <a:lvl1pPr algn="ct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673536" y="0"/>
            <a:ext cx="469900" cy="495300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  <a:noFill/>
        </p:spPr>
        <p:txBody>
          <a:bodyPr wrap="square" bIns="36000" anchor="t">
            <a:spAutoFit/>
          </a:bodyPr>
          <a:lstStyle>
            <a:lvl1pPr marL="0" indent="0">
              <a:buFontTx/>
              <a:buNone/>
              <a:defRPr sz="1400" b="1">
                <a:solidFill>
                  <a:srgbClr val="00628B"/>
                </a:solidFill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31800" y="531490"/>
            <a:ext cx="0" cy="251795"/>
          </a:xfrm>
          <a:prstGeom prst="line">
            <a:avLst/>
          </a:prstGeom>
          <a:ln w="31750">
            <a:solidFill>
              <a:srgbClr val="C2E1F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6869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6125806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1701"/>
            <a:ext cx="9144000" cy="2275031"/>
          </a:xfrm>
        </p:spPr>
        <p:txBody>
          <a:bodyPr anchor="t"/>
          <a:lstStyle>
            <a:lvl1pPr algn="ct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41514441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05" y="1328400"/>
            <a:ext cx="4493627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1132" y="1328400"/>
            <a:ext cx="4233144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40834633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29484989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1569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521066"/>
            <a:ext cx="9144000" cy="46224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92748129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26909"/>
            <a:ext cx="2057400" cy="396771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26909"/>
            <a:ext cx="6019800" cy="396771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29426571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Application Knowledg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5727247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ase stories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97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05" y="1328400"/>
            <a:ext cx="4493627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1132" y="1328400"/>
            <a:ext cx="4233144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ompany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38590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06208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271919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76308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43926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993742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5464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531941" y="-173"/>
            <a:ext cx="914400" cy="390525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/>
            <a:r>
              <a:rPr lang="en-US" sz="1400" dirty="0">
                <a:solidFill>
                  <a:srgbClr val="00628B"/>
                </a:solidFill>
                <a:cs typeface="Tahoma"/>
              </a:rPr>
              <a:t>&lt;&lt; Back to index</a:t>
            </a:r>
          </a:p>
        </p:txBody>
      </p:sp>
    </p:spTree>
    <p:extLst>
      <p:ext uri="{BB962C8B-B14F-4D97-AF65-F5344CB8AC3E}">
        <p14:creationId xmlns:p14="http://schemas.microsoft.com/office/powerpoint/2010/main" val="26019548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673536" y="0"/>
            <a:ext cx="469900" cy="495300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  <a:noFill/>
        </p:spPr>
        <p:txBody>
          <a:bodyPr wrap="square" bIns="36000" anchor="t">
            <a:spAutoFit/>
          </a:bodyPr>
          <a:lstStyle>
            <a:lvl1pPr marL="0" indent="0">
              <a:buFontTx/>
              <a:buNone/>
              <a:defRPr sz="1400" b="1">
                <a:solidFill>
                  <a:srgbClr val="00628B"/>
                </a:solidFill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31800" y="531490"/>
            <a:ext cx="0" cy="251795"/>
          </a:xfrm>
          <a:prstGeom prst="line">
            <a:avLst/>
          </a:prstGeom>
          <a:ln w="31750">
            <a:solidFill>
              <a:srgbClr val="C2E1F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55488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227111770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1701"/>
            <a:ext cx="9144000" cy="2275031"/>
          </a:xfrm>
        </p:spPr>
        <p:txBody>
          <a:bodyPr anchor="t"/>
          <a:lstStyle>
            <a:lvl1pPr algn="ct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41173692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05" y="1328400"/>
            <a:ext cx="4493627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1132" y="1328400"/>
            <a:ext cx="4233144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31087952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43189604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55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521066"/>
            <a:ext cx="9144000" cy="46224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251931590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26909"/>
            <a:ext cx="2057400" cy="396771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26909"/>
            <a:ext cx="6019800" cy="396771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71292303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Application Knowledg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9122575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ase stories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3572882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ompany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38590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06208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9843795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76308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43926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335063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93187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531941" y="-173"/>
            <a:ext cx="914400" cy="390525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/>
            <a:r>
              <a:rPr lang="en-US" sz="1400" dirty="0">
                <a:solidFill>
                  <a:srgbClr val="00628B"/>
                </a:solidFill>
                <a:cs typeface="Tahoma"/>
              </a:rPr>
              <a:t>&lt;&lt; Back to index</a:t>
            </a:r>
          </a:p>
        </p:txBody>
      </p:sp>
    </p:spTree>
    <p:extLst>
      <p:ext uri="{BB962C8B-B14F-4D97-AF65-F5344CB8AC3E}">
        <p14:creationId xmlns:p14="http://schemas.microsoft.com/office/powerpoint/2010/main" val="350597855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673536" y="0"/>
            <a:ext cx="469900" cy="495300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  <a:noFill/>
        </p:spPr>
        <p:txBody>
          <a:bodyPr wrap="square" bIns="36000" anchor="t">
            <a:spAutoFit/>
          </a:bodyPr>
          <a:lstStyle>
            <a:lvl1pPr marL="0" indent="0">
              <a:buFontTx/>
              <a:buNone/>
              <a:defRPr sz="1400" b="1">
                <a:solidFill>
                  <a:srgbClr val="00628B"/>
                </a:solidFill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31800" y="531490"/>
            <a:ext cx="0" cy="251795"/>
          </a:xfrm>
          <a:prstGeom prst="line">
            <a:avLst/>
          </a:prstGeom>
          <a:ln w="31750">
            <a:solidFill>
              <a:srgbClr val="C2E1F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2046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2225293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1388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1701"/>
            <a:ext cx="9144000" cy="2275031"/>
          </a:xfrm>
        </p:spPr>
        <p:txBody>
          <a:bodyPr anchor="t"/>
          <a:lstStyle>
            <a:lvl1pPr algn="ct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65260627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05" y="1328400"/>
            <a:ext cx="4493627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1132" y="1328400"/>
            <a:ext cx="4233144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119409820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207169814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title</a:t>
            </a:r>
            <a:r>
              <a:rPr lang="da-DK" dirty="0"/>
              <a:t> </a:t>
            </a:r>
            <a:r>
              <a:rPr lang="da-DK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65905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521066"/>
            <a:ext cx="9144000" cy="46224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26033829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26909"/>
            <a:ext cx="2057400" cy="396771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26909"/>
            <a:ext cx="6019800" cy="396771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</a:p>
        </p:txBody>
      </p:sp>
    </p:spTree>
    <p:extLst>
      <p:ext uri="{BB962C8B-B14F-4D97-AF65-F5344CB8AC3E}">
        <p14:creationId xmlns:p14="http://schemas.microsoft.com/office/powerpoint/2010/main" val="357049644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Application Knowledg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6238772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ase stories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060872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ompany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38590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06208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69105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76308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43926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819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28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5" Type="http://schemas.openxmlformats.org/officeDocument/2006/relationships/theme" Target="../theme/theme10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4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.xml"/><Relationship Id="rId13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4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45.xml"/><Relationship Id="rId15" Type="http://schemas.openxmlformats.org/officeDocument/2006/relationships/theme" Target="../theme/theme11.xml"/><Relationship Id="rId10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Relationship Id="rId14" Type="http://schemas.openxmlformats.org/officeDocument/2006/relationships/slideLayout" Target="../slideLayouts/slideLayout15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5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5" Type="http://schemas.openxmlformats.org/officeDocument/2006/relationships/theme" Target="../theme/theme12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14" Type="http://schemas.openxmlformats.org/officeDocument/2006/relationships/slideLayout" Target="../slideLayouts/slideLayout168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5" Type="http://schemas.openxmlformats.org/officeDocument/2006/relationships/theme" Target="../theme/theme1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slideLayout" Target="../slideLayouts/slideLayout18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4.xml"/><Relationship Id="rId2" Type="http://schemas.openxmlformats.org/officeDocument/2006/relationships/slideLayout" Target="../slideLayouts/slideLayout18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87.xml"/><Relationship Id="rId15" Type="http://schemas.openxmlformats.org/officeDocument/2006/relationships/theme" Target="../theme/theme14.xml"/><Relationship Id="rId10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4.xml"/><Relationship Id="rId13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199.xml"/><Relationship Id="rId7" Type="http://schemas.openxmlformats.org/officeDocument/2006/relationships/slideLayout" Target="../slideLayouts/slideLayout203.xml"/><Relationship Id="rId12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198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97.xml"/><Relationship Id="rId6" Type="http://schemas.openxmlformats.org/officeDocument/2006/relationships/slideLayout" Target="../slideLayouts/slideLayout202.xml"/><Relationship Id="rId11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1.xml"/><Relationship Id="rId15" Type="http://schemas.openxmlformats.org/officeDocument/2006/relationships/theme" Target="../theme/theme15.xml"/><Relationship Id="rId10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0.xml"/><Relationship Id="rId9" Type="http://schemas.openxmlformats.org/officeDocument/2006/relationships/slideLayout" Target="../slideLayouts/slideLayout205.xml"/><Relationship Id="rId14" Type="http://schemas.openxmlformats.org/officeDocument/2006/relationships/slideLayout" Target="../slideLayouts/slideLayout210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8.xml"/><Relationship Id="rId13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217.xml"/><Relationship Id="rId12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1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215.xml"/><Relationship Id="rId15" Type="http://schemas.openxmlformats.org/officeDocument/2006/relationships/theme" Target="../theme/theme16.xml"/><Relationship Id="rId10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214.xml"/><Relationship Id="rId9" Type="http://schemas.openxmlformats.org/officeDocument/2006/relationships/slideLayout" Target="../slideLayouts/slideLayout219.xml"/><Relationship Id="rId14" Type="http://schemas.openxmlformats.org/officeDocument/2006/relationships/slideLayout" Target="../slideLayouts/slideLayout22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2.xml"/><Relationship Id="rId13" Type="http://schemas.openxmlformats.org/officeDocument/2006/relationships/slideLayout" Target="../slideLayouts/slideLayout237.xml"/><Relationship Id="rId3" Type="http://schemas.openxmlformats.org/officeDocument/2006/relationships/slideLayout" Target="../slideLayouts/slideLayout227.xml"/><Relationship Id="rId7" Type="http://schemas.openxmlformats.org/officeDocument/2006/relationships/slideLayout" Target="../slideLayouts/slideLayout231.xml"/><Relationship Id="rId12" Type="http://schemas.openxmlformats.org/officeDocument/2006/relationships/slideLayout" Target="../slideLayouts/slideLayout236.xml"/><Relationship Id="rId2" Type="http://schemas.openxmlformats.org/officeDocument/2006/relationships/slideLayout" Target="../slideLayouts/slideLayout22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229.xml"/><Relationship Id="rId15" Type="http://schemas.openxmlformats.org/officeDocument/2006/relationships/theme" Target="../theme/theme17.xml"/><Relationship Id="rId10" Type="http://schemas.openxmlformats.org/officeDocument/2006/relationships/slideLayout" Target="../slideLayouts/slideLayout234.xml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Relationship Id="rId14" Type="http://schemas.openxmlformats.org/officeDocument/2006/relationships/slideLayout" Target="../slideLayouts/slideLayout2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00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33593"/>
          </a:xfrm>
          <a:prstGeom prst="rect">
            <a:avLst/>
          </a:prstGeom>
          <a:solidFill>
            <a:srgbClr val="C2E1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504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505" y="571075"/>
            <a:ext cx="8726772" cy="63557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05" y="1328250"/>
            <a:ext cx="8726772" cy="2803456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7505" y="4767263"/>
            <a:ext cx="22732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2"/>
            <a:ext cx="5108388" cy="273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2588" y="4767262"/>
            <a:ext cx="9114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UR-Logo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89" y="111712"/>
            <a:ext cx="1620774" cy="2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72" r:id="rId2"/>
    <p:sldLayoutId id="2147493473" r:id="rId3"/>
    <p:sldLayoutId id="2147493462" r:id="rId4"/>
    <p:sldLayoutId id="2147493457" r:id="rId5"/>
    <p:sldLayoutId id="2147493458" r:id="rId6"/>
    <p:sldLayoutId id="2147493459" r:id="rId7"/>
    <p:sldLayoutId id="2147493461" r:id="rId8"/>
    <p:sldLayoutId id="2147493471" r:id="rId9"/>
    <p:sldLayoutId id="2147493464" r:id="rId10"/>
    <p:sldLayoutId id="2147493466" r:id="rId11"/>
    <p:sldLayoutId id="2147493467" r:id="rId12"/>
    <p:sldLayoutId id="2147493468" r:id="rId13"/>
    <p:sldLayoutId id="2147493470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33593"/>
          </a:xfrm>
          <a:prstGeom prst="rect">
            <a:avLst/>
          </a:prstGeom>
          <a:solidFill>
            <a:srgbClr val="C2E1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504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505" y="571075"/>
            <a:ext cx="8726772" cy="63557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05" y="1328250"/>
            <a:ext cx="8726772" cy="2803456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7505" y="4767263"/>
            <a:ext cx="22732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2"/>
            <a:ext cx="5108388" cy="273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2588" y="4767262"/>
            <a:ext cx="9114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UR-Logo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89" y="111712"/>
            <a:ext cx="1620774" cy="2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84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10" r:id="rId1"/>
    <p:sldLayoutId id="2147493611" r:id="rId2"/>
    <p:sldLayoutId id="2147493612" r:id="rId3"/>
    <p:sldLayoutId id="2147493613" r:id="rId4"/>
    <p:sldLayoutId id="2147493614" r:id="rId5"/>
    <p:sldLayoutId id="2147493615" r:id="rId6"/>
    <p:sldLayoutId id="2147493616" r:id="rId7"/>
    <p:sldLayoutId id="2147493617" r:id="rId8"/>
    <p:sldLayoutId id="2147493618" r:id="rId9"/>
    <p:sldLayoutId id="2147493619" r:id="rId10"/>
    <p:sldLayoutId id="2147493620" r:id="rId11"/>
    <p:sldLayoutId id="2147493621" r:id="rId12"/>
    <p:sldLayoutId id="2147493622" r:id="rId13"/>
    <p:sldLayoutId id="2147493623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33593"/>
          </a:xfrm>
          <a:prstGeom prst="rect">
            <a:avLst/>
          </a:prstGeom>
          <a:solidFill>
            <a:srgbClr val="C2E1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504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505" y="571075"/>
            <a:ext cx="8726772" cy="63557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05" y="1328250"/>
            <a:ext cx="8726772" cy="2803456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7505" y="4767263"/>
            <a:ext cx="22732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2"/>
            <a:ext cx="5108388" cy="273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2588" y="4767262"/>
            <a:ext cx="9114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UR-Logo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89" y="111712"/>
            <a:ext cx="1620774" cy="2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11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5" r:id="rId1"/>
    <p:sldLayoutId id="2147493626" r:id="rId2"/>
    <p:sldLayoutId id="2147493627" r:id="rId3"/>
    <p:sldLayoutId id="2147493628" r:id="rId4"/>
    <p:sldLayoutId id="2147493629" r:id="rId5"/>
    <p:sldLayoutId id="2147493630" r:id="rId6"/>
    <p:sldLayoutId id="2147493631" r:id="rId7"/>
    <p:sldLayoutId id="2147493632" r:id="rId8"/>
    <p:sldLayoutId id="2147493633" r:id="rId9"/>
    <p:sldLayoutId id="2147493634" r:id="rId10"/>
    <p:sldLayoutId id="2147493635" r:id="rId11"/>
    <p:sldLayoutId id="2147493636" r:id="rId12"/>
    <p:sldLayoutId id="2147493637" r:id="rId13"/>
    <p:sldLayoutId id="2147493638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33593"/>
          </a:xfrm>
          <a:prstGeom prst="rect">
            <a:avLst/>
          </a:prstGeom>
          <a:solidFill>
            <a:srgbClr val="C2E1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504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505" y="571075"/>
            <a:ext cx="8726772" cy="63557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05" y="1328250"/>
            <a:ext cx="8726772" cy="2803456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7505" y="4767263"/>
            <a:ext cx="22732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2"/>
            <a:ext cx="5108388" cy="273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2588" y="4767262"/>
            <a:ext cx="9114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UR-Logo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89" y="111712"/>
            <a:ext cx="1620774" cy="2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9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0" r:id="rId1"/>
    <p:sldLayoutId id="2147493641" r:id="rId2"/>
    <p:sldLayoutId id="2147493642" r:id="rId3"/>
    <p:sldLayoutId id="2147493643" r:id="rId4"/>
    <p:sldLayoutId id="2147493644" r:id="rId5"/>
    <p:sldLayoutId id="2147493645" r:id="rId6"/>
    <p:sldLayoutId id="2147493646" r:id="rId7"/>
    <p:sldLayoutId id="2147493647" r:id="rId8"/>
    <p:sldLayoutId id="2147493648" r:id="rId9"/>
    <p:sldLayoutId id="2147493649" r:id="rId10"/>
    <p:sldLayoutId id="2147493650" r:id="rId11"/>
    <p:sldLayoutId id="2147493651" r:id="rId12"/>
    <p:sldLayoutId id="2147493652" r:id="rId13"/>
    <p:sldLayoutId id="2147493653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33593"/>
          </a:xfrm>
          <a:prstGeom prst="rect">
            <a:avLst/>
          </a:prstGeom>
          <a:solidFill>
            <a:srgbClr val="C2E1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504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505" y="571075"/>
            <a:ext cx="8726772" cy="63557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05" y="1328250"/>
            <a:ext cx="8726772" cy="2803456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7505" y="4767263"/>
            <a:ext cx="22732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2"/>
            <a:ext cx="5108388" cy="273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2588" y="4767262"/>
            <a:ext cx="9114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UR-Logo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89" y="111712"/>
            <a:ext cx="1620774" cy="2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4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5" r:id="rId1"/>
    <p:sldLayoutId id="2147493656" r:id="rId2"/>
    <p:sldLayoutId id="2147493657" r:id="rId3"/>
    <p:sldLayoutId id="2147493658" r:id="rId4"/>
    <p:sldLayoutId id="2147493659" r:id="rId5"/>
    <p:sldLayoutId id="2147493660" r:id="rId6"/>
    <p:sldLayoutId id="2147493661" r:id="rId7"/>
    <p:sldLayoutId id="2147493662" r:id="rId8"/>
    <p:sldLayoutId id="2147493663" r:id="rId9"/>
    <p:sldLayoutId id="2147493664" r:id="rId10"/>
    <p:sldLayoutId id="2147493665" r:id="rId11"/>
    <p:sldLayoutId id="2147493666" r:id="rId12"/>
    <p:sldLayoutId id="2147493667" r:id="rId13"/>
    <p:sldLayoutId id="2147493668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33593"/>
          </a:xfrm>
          <a:prstGeom prst="rect">
            <a:avLst/>
          </a:prstGeom>
          <a:solidFill>
            <a:srgbClr val="C2E1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504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505" y="571075"/>
            <a:ext cx="8726772" cy="63557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05" y="1328250"/>
            <a:ext cx="8726772" cy="2803456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7505" y="4767263"/>
            <a:ext cx="22732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2"/>
            <a:ext cx="5108388" cy="273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2588" y="4767262"/>
            <a:ext cx="9114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UR-Logo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89" y="111712"/>
            <a:ext cx="1620774" cy="2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36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70" r:id="rId1"/>
    <p:sldLayoutId id="2147493671" r:id="rId2"/>
    <p:sldLayoutId id="2147493672" r:id="rId3"/>
    <p:sldLayoutId id="2147493673" r:id="rId4"/>
    <p:sldLayoutId id="2147493674" r:id="rId5"/>
    <p:sldLayoutId id="2147493675" r:id="rId6"/>
    <p:sldLayoutId id="2147493676" r:id="rId7"/>
    <p:sldLayoutId id="2147493677" r:id="rId8"/>
    <p:sldLayoutId id="2147493678" r:id="rId9"/>
    <p:sldLayoutId id="2147493679" r:id="rId10"/>
    <p:sldLayoutId id="2147493680" r:id="rId11"/>
    <p:sldLayoutId id="2147493681" r:id="rId12"/>
    <p:sldLayoutId id="2147493682" r:id="rId13"/>
    <p:sldLayoutId id="2147493683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33593"/>
          </a:xfrm>
          <a:prstGeom prst="rect">
            <a:avLst/>
          </a:prstGeom>
          <a:solidFill>
            <a:srgbClr val="C2E1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504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505" y="571075"/>
            <a:ext cx="8726772" cy="63557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05" y="1328250"/>
            <a:ext cx="8726772" cy="2803456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7505" y="4767263"/>
            <a:ext cx="22732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2"/>
            <a:ext cx="5108388" cy="273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2588" y="4767262"/>
            <a:ext cx="9114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UR-Logo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89" y="111712"/>
            <a:ext cx="1620774" cy="2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8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85" r:id="rId1"/>
    <p:sldLayoutId id="2147493686" r:id="rId2"/>
    <p:sldLayoutId id="2147493687" r:id="rId3"/>
    <p:sldLayoutId id="2147493688" r:id="rId4"/>
    <p:sldLayoutId id="2147493689" r:id="rId5"/>
    <p:sldLayoutId id="2147493690" r:id="rId6"/>
    <p:sldLayoutId id="2147493691" r:id="rId7"/>
    <p:sldLayoutId id="2147493692" r:id="rId8"/>
    <p:sldLayoutId id="2147493693" r:id="rId9"/>
    <p:sldLayoutId id="2147493694" r:id="rId10"/>
    <p:sldLayoutId id="2147493695" r:id="rId11"/>
    <p:sldLayoutId id="2147493696" r:id="rId12"/>
    <p:sldLayoutId id="2147493697" r:id="rId13"/>
    <p:sldLayoutId id="2147493698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33593"/>
          </a:xfrm>
          <a:prstGeom prst="rect">
            <a:avLst/>
          </a:prstGeom>
          <a:solidFill>
            <a:srgbClr val="C2E1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504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505" y="571075"/>
            <a:ext cx="8726772" cy="63557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05" y="1328250"/>
            <a:ext cx="8726772" cy="2803456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7505" y="4767263"/>
            <a:ext cx="22732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2"/>
            <a:ext cx="5108388" cy="273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2588" y="4767262"/>
            <a:ext cx="9114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UR-Logo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89" y="111712"/>
            <a:ext cx="1620774" cy="2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7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700" r:id="rId1"/>
    <p:sldLayoutId id="2147493701" r:id="rId2"/>
    <p:sldLayoutId id="2147493702" r:id="rId3"/>
    <p:sldLayoutId id="2147493703" r:id="rId4"/>
    <p:sldLayoutId id="2147493704" r:id="rId5"/>
    <p:sldLayoutId id="2147493705" r:id="rId6"/>
    <p:sldLayoutId id="2147493706" r:id="rId7"/>
    <p:sldLayoutId id="2147493707" r:id="rId8"/>
    <p:sldLayoutId id="2147493708" r:id="rId9"/>
    <p:sldLayoutId id="2147493709" r:id="rId10"/>
    <p:sldLayoutId id="2147493710" r:id="rId11"/>
    <p:sldLayoutId id="2147493711" r:id="rId12"/>
    <p:sldLayoutId id="2147493712" r:id="rId13"/>
    <p:sldLayoutId id="2147493713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33593"/>
          </a:xfrm>
          <a:prstGeom prst="rect">
            <a:avLst/>
          </a:prstGeom>
          <a:solidFill>
            <a:srgbClr val="C2E1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504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505" y="571075"/>
            <a:ext cx="8726772" cy="63557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05" y="1328250"/>
            <a:ext cx="8726772" cy="2803456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7505" y="4767263"/>
            <a:ext cx="22732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2"/>
            <a:ext cx="5108388" cy="273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2588" y="4767262"/>
            <a:ext cx="9114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UR-Logo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89" y="111712"/>
            <a:ext cx="1620774" cy="2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9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715" r:id="rId1"/>
    <p:sldLayoutId id="2147493716" r:id="rId2"/>
    <p:sldLayoutId id="2147493717" r:id="rId3"/>
    <p:sldLayoutId id="2147493718" r:id="rId4"/>
    <p:sldLayoutId id="2147493719" r:id="rId5"/>
    <p:sldLayoutId id="2147493720" r:id="rId6"/>
    <p:sldLayoutId id="2147493721" r:id="rId7"/>
    <p:sldLayoutId id="2147493722" r:id="rId8"/>
    <p:sldLayoutId id="2147493723" r:id="rId9"/>
    <p:sldLayoutId id="2147493724" r:id="rId10"/>
    <p:sldLayoutId id="2147493725" r:id="rId11"/>
    <p:sldLayoutId id="2147493726" r:id="rId12"/>
    <p:sldLayoutId id="2147493727" r:id="rId13"/>
    <p:sldLayoutId id="2147493728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33593"/>
          </a:xfrm>
          <a:prstGeom prst="rect">
            <a:avLst/>
          </a:prstGeom>
          <a:solidFill>
            <a:srgbClr val="C2E1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504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505" y="571075"/>
            <a:ext cx="8726772" cy="63557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05" y="1328250"/>
            <a:ext cx="8726772" cy="2803456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7505" y="4767263"/>
            <a:ext cx="22732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2"/>
            <a:ext cx="5108388" cy="273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2588" y="4767262"/>
            <a:ext cx="9114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UR-Logo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89" y="111712"/>
            <a:ext cx="1620774" cy="2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01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75" r:id="rId1"/>
    <p:sldLayoutId id="2147493476" r:id="rId2"/>
    <p:sldLayoutId id="2147493477" r:id="rId3"/>
    <p:sldLayoutId id="2147493478" r:id="rId4"/>
    <p:sldLayoutId id="2147493479" r:id="rId5"/>
    <p:sldLayoutId id="2147493480" r:id="rId6"/>
    <p:sldLayoutId id="2147493481" r:id="rId7"/>
    <p:sldLayoutId id="2147493482" r:id="rId8"/>
    <p:sldLayoutId id="2147493483" r:id="rId9"/>
    <p:sldLayoutId id="2147493484" r:id="rId10"/>
    <p:sldLayoutId id="2147493485" r:id="rId11"/>
    <p:sldLayoutId id="2147493486" r:id="rId12"/>
    <p:sldLayoutId id="2147493487" r:id="rId13"/>
    <p:sldLayoutId id="2147493488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33593"/>
          </a:xfrm>
          <a:prstGeom prst="rect">
            <a:avLst/>
          </a:prstGeom>
          <a:solidFill>
            <a:srgbClr val="C2E1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504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505" y="571075"/>
            <a:ext cx="8726772" cy="63557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05" y="1328250"/>
            <a:ext cx="8726772" cy="2803456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7505" y="4767263"/>
            <a:ext cx="22732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2"/>
            <a:ext cx="5108388" cy="273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2588" y="4767262"/>
            <a:ext cx="9114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UR-Logo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89" y="111712"/>
            <a:ext cx="1620774" cy="2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4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5" r:id="rId1"/>
    <p:sldLayoutId id="2147493506" r:id="rId2"/>
    <p:sldLayoutId id="2147493507" r:id="rId3"/>
    <p:sldLayoutId id="2147493508" r:id="rId4"/>
    <p:sldLayoutId id="2147493509" r:id="rId5"/>
    <p:sldLayoutId id="2147493510" r:id="rId6"/>
    <p:sldLayoutId id="2147493511" r:id="rId7"/>
    <p:sldLayoutId id="2147493512" r:id="rId8"/>
    <p:sldLayoutId id="2147493513" r:id="rId9"/>
    <p:sldLayoutId id="2147493514" r:id="rId10"/>
    <p:sldLayoutId id="2147493515" r:id="rId11"/>
    <p:sldLayoutId id="2147493516" r:id="rId12"/>
    <p:sldLayoutId id="2147493517" r:id="rId13"/>
    <p:sldLayoutId id="2147493518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33593"/>
          </a:xfrm>
          <a:prstGeom prst="rect">
            <a:avLst/>
          </a:prstGeom>
          <a:solidFill>
            <a:srgbClr val="C2E1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504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505" y="571075"/>
            <a:ext cx="8726772" cy="63557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05" y="1328250"/>
            <a:ext cx="8726772" cy="2803456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7505" y="4767263"/>
            <a:ext cx="22732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2"/>
            <a:ext cx="5108388" cy="273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2588" y="4767262"/>
            <a:ext cx="9114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UR-Logo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89" y="111712"/>
            <a:ext cx="1620774" cy="2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1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20" r:id="rId1"/>
    <p:sldLayoutId id="2147493521" r:id="rId2"/>
    <p:sldLayoutId id="2147493522" r:id="rId3"/>
    <p:sldLayoutId id="2147493523" r:id="rId4"/>
    <p:sldLayoutId id="2147493524" r:id="rId5"/>
    <p:sldLayoutId id="2147493525" r:id="rId6"/>
    <p:sldLayoutId id="2147493526" r:id="rId7"/>
    <p:sldLayoutId id="2147493527" r:id="rId8"/>
    <p:sldLayoutId id="2147493528" r:id="rId9"/>
    <p:sldLayoutId id="2147493529" r:id="rId10"/>
    <p:sldLayoutId id="2147493530" r:id="rId11"/>
    <p:sldLayoutId id="2147493531" r:id="rId12"/>
    <p:sldLayoutId id="2147493532" r:id="rId13"/>
    <p:sldLayoutId id="2147493533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33593"/>
          </a:xfrm>
          <a:prstGeom prst="rect">
            <a:avLst/>
          </a:prstGeom>
          <a:solidFill>
            <a:srgbClr val="C2E1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504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505" y="571075"/>
            <a:ext cx="8726772" cy="63557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05" y="1328250"/>
            <a:ext cx="8726772" cy="2803456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7505" y="4767263"/>
            <a:ext cx="22732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2"/>
            <a:ext cx="5108388" cy="273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2588" y="4767262"/>
            <a:ext cx="9114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UR-Logo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89" y="111712"/>
            <a:ext cx="1620774" cy="2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78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35" r:id="rId1"/>
    <p:sldLayoutId id="2147493536" r:id="rId2"/>
    <p:sldLayoutId id="2147493537" r:id="rId3"/>
    <p:sldLayoutId id="2147493538" r:id="rId4"/>
    <p:sldLayoutId id="2147493539" r:id="rId5"/>
    <p:sldLayoutId id="2147493540" r:id="rId6"/>
    <p:sldLayoutId id="2147493541" r:id="rId7"/>
    <p:sldLayoutId id="2147493542" r:id="rId8"/>
    <p:sldLayoutId id="2147493543" r:id="rId9"/>
    <p:sldLayoutId id="2147493544" r:id="rId10"/>
    <p:sldLayoutId id="2147493545" r:id="rId11"/>
    <p:sldLayoutId id="2147493546" r:id="rId12"/>
    <p:sldLayoutId id="2147493547" r:id="rId13"/>
    <p:sldLayoutId id="2147493548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33593"/>
          </a:xfrm>
          <a:prstGeom prst="rect">
            <a:avLst/>
          </a:prstGeom>
          <a:solidFill>
            <a:srgbClr val="C2E1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504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505" y="571075"/>
            <a:ext cx="8726772" cy="63557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05" y="1328250"/>
            <a:ext cx="8726772" cy="2803456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7505" y="4767263"/>
            <a:ext cx="22732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2"/>
            <a:ext cx="5108388" cy="273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2588" y="4767262"/>
            <a:ext cx="9114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UR-Logo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89" y="111712"/>
            <a:ext cx="1620774" cy="2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6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50" r:id="rId1"/>
    <p:sldLayoutId id="2147493551" r:id="rId2"/>
    <p:sldLayoutId id="2147493552" r:id="rId3"/>
    <p:sldLayoutId id="2147493553" r:id="rId4"/>
    <p:sldLayoutId id="2147493554" r:id="rId5"/>
    <p:sldLayoutId id="2147493555" r:id="rId6"/>
    <p:sldLayoutId id="2147493556" r:id="rId7"/>
    <p:sldLayoutId id="2147493557" r:id="rId8"/>
    <p:sldLayoutId id="2147493558" r:id="rId9"/>
    <p:sldLayoutId id="2147493559" r:id="rId10"/>
    <p:sldLayoutId id="2147493560" r:id="rId11"/>
    <p:sldLayoutId id="2147493561" r:id="rId12"/>
    <p:sldLayoutId id="2147493562" r:id="rId13"/>
    <p:sldLayoutId id="2147493563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33593"/>
          </a:xfrm>
          <a:prstGeom prst="rect">
            <a:avLst/>
          </a:prstGeom>
          <a:solidFill>
            <a:srgbClr val="C2E1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504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505" y="571075"/>
            <a:ext cx="8726772" cy="63557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05" y="1328250"/>
            <a:ext cx="8726772" cy="2803456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7505" y="4767263"/>
            <a:ext cx="22732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2"/>
            <a:ext cx="5108388" cy="273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2588" y="4767262"/>
            <a:ext cx="9114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UR-Logo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89" y="111712"/>
            <a:ext cx="1620774" cy="2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65" r:id="rId1"/>
    <p:sldLayoutId id="2147493566" r:id="rId2"/>
    <p:sldLayoutId id="2147493567" r:id="rId3"/>
    <p:sldLayoutId id="2147493568" r:id="rId4"/>
    <p:sldLayoutId id="2147493569" r:id="rId5"/>
    <p:sldLayoutId id="2147493570" r:id="rId6"/>
    <p:sldLayoutId id="2147493571" r:id="rId7"/>
    <p:sldLayoutId id="2147493572" r:id="rId8"/>
    <p:sldLayoutId id="2147493573" r:id="rId9"/>
    <p:sldLayoutId id="2147493574" r:id="rId10"/>
    <p:sldLayoutId id="2147493575" r:id="rId11"/>
    <p:sldLayoutId id="2147493576" r:id="rId12"/>
    <p:sldLayoutId id="2147493577" r:id="rId13"/>
    <p:sldLayoutId id="2147493578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33593"/>
          </a:xfrm>
          <a:prstGeom prst="rect">
            <a:avLst/>
          </a:prstGeom>
          <a:solidFill>
            <a:srgbClr val="C2E1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504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505" y="571075"/>
            <a:ext cx="8726772" cy="63557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05" y="1328250"/>
            <a:ext cx="8726772" cy="2803456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7505" y="4767263"/>
            <a:ext cx="22732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2"/>
            <a:ext cx="5108388" cy="273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2588" y="4767262"/>
            <a:ext cx="9114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UR-Logo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89" y="111712"/>
            <a:ext cx="1620774" cy="2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7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80" r:id="rId1"/>
    <p:sldLayoutId id="2147493581" r:id="rId2"/>
    <p:sldLayoutId id="2147493582" r:id="rId3"/>
    <p:sldLayoutId id="2147493583" r:id="rId4"/>
    <p:sldLayoutId id="2147493584" r:id="rId5"/>
    <p:sldLayoutId id="2147493585" r:id="rId6"/>
    <p:sldLayoutId id="2147493586" r:id="rId7"/>
    <p:sldLayoutId id="2147493587" r:id="rId8"/>
    <p:sldLayoutId id="2147493588" r:id="rId9"/>
    <p:sldLayoutId id="2147493589" r:id="rId10"/>
    <p:sldLayoutId id="2147493590" r:id="rId11"/>
    <p:sldLayoutId id="2147493591" r:id="rId12"/>
    <p:sldLayoutId id="2147493592" r:id="rId13"/>
    <p:sldLayoutId id="2147493593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33593"/>
          </a:xfrm>
          <a:prstGeom prst="rect">
            <a:avLst/>
          </a:prstGeom>
          <a:solidFill>
            <a:srgbClr val="C2E1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504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505" y="571075"/>
            <a:ext cx="8726772" cy="63557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05" y="1328250"/>
            <a:ext cx="8726772" cy="2803456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7505" y="4767263"/>
            <a:ext cx="22732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2"/>
            <a:ext cx="5108388" cy="273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2588" y="4767262"/>
            <a:ext cx="9114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UR-Logo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89" y="111712"/>
            <a:ext cx="1620774" cy="2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5" r:id="rId1"/>
    <p:sldLayoutId id="2147493596" r:id="rId2"/>
    <p:sldLayoutId id="2147493597" r:id="rId3"/>
    <p:sldLayoutId id="2147493598" r:id="rId4"/>
    <p:sldLayoutId id="2147493599" r:id="rId5"/>
    <p:sldLayoutId id="2147493600" r:id="rId6"/>
    <p:sldLayoutId id="2147493601" r:id="rId7"/>
    <p:sldLayoutId id="2147493602" r:id="rId8"/>
    <p:sldLayoutId id="2147493603" r:id="rId9"/>
    <p:sldLayoutId id="2147493604" r:id="rId10"/>
    <p:sldLayoutId id="2147493605" r:id="rId11"/>
    <p:sldLayoutId id="2147493606" r:id="rId12"/>
    <p:sldLayoutId id="2147493607" r:id="rId13"/>
    <p:sldLayoutId id="2147493608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2.png"/><Relationship Id="rId4" Type="http://schemas.openxmlformats.org/officeDocument/2006/relationships/image" Target="../media/image12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wmv"/><Relationship Id="rId7" Type="http://schemas.openxmlformats.org/officeDocument/2006/relationships/image" Target="../media/image25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8.xml"/><Relationship Id="rId4" Type="http://schemas.openxmlformats.org/officeDocument/2006/relationships/video" Target="../media/media2.wmv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6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7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versal-robots.com/how-tos-and-faqs/faq/ur-faq/safety-standards-18957/" TargetMode="External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5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.china@universal-robots.com" TargetMode="External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4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13" Type="http://schemas.openxmlformats.org/officeDocument/2006/relationships/slide" Target="slide81.xml"/><Relationship Id="rId3" Type="http://schemas.openxmlformats.org/officeDocument/2006/relationships/slide" Target="slide11.xml"/><Relationship Id="rId7" Type="http://schemas.openxmlformats.org/officeDocument/2006/relationships/slide" Target="slide40.xml"/><Relationship Id="rId12" Type="http://schemas.openxmlformats.org/officeDocument/2006/relationships/slide" Target="slide7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3.xml"/><Relationship Id="rId11" Type="http://schemas.openxmlformats.org/officeDocument/2006/relationships/slide" Target="slide74.xml"/><Relationship Id="rId5" Type="http://schemas.openxmlformats.org/officeDocument/2006/relationships/slide" Target="slide19.xml"/><Relationship Id="rId10" Type="http://schemas.openxmlformats.org/officeDocument/2006/relationships/slide" Target="slide65.xml"/><Relationship Id="rId4" Type="http://schemas.openxmlformats.org/officeDocument/2006/relationships/image" Target="../media/image9.png"/><Relationship Id="rId9" Type="http://schemas.openxmlformats.org/officeDocument/2006/relationships/slide" Target="slide5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2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8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5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6.xml"/><Relationship Id="rId6" Type="http://schemas.microsoft.com/office/2007/relationships/hdphoto" Target="../media/hdphoto1.wdp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72.png"/><Relationship Id="rId5" Type="http://schemas.microsoft.com/office/2007/relationships/hdphoto" Target="../media/hdphoto2.wdp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69.png"/><Relationship Id="rId5" Type="http://schemas.openxmlformats.org/officeDocument/2006/relationships/image" Target="../media/image57.png"/><Relationship Id="rId4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8.xml"/><Relationship Id="rId6" Type="http://schemas.openxmlformats.org/officeDocument/2006/relationships/image" Target="../media/image7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6.xml"/><Relationship Id="rId6" Type="http://schemas.openxmlformats.org/officeDocument/2006/relationships/image" Target="../media/image80.jp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00.xml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8.xml"/><Relationship Id="rId6" Type="http://schemas.openxmlformats.org/officeDocument/2006/relationships/image" Target="../media/image12.png"/><Relationship Id="rId5" Type="http://schemas.openxmlformats.org/officeDocument/2006/relationships/image" Target="../media/image76.png"/><Relationship Id="rId4" Type="http://schemas.openxmlformats.org/officeDocument/2006/relationships/image" Target="../media/image1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0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versal-robots.cn/support/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1.xml"/><Relationship Id="rId4" Type="http://schemas.openxmlformats.org/officeDocument/2006/relationships/hyperlink" Target="http://www.universal-robots.com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R_PPT_Frontpage_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654" y="532666"/>
            <a:ext cx="3897211" cy="4624564"/>
          </a:xfrm>
          <a:prstGeom prst="rect">
            <a:avLst/>
          </a:prstGeom>
        </p:spPr>
      </p:pic>
      <p:sp>
        <p:nvSpPr>
          <p:cNvPr id="8" name="Title 25"/>
          <p:cNvSpPr>
            <a:spLocks noGrp="1"/>
          </p:cNvSpPr>
          <p:nvPr>
            <p:ph type="ctrTitle"/>
          </p:nvPr>
        </p:nvSpPr>
        <p:spPr>
          <a:xfrm>
            <a:off x="0" y="2637803"/>
            <a:ext cx="9144000" cy="765317"/>
          </a:xfrm>
        </p:spPr>
        <p:txBody>
          <a:bodyPr>
            <a:normAutofit fontScale="90000"/>
          </a:bodyPr>
          <a:lstStyle/>
          <a:p>
            <a:r>
              <a:rPr lang="zh-CN" altLang="en-US" sz="3200" dirty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  <a:t>欢迎参加核心培训课程</a:t>
            </a:r>
            <a:br>
              <a:rPr lang="da-DK" dirty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</a:br>
            <a:endParaRPr lang="da-DK" dirty="0"/>
          </a:p>
        </p:txBody>
      </p:sp>
      <p:sp>
        <p:nvSpPr>
          <p:cNvPr id="9" name="Subtitle 26"/>
          <p:cNvSpPr txBox="1">
            <a:spLocks noGrp="1"/>
          </p:cNvSpPr>
          <p:nvPr>
            <p:ph type="subTitle" idx="1"/>
          </p:nvPr>
        </p:nvSpPr>
        <p:spPr>
          <a:xfrm>
            <a:off x="1371600" y="3305421"/>
            <a:ext cx="6072692" cy="785174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dirty="0"/>
              <a:t>这是包括优傲机器人基本理论和操作技巧的</a:t>
            </a:r>
            <a:endParaRPr lang="en-US" altLang="zh-CN" sz="2200" dirty="0"/>
          </a:p>
          <a:p>
            <a:r>
              <a:rPr lang="zh-CN" altLang="en-US" sz="2200" dirty="0"/>
              <a:t>技术培训课程</a:t>
            </a:r>
            <a:endParaRPr lang="en-US" sz="2200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sz="5600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sz="5600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1415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1</a:t>
            </a:r>
            <a:r>
              <a:rPr lang="zh-CN" altLang="en-US" dirty="0"/>
              <a:t>：拾取和放置应用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86226" y="1213191"/>
            <a:ext cx="8087310" cy="928800"/>
            <a:chOff x="586226" y="3886050"/>
            <a:chExt cx="8087310" cy="928800"/>
          </a:xfrm>
        </p:grpSpPr>
        <p:pic>
          <p:nvPicPr>
            <p:cNvPr id="8" name="Billede 7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226" y="3892964"/>
              <a:ext cx="387150" cy="387150"/>
            </a:xfrm>
            <a:prstGeom prst="rect">
              <a:avLst/>
            </a:prstGeom>
          </p:spPr>
        </p:pic>
        <p:sp>
          <p:nvSpPr>
            <p:cNvPr id="11" name="Pladsholder til indhold 2"/>
            <p:cNvSpPr txBox="1">
              <a:spLocks/>
            </p:cNvSpPr>
            <p:nvPr/>
          </p:nvSpPr>
          <p:spPr>
            <a:xfrm>
              <a:off x="1190030" y="3886050"/>
              <a:ext cx="74835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da-DK" sz="1800" b="1" dirty="0">
                  <a:solidFill>
                    <a:schemeClr val="bg1">
                      <a:lumMod val="8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Success </a:t>
              </a:r>
              <a:r>
                <a:rPr lang="da-DK" sz="1800" b="1" dirty="0" err="1">
                  <a:solidFill>
                    <a:schemeClr val="bg1">
                      <a:lumMod val="8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criteria</a:t>
              </a:r>
              <a:endParaRPr lang="da-DK" sz="1800" b="1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da-DK" sz="1800" dirty="0" err="1">
                  <a:solidFill>
                    <a:schemeClr val="bg1">
                      <a:lumMod val="85000"/>
                    </a:schemeClr>
                  </a:solidFill>
                </a:rPr>
                <a:t>Pick</a:t>
              </a:r>
              <a:r>
                <a:rPr lang="da-DK" sz="1800" dirty="0">
                  <a:solidFill>
                    <a:schemeClr val="bg1">
                      <a:lumMod val="85000"/>
                    </a:schemeClr>
                  </a:solidFill>
                </a:rPr>
                <a:t>-and-</a:t>
              </a:r>
              <a:r>
                <a:rPr lang="da-DK" sz="1800" dirty="0" err="1">
                  <a:solidFill>
                    <a:schemeClr val="bg1">
                      <a:lumMod val="85000"/>
                    </a:schemeClr>
                  </a:solidFill>
                </a:rPr>
                <a:t>place</a:t>
              </a:r>
              <a:r>
                <a:rPr lang="da-DK" sz="1800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da-DK" sz="1800" dirty="0" err="1">
                  <a:solidFill>
                    <a:schemeClr val="bg1">
                      <a:lumMod val="85000"/>
                    </a:schemeClr>
                  </a:solidFill>
                </a:rPr>
                <a:t>application</a:t>
              </a:r>
              <a:r>
                <a:rPr lang="da-DK" sz="1800" dirty="0">
                  <a:solidFill>
                    <a:schemeClr val="bg1">
                      <a:lumMod val="85000"/>
                    </a:schemeClr>
                  </a:solidFill>
                </a:rPr>
                <a:t> is </a:t>
              </a:r>
              <a:r>
                <a:rPr lang="da-DK" sz="1800" dirty="0" err="1">
                  <a:solidFill>
                    <a:schemeClr val="bg1">
                      <a:lumMod val="85000"/>
                    </a:schemeClr>
                  </a:solidFill>
                </a:rPr>
                <a:t>able</a:t>
              </a:r>
              <a:r>
                <a:rPr lang="da-DK" sz="1800" dirty="0">
                  <a:solidFill>
                    <a:schemeClr val="bg1">
                      <a:lumMod val="85000"/>
                    </a:schemeClr>
                  </a:solidFill>
                </a:rPr>
                <a:t> to run </a:t>
              </a:r>
              <a:r>
                <a:rPr lang="da-DK" sz="1800" dirty="0" err="1">
                  <a:solidFill>
                    <a:schemeClr val="bg1">
                      <a:lumMod val="85000"/>
                    </a:schemeClr>
                  </a:solidFill>
                </a:rPr>
                <a:t>without</a:t>
              </a:r>
              <a:r>
                <a:rPr lang="da-DK" sz="1800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da-DK" sz="1800" dirty="0" err="1">
                  <a:solidFill>
                    <a:schemeClr val="bg1">
                      <a:lumMod val="85000"/>
                    </a:schemeClr>
                  </a:solidFill>
                </a:rPr>
                <a:t>any</a:t>
              </a:r>
              <a:r>
                <a:rPr lang="da-DK" sz="1800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da-DK" sz="1800" dirty="0" err="1">
                  <a:solidFill>
                    <a:schemeClr val="bg1">
                      <a:lumMod val="85000"/>
                    </a:schemeClr>
                  </a:solidFill>
                </a:rPr>
                <a:t>errors</a:t>
              </a:r>
              <a:endParaRPr lang="da-DK" sz="18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>
                <a:buClr>
                  <a:srgbClr val="00628B"/>
                </a:buClr>
              </a:pPr>
              <a:endParaRPr lang="da-DK" sz="1800" b="1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endParaRPr lang="da-DK" sz="1800" b="1" dirty="0">
                <a:solidFill>
                  <a:srgbClr val="262626"/>
                </a:solidFill>
              </a:endParaRPr>
            </a:p>
            <a:p>
              <a:pPr marL="457200" lvl="1" indent="0">
                <a:buClr>
                  <a:srgbClr val="00628B"/>
                </a:buClr>
                <a:buNone/>
              </a:pPr>
              <a:endParaRPr lang="da-DK" sz="14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en-GB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19" name="Pladsholder til indhold 2"/>
          <p:cNvSpPr txBox="1">
            <a:spLocks/>
          </p:cNvSpPr>
          <p:nvPr/>
        </p:nvSpPr>
        <p:spPr>
          <a:xfrm>
            <a:off x="1192963" y="2492650"/>
            <a:ext cx="7483506" cy="2274611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628B"/>
              </a:buClr>
              <a:buNone/>
            </a:pPr>
            <a:r>
              <a:rPr lang="zh-CN" altLang="en-US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跟踪：</a:t>
            </a:r>
            <a:endParaRPr lang="da-DK" sz="1800" b="1" dirty="0">
              <a:solidFill>
                <a:srgbClr val="262626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问题</a:t>
            </a:r>
            <a:r>
              <a:rPr lang="en-US" altLang="zh-CN" sz="1800" dirty="0">
                <a:solidFill>
                  <a:srgbClr val="262626"/>
                </a:solidFill>
              </a:rPr>
              <a:t>/</a:t>
            </a:r>
            <a:r>
              <a:rPr lang="zh-CN" altLang="en-US" sz="1800" dirty="0">
                <a:solidFill>
                  <a:srgbClr val="262626"/>
                </a:solidFill>
              </a:rPr>
              <a:t>评论</a:t>
            </a:r>
            <a:endParaRPr lang="da-DK" sz="18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da-DK" sz="1800" b="1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4242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669" y="853011"/>
            <a:ext cx="5273731" cy="391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安全设置由密码保护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锁住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保护安全设置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解锁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可修改安全参数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设置安全密码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到“设置机器人”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选择设置密码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输入密码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按“应用”</a:t>
            </a: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安全密码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100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5" name="Rektangel 7"/>
          <p:cNvSpPr/>
          <p:nvPr/>
        </p:nvSpPr>
        <p:spPr>
          <a:xfrm>
            <a:off x="5622402" y="4517630"/>
            <a:ext cx="1092475" cy="202729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66B96A1-B55D-4CC8-803C-D44E235B94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2005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安全设置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严格限制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限制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默认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限制最少</a:t>
            </a: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安全配置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同步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更改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无效的配置</a:t>
            </a: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保存配置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按“应用”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确认设置</a:t>
            </a: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基本设置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101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53" y="3040010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21" y="2773617"/>
            <a:ext cx="247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54" y="3287046"/>
            <a:ext cx="3143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805" y="862540"/>
            <a:ext cx="5273731" cy="391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BA2E664-A286-4437-BF83-A0431A03F3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7565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默认设置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3">
              <a:buClr>
                <a:srgbClr val="00628B"/>
              </a:buClr>
              <a:buFont typeface="Arial" panose="020B0604020202020204" pitchFamily="34" charset="0"/>
              <a:buChar char="*"/>
            </a:pPr>
            <a:r>
              <a:rPr lang="en-US" sz="1000" dirty="0">
                <a:solidFill>
                  <a:srgbClr val="262626"/>
                </a:solidFill>
              </a:rPr>
              <a:t>UR3 default Force(N) setting under Very restricted is 50</a:t>
            </a:r>
          </a:p>
          <a:p>
            <a:pPr lvl="3">
              <a:buClr>
                <a:srgbClr val="00628B"/>
              </a:buClr>
            </a:pPr>
            <a:endParaRPr lang="da-DK" sz="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为理论最大值，如超过机器人将保护性停止</a:t>
            </a: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基本设置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102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graphicFrame>
        <p:nvGraphicFramePr>
          <p:cNvPr id="18" name="Tabel 7"/>
          <p:cNvGraphicFramePr>
            <a:graphicFrameLocks noGrp="1"/>
          </p:cNvGraphicFramePr>
          <p:nvPr>
            <p:extLst/>
          </p:nvPr>
        </p:nvGraphicFramePr>
        <p:xfrm>
          <a:off x="488991" y="2016622"/>
          <a:ext cx="8094569" cy="2857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5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2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1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/>
                        <a:t>模式</a:t>
                      </a:r>
                      <a:endParaRPr lang="da-DK" sz="1200" b="1" dirty="0"/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/>
                        <a:t>严格限制</a:t>
                      </a:r>
                      <a:endParaRPr lang="da-DK" sz="1200" b="1" dirty="0"/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/>
                        <a:t>限制</a:t>
                      </a:r>
                      <a:endParaRPr lang="da-DK" sz="1200" b="1" dirty="0"/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/>
                        <a:t>默认</a:t>
                      </a:r>
                      <a:endParaRPr lang="da-DK" sz="1200" b="1" dirty="0"/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/>
                        <a:t>限制最少</a:t>
                      </a:r>
                      <a:endParaRPr lang="da-DK" sz="1200" b="1" dirty="0"/>
                    </a:p>
                  </a:txBody>
                  <a:tcPr>
                    <a:solidFill>
                      <a:srgbClr val="C2E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el 7"/>
          <p:cNvGraphicFramePr>
            <a:graphicFrameLocks noGrp="1"/>
          </p:cNvGraphicFramePr>
          <p:nvPr>
            <p:extLst/>
          </p:nvPr>
        </p:nvGraphicFramePr>
        <p:xfrm>
          <a:off x="488991" y="2357554"/>
          <a:ext cx="8094569" cy="12811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5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2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530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/>
                        <a:t>力 </a:t>
                      </a:r>
                      <a:r>
                        <a:rPr lang="da-DK" sz="1200" b="0" dirty="0"/>
                        <a:t>Force (N)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 dirty="0"/>
                        <a:t>100*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120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150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250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47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dirty="0">
                          <a:solidFill>
                            <a:schemeClr val="dk1"/>
                          </a:solidFill>
                          <a:latin typeface="+mn-lt"/>
                        </a:rPr>
                        <a:t>功率 </a:t>
                      </a:r>
                      <a:r>
                        <a:rPr lang="da-DK" sz="1200" b="0" dirty="0">
                          <a:solidFill>
                            <a:schemeClr val="dk1"/>
                          </a:solidFill>
                          <a:latin typeface="+mn-lt"/>
                        </a:rPr>
                        <a:t>Power</a:t>
                      </a:r>
                      <a:r>
                        <a:rPr lang="da-DK" sz="1200" b="0" baseline="0" dirty="0">
                          <a:solidFill>
                            <a:schemeClr val="dk1"/>
                          </a:solidFill>
                          <a:latin typeface="+mn-lt"/>
                        </a:rPr>
                        <a:t> (W)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80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200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300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1000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22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dirty="0"/>
                        <a:t>速度 </a:t>
                      </a:r>
                      <a:r>
                        <a:rPr lang="da-DK" sz="1200" b="0" dirty="0"/>
                        <a:t>Speed</a:t>
                      </a:r>
                      <a:r>
                        <a:rPr lang="da-DK" sz="1200" b="0" baseline="0" dirty="0"/>
                        <a:t> (mm/s)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250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750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1500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5000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22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dirty="0"/>
                        <a:t>动量 </a:t>
                      </a:r>
                      <a:r>
                        <a:rPr lang="da-DK" sz="1200" b="0" dirty="0"/>
                        <a:t>Momentum (kg·m/s)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 dirty="0"/>
                        <a:t>5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10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25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100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3117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498" y="787518"/>
            <a:ext cx="5206800" cy="389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个性化设置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力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功率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速度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动量</a:t>
            </a: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模式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正常模式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缩减模式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要求设置安全输入</a:t>
            </a:r>
            <a:endParaRPr lang="da-DK" sz="10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高级设置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103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5" name="Rektangel 7"/>
          <p:cNvSpPr/>
          <p:nvPr/>
        </p:nvSpPr>
        <p:spPr>
          <a:xfrm>
            <a:off x="7022577" y="4223413"/>
            <a:ext cx="1589823" cy="202729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Rektangel 7"/>
          <p:cNvSpPr/>
          <p:nvPr/>
        </p:nvSpPr>
        <p:spPr>
          <a:xfrm>
            <a:off x="4641327" y="1433647"/>
            <a:ext cx="794911" cy="164050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E6640B0-7FB4-47D1-B435-43A0E34CBA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3469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正常模式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默认激活的安全模式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缩减模式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当</a:t>
            </a:r>
            <a:r>
              <a:rPr lang="en-US" altLang="zh-CN" sz="1400" dirty="0">
                <a:solidFill>
                  <a:srgbClr val="262626"/>
                </a:solidFill>
              </a:rPr>
              <a:t>TCP</a:t>
            </a:r>
            <a:r>
              <a:rPr lang="zh-CN" altLang="en-US" sz="1400" dirty="0">
                <a:solidFill>
                  <a:srgbClr val="262626"/>
                </a:solidFill>
              </a:rPr>
              <a:t>位置超过“触发缩减模式平面”时激活</a:t>
            </a:r>
            <a:endParaRPr lang="da-DK" sz="1400" i="1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当收到可配置输入信号为“触发缩减模式”时激活</a:t>
            </a:r>
            <a:endParaRPr lang="da-DK" sz="1400" i="1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i="1" dirty="0">
                <a:solidFill>
                  <a:srgbClr val="262626"/>
                </a:solidFill>
              </a:rPr>
              <a:t>违例案例：</a:t>
            </a:r>
            <a:endParaRPr lang="da-DK" sz="1800" i="1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恢复模式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当机器人手臂背离一个或多个安全模式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允许手动调整机器人手臂，直到所有违例恢复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在这种模式下不可能运行程序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在恢复模式下关节位置限制失效</a:t>
            </a:r>
            <a:endParaRPr lang="da-DK" sz="10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安全模式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104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1044999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00" y="766959"/>
            <a:ext cx="5241600" cy="389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28932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校验和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可视化安全配置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用颜色和数字标识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当修改安全参数，校验和将随机改变</a:t>
            </a: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安全校验和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105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5" name="Rektangel 7"/>
          <p:cNvSpPr/>
          <p:nvPr/>
        </p:nvSpPr>
        <p:spPr>
          <a:xfrm>
            <a:off x="4080933" y="1324017"/>
            <a:ext cx="3863995" cy="2916977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Rektangel 7"/>
          <p:cNvSpPr/>
          <p:nvPr/>
        </p:nvSpPr>
        <p:spPr>
          <a:xfrm>
            <a:off x="7953893" y="825542"/>
            <a:ext cx="439947" cy="164050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9D2856F-5D37-4F22-8270-D444D2EBF9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6990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854" y="787518"/>
            <a:ext cx="5206799" cy="3887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最大速度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设置每个关节的最大速度</a:t>
            </a: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模式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正常模式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缩减模式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要求安全设置输入</a:t>
            </a: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关节限制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106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8" name="Rektangel 7"/>
          <p:cNvSpPr/>
          <p:nvPr/>
        </p:nvSpPr>
        <p:spPr>
          <a:xfrm>
            <a:off x="5456926" y="1444667"/>
            <a:ext cx="667649" cy="164050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ktangel 7"/>
          <p:cNvSpPr/>
          <p:nvPr/>
        </p:nvSpPr>
        <p:spPr>
          <a:xfrm>
            <a:off x="4773103" y="1834632"/>
            <a:ext cx="903797" cy="164050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0EAC57F-4883-4FB0-A34D-7878856F23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8291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439" y="900000"/>
            <a:ext cx="4792902" cy="3588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位置范围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设置每个关节位置范围</a:t>
            </a: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模式</a:t>
            </a:r>
            <a:endParaRPr lang="en-GB" altLang="zh-CN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正常模式</a:t>
            </a:r>
            <a:endParaRPr lang="da-DK" altLang="zh-CN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缩减模式</a:t>
            </a:r>
            <a:endParaRPr lang="da-DK" altLang="zh-CN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要求安全设置输入</a:t>
            </a: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关节限制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107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8" name="Rektangel 7"/>
          <p:cNvSpPr/>
          <p:nvPr/>
        </p:nvSpPr>
        <p:spPr>
          <a:xfrm>
            <a:off x="5456926" y="1444667"/>
            <a:ext cx="667649" cy="164050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ktangel 7"/>
          <p:cNvSpPr/>
          <p:nvPr/>
        </p:nvSpPr>
        <p:spPr>
          <a:xfrm>
            <a:off x="4773103" y="1997117"/>
            <a:ext cx="903797" cy="164050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C465A57-56A9-4577-AE09-CEF4E01ABD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0290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02" y="787518"/>
            <a:ext cx="5241597" cy="3869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2893202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安全平面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限制允许的工作范围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8 </a:t>
            </a:r>
            <a:r>
              <a:rPr lang="zh-CN" altLang="en-US" sz="1400" dirty="0">
                <a:solidFill>
                  <a:srgbClr val="262626"/>
                </a:solidFill>
              </a:rPr>
              <a:t>个平面能被定义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在示教和运行程序时激活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当</a:t>
            </a:r>
            <a:r>
              <a:rPr lang="en-US" altLang="zh-CN" sz="1400" dirty="0">
                <a:solidFill>
                  <a:srgbClr val="262626"/>
                </a:solidFill>
              </a:rPr>
              <a:t>TCP</a:t>
            </a:r>
            <a:r>
              <a:rPr lang="zh-CN" altLang="en-US" sz="1400" dirty="0">
                <a:solidFill>
                  <a:srgbClr val="262626"/>
                </a:solidFill>
              </a:rPr>
              <a:t>进入平面时可以触发缩减模式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0000"/>
                </a:solidFill>
              </a:rPr>
              <a:t>重要：安全边界只限制</a:t>
            </a:r>
            <a:r>
              <a:rPr lang="en-US" altLang="zh-CN" sz="1400" dirty="0">
                <a:solidFill>
                  <a:srgbClr val="FF0000"/>
                </a:solidFill>
              </a:rPr>
              <a:t>TCP</a:t>
            </a:r>
            <a:r>
              <a:rPr lang="zh-CN" altLang="en-US" sz="1400" dirty="0">
                <a:solidFill>
                  <a:srgbClr val="FF0000"/>
                </a:solidFill>
              </a:rPr>
              <a:t>，不全部限制机器人手臂</a:t>
            </a:r>
            <a:endParaRPr lang="en-GB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边界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108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8" name="Rektangel 7"/>
          <p:cNvSpPr/>
          <p:nvPr/>
        </p:nvSpPr>
        <p:spPr>
          <a:xfrm>
            <a:off x="5728939" y="1435702"/>
            <a:ext cx="742950" cy="164050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3953D36-1D78-4665-AE74-26C366FF28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2203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454" y="860604"/>
            <a:ext cx="5241597" cy="3906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设置平面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设置特征平面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定义使用的平面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设置安全模式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定义当安全平面被激活时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位移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安全平面平移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应用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激活参数改变</a:t>
            </a:r>
            <a:endParaRPr lang="en-GB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边界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109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8" name="Rektangel 7"/>
          <p:cNvSpPr/>
          <p:nvPr/>
        </p:nvSpPr>
        <p:spPr>
          <a:xfrm>
            <a:off x="6115050" y="1435702"/>
            <a:ext cx="742950" cy="164050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Picture 5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8025" y="3731688"/>
            <a:ext cx="1444579" cy="952145"/>
          </a:xfrm>
          <a:prstGeom prst="rect">
            <a:avLst/>
          </a:prstGeom>
        </p:spPr>
      </p:pic>
      <p:sp>
        <p:nvSpPr>
          <p:cNvPr id="12" name="Rektangel 7"/>
          <p:cNvSpPr/>
          <p:nvPr/>
        </p:nvSpPr>
        <p:spPr>
          <a:xfrm>
            <a:off x="4730480" y="4146425"/>
            <a:ext cx="1495222" cy="426810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ektangel 7"/>
          <p:cNvSpPr/>
          <p:nvPr/>
        </p:nvSpPr>
        <p:spPr>
          <a:xfrm>
            <a:off x="7037985" y="3731689"/>
            <a:ext cx="1464619" cy="952144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FA0ED99-00A0-416D-A7D8-21A149604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305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2</a:t>
            </a:r>
            <a:r>
              <a:rPr lang="zh-CN" altLang="en-US" dirty="0"/>
              <a:t>：优化的拾取和放置应用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86226" y="3886050"/>
            <a:ext cx="8087310" cy="928800"/>
            <a:chOff x="586226" y="3886050"/>
            <a:chExt cx="8087310" cy="928800"/>
          </a:xfrm>
        </p:grpSpPr>
        <p:pic>
          <p:nvPicPr>
            <p:cNvPr id="8" name="Billed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226" y="3892964"/>
              <a:ext cx="387150" cy="387150"/>
            </a:xfrm>
            <a:prstGeom prst="rect">
              <a:avLst/>
            </a:prstGeom>
          </p:spPr>
        </p:pic>
        <p:sp>
          <p:nvSpPr>
            <p:cNvPr id="11" name="Pladsholder til indhold 2"/>
            <p:cNvSpPr txBox="1">
              <a:spLocks/>
            </p:cNvSpPr>
            <p:nvPr/>
          </p:nvSpPr>
          <p:spPr>
            <a:xfrm>
              <a:off x="1190030" y="3886050"/>
              <a:ext cx="74835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成功标准：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用有效工具确定应用优化的所有可能性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为应用设置目标节拍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endParaRPr lang="da-DK" sz="1800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2942" y="2242040"/>
            <a:ext cx="8160594" cy="1565029"/>
            <a:chOff x="512942" y="2242040"/>
            <a:chExt cx="8160594" cy="1565029"/>
          </a:xfrm>
        </p:grpSpPr>
        <p:pic>
          <p:nvPicPr>
            <p:cNvPr id="17" name="Billede 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42" y="2242040"/>
              <a:ext cx="533719" cy="538222"/>
            </a:xfrm>
            <a:prstGeom prst="rect">
              <a:avLst/>
            </a:prstGeom>
          </p:spPr>
        </p:pic>
        <p:sp>
          <p:nvSpPr>
            <p:cNvPr id="18" name="Pladsholder til indhold 2"/>
            <p:cNvSpPr txBox="1">
              <a:spLocks/>
            </p:cNvSpPr>
            <p:nvPr/>
          </p:nvSpPr>
          <p:spPr>
            <a:xfrm>
              <a:off x="1190030" y="2321355"/>
              <a:ext cx="7483506" cy="1485714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你的任务：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通过减少节拍优化拾取和放置应用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平滑运动轨迹确保运动方式优化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微调位置</a:t>
              </a:r>
              <a:endParaRPr lang="da-DK" sz="1800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34477" y="1137600"/>
            <a:ext cx="8104894" cy="928800"/>
            <a:chOff x="568642" y="1137600"/>
            <a:chExt cx="8104894" cy="928800"/>
          </a:xfrm>
        </p:grpSpPr>
        <p:sp>
          <p:nvSpPr>
            <p:cNvPr id="7" name="Pladsholder til indhold 2"/>
            <p:cNvSpPr txBox="1">
              <a:spLocks/>
            </p:cNvSpPr>
            <p:nvPr/>
          </p:nvSpPr>
          <p:spPr>
            <a:xfrm>
              <a:off x="1116830" y="1137600"/>
              <a:ext cx="75567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讲师：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如何优化：哪个工具是有效的？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da-DK" sz="18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en-GB" sz="1800" dirty="0">
                <a:solidFill>
                  <a:srgbClr val="262626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642" y="1186337"/>
              <a:ext cx="484202" cy="484202"/>
            </a:xfrm>
            <a:prstGeom prst="rect">
              <a:avLst/>
            </a:prstGeom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895" y="750121"/>
            <a:ext cx="2649484" cy="1603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66954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安全模式行为</a:t>
            </a: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安全模式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110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graphicFrame>
        <p:nvGraphicFramePr>
          <p:cNvPr id="17" name="Tabel 25"/>
          <p:cNvGraphicFramePr>
            <a:graphicFrameLocks noGrp="1"/>
          </p:cNvGraphicFramePr>
          <p:nvPr>
            <p:extLst/>
          </p:nvPr>
        </p:nvGraphicFramePr>
        <p:xfrm>
          <a:off x="1218361" y="2026370"/>
          <a:ext cx="6619732" cy="16582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23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5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1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/>
                        <a:t>安全模式</a:t>
                      </a:r>
                      <a:endParaRPr lang="da-DK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/>
                        <a:t>行为</a:t>
                      </a:r>
                      <a:endParaRPr lang="da-DK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30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b="0" dirty="0"/>
                        <a:t>        </a:t>
                      </a:r>
                      <a:r>
                        <a:rPr lang="zh-CN" altLang="en-US" sz="1200" b="0" dirty="0"/>
                        <a:t>禁用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dirty="0">
                          <a:solidFill>
                            <a:schemeClr val="dk1"/>
                          </a:solidFill>
                          <a:latin typeface="+mn-lt"/>
                        </a:rPr>
                        <a:t>不激活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471">
                <a:tc>
                  <a:txBody>
                    <a:bodyPr/>
                    <a:lstStyle/>
                    <a:p>
                      <a:pPr algn="l"/>
                      <a:r>
                        <a:rPr lang="da-DK" sz="1200" b="0" dirty="0"/>
                        <a:t>        </a:t>
                      </a:r>
                      <a:r>
                        <a:rPr lang="zh-CN" altLang="en-US" sz="1200" b="0" dirty="0"/>
                        <a:t>正常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dirty="0">
                          <a:solidFill>
                            <a:schemeClr val="dk1"/>
                          </a:solidFill>
                          <a:latin typeface="+mn-lt"/>
                        </a:rPr>
                        <a:t>在正常模式下为“硬限制”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22">
                <a:tc>
                  <a:txBody>
                    <a:bodyPr/>
                    <a:lstStyle/>
                    <a:p>
                      <a:pPr algn="l"/>
                      <a:r>
                        <a:rPr lang="da-DK" sz="1200" b="0" dirty="0"/>
                        <a:t>        </a:t>
                      </a:r>
                      <a:r>
                        <a:rPr lang="zh-CN" altLang="en-US" sz="1200" b="0" dirty="0"/>
                        <a:t>缩减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dirty="0">
                          <a:solidFill>
                            <a:schemeClr val="dk1"/>
                          </a:solidFill>
                          <a:latin typeface="+mn-lt"/>
                        </a:rPr>
                        <a:t>在缩减模式下为“硬限制”</a:t>
                      </a:r>
                      <a:endParaRPr lang="da-DK" altLang="zh-CN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622">
                <a:tc>
                  <a:txBody>
                    <a:bodyPr/>
                    <a:lstStyle/>
                    <a:p>
                      <a:pPr algn="l"/>
                      <a:r>
                        <a:rPr lang="da-DK" sz="1200" b="0" dirty="0"/>
                        <a:t>        </a:t>
                      </a:r>
                      <a:r>
                        <a:rPr lang="zh-CN" altLang="en-US" sz="1200" b="0" dirty="0"/>
                        <a:t>二者都是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dirty="0">
                          <a:solidFill>
                            <a:schemeClr val="dk1"/>
                          </a:solidFill>
                          <a:latin typeface="+mn-lt"/>
                        </a:rPr>
                        <a:t>在任何时候为“硬限制”</a:t>
                      </a:r>
                      <a:endParaRPr lang="da-DK" altLang="zh-CN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622">
                <a:tc>
                  <a:txBody>
                    <a:bodyPr/>
                    <a:lstStyle/>
                    <a:p>
                      <a:pPr algn="l"/>
                      <a:r>
                        <a:rPr lang="da-DK" sz="1200" b="0" dirty="0"/>
                        <a:t>        </a:t>
                      </a:r>
                      <a:r>
                        <a:rPr lang="zh-CN" altLang="en-US" sz="1200" b="0" dirty="0"/>
                        <a:t>触发缩减模式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OCR A Extended" pitchFamily="50" charset="0"/>
                        </a:rPr>
                        <a:t>当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OCR A Extended" pitchFamily="50" charset="0"/>
                        </a:rPr>
                        <a:t>TCP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OCR A Extended" pitchFamily="50" charset="0"/>
                        </a:rPr>
                        <a:t>进入这个平面时，机器人为缩减模式</a:t>
                      </a:r>
                      <a:endParaRPr lang="da-DK" sz="1200" b="0" dirty="0">
                        <a:solidFill>
                          <a:schemeClr val="tx1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68819" y="2620140"/>
            <a:ext cx="257175" cy="218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0816" y="2901134"/>
            <a:ext cx="25717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0816" y="3167829"/>
            <a:ext cx="25717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68047" y="3450533"/>
            <a:ext cx="257175" cy="205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A2F6474-9102-4EEE-98D9-6FE2991B2D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6463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3003104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测试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设置特征平面 </a:t>
            </a:r>
            <a:r>
              <a:rPr lang="en-US" altLang="zh-CN" sz="1400" dirty="0">
                <a:solidFill>
                  <a:srgbClr val="262626"/>
                </a:solidFill>
              </a:rPr>
              <a:t>= </a:t>
            </a:r>
            <a:r>
              <a:rPr lang="zh-CN" altLang="en-US" sz="1400" dirty="0">
                <a:solidFill>
                  <a:srgbClr val="262626"/>
                </a:solidFill>
              </a:rPr>
              <a:t>基座</a:t>
            </a:r>
            <a:endParaRPr lang="da-DK" sz="1400" i="1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设置安全模式 </a:t>
            </a:r>
            <a:r>
              <a:rPr lang="en-US" altLang="zh-CN" sz="1400" dirty="0">
                <a:solidFill>
                  <a:srgbClr val="262626"/>
                </a:solidFill>
              </a:rPr>
              <a:t>= </a:t>
            </a:r>
            <a:r>
              <a:rPr lang="zh-CN" altLang="en-US" sz="1400" dirty="0">
                <a:solidFill>
                  <a:srgbClr val="262626"/>
                </a:solidFill>
              </a:rPr>
              <a:t>正常</a:t>
            </a:r>
            <a:endParaRPr lang="da-DK" sz="1400" i="1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应用设置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在示教模式下测试安全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移动机器人从正常区域到安全区域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运行程序行为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400" dirty="0">
                <a:solidFill>
                  <a:srgbClr val="262626"/>
                </a:solidFill>
              </a:rPr>
              <a:t>程序执行将停止，弹出窗口显示安全背离</a:t>
            </a: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安全边界行为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111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504" y="1073496"/>
            <a:ext cx="5117186" cy="3334796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6" name="Lige forbindelse 11"/>
          <p:cNvCxnSpPr/>
          <p:nvPr/>
        </p:nvCxnSpPr>
        <p:spPr>
          <a:xfrm rot="5400000">
            <a:off x="4335218" y="2589554"/>
            <a:ext cx="1440000" cy="0"/>
          </a:xfrm>
          <a:prstGeom prst="line">
            <a:avLst/>
          </a:prstGeom>
          <a:ln w="19050">
            <a:prstDash val="sysDash"/>
            <a:headEnd type="none" w="med" len="med"/>
            <a:tailEnd type="triangle" w="lg" len="lg"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Lige forbindelse 13"/>
          <p:cNvCxnSpPr/>
          <p:nvPr/>
        </p:nvCxnSpPr>
        <p:spPr>
          <a:xfrm rot="5400000">
            <a:off x="4696692" y="3767882"/>
            <a:ext cx="720000" cy="0"/>
          </a:xfrm>
          <a:prstGeom prst="line">
            <a:avLst/>
          </a:prstGeom>
          <a:ln w="19050">
            <a:solidFill>
              <a:srgbClr val="FF0000">
                <a:alpha val="14902"/>
              </a:srgbClr>
            </a:solidFill>
            <a:prstDash val="sysDash"/>
            <a:headEnd type="none" w="med" len="med"/>
            <a:tailEnd type="triangle" w="lg" len="lg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Lige forbindelse 14"/>
          <p:cNvCxnSpPr/>
          <p:nvPr/>
        </p:nvCxnSpPr>
        <p:spPr>
          <a:xfrm flipV="1">
            <a:off x="4522051" y="3363844"/>
            <a:ext cx="489816" cy="144054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kstboks 9"/>
          <p:cNvSpPr txBox="1"/>
          <p:nvPr/>
        </p:nvSpPr>
        <p:spPr>
          <a:xfrm>
            <a:off x="3918788" y="3888207"/>
            <a:ext cx="1750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安全区域</a:t>
            </a:r>
            <a:endParaRPr lang="da-DK" sz="1400" dirty="0">
              <a:solidFill>
                <a:srgbClr val="FF0000"/>
              </a:solidFill>
            </a:endParaRPr>
          </a:p>
        </p:txBody>
      </p:sp>
      <p:sp>
        <p:nvSpPr>
          <p:cNvPr id="30" name="Tekstboks 19"/>
          <p:cNvSpPr txBox="1"/>
          <p:nvPr/>
        </p:nvSpPr>
        <p:spPr>
          <a:xfrm>
            <a:off x="3918788" y="2228075"/>
            <a:ext cx="1750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</a:rPr>
              <a:t>正常区域</a:t>
            </a:r>
            <a:endParaRPr lang="da-DK" sz="1400" dirty="0">
              <a:solidFill>
                <a:srgbClr val="92D050"/>
              </a:solidFill>
            </a:endParaRPr>
          </a:p>
        </p:txBody>
      </p:sp>
      <p:sp>
        <p:nvSpPr>
          <p:cNvPr id="31" name="Tekstboks 20"/>
          <p:cNvSpPr txBox="1"/>
          <p:nvPr/>
        </p:nvSpPr>
        <p:spPr>
          <a:xfrm>
            <a:off x="3500602" y="3393824"/>
            <a:ext cx="1076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/>
              <a:t>”</a:t>
            </a:r>
            <a:r>
              <a:rPr lang="zh-CN" altLang="en-US" sz="1400" dirty="0"/>
              <a:t>硬限制</a:t>
            </a:r>
            <a:r>
              <a:rPr lang="da-DK" sz="1400" dirty="0"/>
              <a:t>”</a:t>
            </a:r>
          </a:p>
        </p:txBody>
      </p:sp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361" y="1096326"/>
            <a:ext cx="882271" cy="18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24694" y="1284676"/>
            <a:ext cx="7239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3EA47D2-30FA-4363-B37B-5698A0DC26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140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2988202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测试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改变安全模式到：触发缩减模式</a:t>
            </a:r>
            <a:endParaRPr lang="da-DK" sz="1400" i="1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设置缩减模式最大速度：</a:t>
            </a:r>
            <a:r>
              <a:rPr lang="da-DK" sz="1400" dirty="0">
                <a:solidFill>
                  <a:srgbClr val="262626"/>
                </a:solidFill>
              </a:rPr>
              <a:t>3</a:t>
            </a:r>
            <a:r>
              <a:rPr lang="da-DK" sz="1400" i="1" dirty="0">
                <a:solidFill>
                  <a:srgbClr val="262626"/>
                </a:solidFill>
              </a:rPr>
              <a:t>50 mm/s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应用设置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保存</a:t>
            </a:r>
            <a:r>
              <a:rPr lang="da-DK" sz="1400" dirty="0">
                <a:solidFill>
                  <a:srgbClr val="262626"/>
                </a:solidFill>
              </a:rPr>
              <a:t> </a:t>
            </a:r>
            <a:r>
              <a:rPr lang="da-DK" sz="1400" i="1" dirty="0">
                <a:solidFill>
                  <a:srgbClr val="262626"/>
                </a:solidFill>
              </a:rPr>
              <a:t>safety.installation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2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Save sample program as </a:t>
            </a:r>
            <a:r>
              <a:rPr lang="da-DK" sz="1400" dirty="0" err="1">
                <a:solidFill>
                  <a:srgbClr val="262626"/>
                </a:solidFill>
              </a:rPr>
              <a:t>trigger_reduced_mode.urp</a:t>
            </a: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触发缩减模式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112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504" y="1073496"/>
            <a:ext cx="5117186" cy="3334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Lige forbindelse 11"/>
          <p:cNvCxnSpPr/>
          <p:nvPr/>
        </p:nvCxnSpPr>
        <p:spPr>
          <a:xfrm rot="5400000">
            <a:off x="4335218" y="2589554"/>
            <a:ext cx="1440000" cy="0"/>
          </a:xfrm>
          <a:prstGeom prst="line">
            <a:avLst/>
          </a:prstGeom>
          <a:ln w="19050">
            <a:prstDash val="sysDash"/>
            <a:headEnd type="none" w="med" len="med"/>
            <a:tailEnd type="triangle" w="lg" len="lg"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Lige forbindelse 13"/>
          <p:cNvCxnSpPr/>
          <p:nvPr/>
        </p:nvCxnSpPr>
        <p:spPr>
          <a:xfrm rot="5400000">
            <a:off x="4696692" y="3767882"/>
            <a:ext cx="720000" cy="0"/>
          </a:xfrm>
          <a:prstGeom prst="line">
            <a:avLst/>
          </a:prstGeom>
          <a:ln w="19050">
            <a:solidFill>
              <a:srgbClr val="FF0000">
                <a:alpha val="14902"/>
              </a:srgbClr>
            </a:solidFill>
            <a:prstDash val="sysDash"/>
            <a:headEnd type="none" w="med" len="med"/>
            <a:tailEnd type="triangle" w="lg" len="lg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Lige forbindelse 14"/>
          <p:cNvCxnSpPr/>
          <p:nvPr/>
        </p:nvCxnSpPr>
        <p:spPr>
          <a:xfrm flipV="1">
            <a:off x="4522051" y="3363844"/>
            <a:ext cx="489816" cy="144054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kstboks 9"/>
          <p:cNvSpPr txBox="1"/>
          <p:nvPr/>
        </p:nvSpPr>
        <p:spPr>
          <a:xfrm>
            <a:off x="3918788" y="3888207"/>
            <a:ext cx="1750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>
                <a:solidFill>
                  <a:srgbClr val="FF0000"/>
                </a:solidFill>
              </a:rPr>
              <a:t>Safety area</a:t>
            </a:r>
          </a:p>
        </p:txBody>
      </p:sp>
      <p:sp>
        <p:nvSpPr>
          <p:cNvPr id="30" name="Tekstboks 19"/>
          <p:cNvSpPr txBox="1"/>
          <p:nvPr/>
        </p:nvSpPr>
        <p:spPr>
          <a:xfrm>
            <a:off x="3918788" y="2228075"/>
            <a:ext cx="1750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>
                <a:solidFill>
                  <a:srgbClr val="92D050"/>
                </a:solidFill>
              </a:rPr>
              <a:t>Normal area</a:t>
            </a:r>
          </a:p>
        </p:txBody>
      </p:sp>
      <p:sp>
        <p:nvSpPr>
          <p:cNvPr id="31" name="Tekstboks 20"/>
          <p:cNvSpPr txBox="1"/>
          <p:nvPr/>
        </p:nvSpPr>
        <p:spPr>
          <a:xfrm>
            <a:off x="3500602" y="3393824"/>
            <a:ext cx="1076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/>
              <a:t>”hard limit”</a:t>
            </a:r>
          </a:p>
        </p:txBody>
      </p:sp>
      <p:pic>
        <p:nvPicPr>
          <p:cNvPr id="3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361" y="1096326"/>
            <a:ext cx="84772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24694" y="1284676"/>
            <a:ext cx="7239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uppe 3"/>
          <p:cNvGrpSpPr/>
          <p:nvPr/>
        </p:nvGrpSpPr>
        <p:grpSpPr>
          <a:xfrm>
            <a:off x="3517200" y="1073496"/>
            <a:ext cx="5115600" cy="3334796"/>
            <a:chOff x="3469896" y="2359371"/>
            <a:chExt cx="5172626" cy="3334796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5336" y="2359371"/>
              <a:ext cx="5117186" cy="3334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Lige forbindelse 14"/>
            <p:cNvCxnSpPr/>
            <p:nvPr/>
          </p:nvCxnSpPr>
          <p:spPr>
            <a:xfrm>
              <a:off x="4344967" y="3773136"/>
              <a:ext cx="476488" cy="903668"/>
            </a:xfrm>
            <a:prstGeom prst="line">
              <a:avLst/>
            </a:prstGeom>
            <a:ln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kstboks 20"/>
            <p:cNvSpPr txBox="1"/>
            <p:nvPr/>
          </p:nvSpPr>
          <p:spPr>
            <a:xfrm>
              <a:off x="3469896" y="3465359"/>
              <a:ext cx="17501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进入缩减模式</a:t>
              </a:r>
              <a:endParaRPr lang="da-DK" sz="1400" dirty="0"/>
            </a:p>
          </p:txBody>
        </p:sp>
        <p:pic>
          <p:nvPicPr>
            <p:cNvPr id="22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6193" y="2382201"/>
              <a:ext cx="847725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492" y="2553651"/>
              <a:ext cx="1638300" cy="238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4" name="Lige forbindelse 15"/>
            <p:cNvCxnSpPr/>
            <p:nvPr/>
          </p:nvCxnSpPr>
          <p:spPr>
            <a:xfrm>
              <a:off x="4873694" y="5004051"/>
              <a:ext cx="848137" cy="404776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Ellipse 17"/>
            <p:cNvSpPr/>
            <p:nvPr/>
          </p:nvSpPr>
          <p:spPr>
            <a:xfrm>
              <a:off x="5713663" y="4537027"/>
              <a:ext cx="36000" cy="36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Ellipse 18"/>
            <p:cNvSpPr/>
            <p:nvPr/>
          </p:nvSpPr>
          <p:spPr>
            <a:xfrm>
              <a:off x="5708240" y="5390827"/>
              <a:ext cx="36000" cy="36000"/>
            </a:xfrm>
            <a:prstGeom prst="ellips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Ellipse 21"/>
            <p:cNvSpPr/>
            <p:nvPr/>
          </p:nvSpPr>
          <p:spPr>
            <a:xfrm>
              <a:off x="4843535" y="4974555"/>
              <a:ext cx="36000" cy="3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37" name="Lige forbindelse 22"/>
            <p:cNvCxnSpPr/>
            <p:nvPr/>
          </p:nvCxnSpPr>
          <p:spPr>
            <a:xfrm>
              <a:off x="5729999" y="4889851"/>
              <a:ext cx="0" cy="54000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ge forbindelse 23"/>
            <p:cNvCxnSpPr/>
            <p:nvPr/>
          </p:nvCxnSpPr>
          <p:spPr>
            <a:xfrm>
              <a:off x="5734404" y="4581193"/>
              <a:ext cx="0" cy="360000"/>
            </a:xfrm>
            <a:prstGeom prst="line">
              <a:avLst/>
            </a:prstGeom>
            <a:ln w="19050">
              <a:solidFill>
                <a:srgbClr val="92D05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Ellipse 28"/>
            <p:cNvSpPr/>
            <p:nvPr/>
          </p:nvSpPr>
          <p:spPr>
            <a:xfrm>
              <a:off x="4836445" y="4089209"/>
              <a:ext cx="36000" cy="360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40" name="Lige forbindelse 29"/>
            <p:cNvCxnSpPr/>
            <p:nvPr/>
          </p:nvCxnSpPr>
          <p:spPr>
            <a:xfrm>
              <a:off x="4862613" y="4619009"/>
              <a:ext cx="0" cy="36000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ge forbindelse 30"/>
            <p:cNvCxnSpPr/>
            <p:nvPr/>
          </p:nvCxnSpPr>
          <p:spPr>
            <a:xfrm>
              <a:off x="4867018" y="4133375"/>
              <a:ext cx="0" cy="540000"/>
            </a:xfrm>
            <a:prstGeom prst="line">
              <a:avLst/>
            </a:prstGeom>
            <a:ln w="19050">
              <a:solidFill>
                <a:srgbClr val="92D05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Lige forbindelse 32"/>
            <p:cNvCxnSpPr>
              <a:stCxn id="43" idx="1"/>
            </p:cNvCxnSpPr>
            <p:nvPr/>
          </p:nvCxnSpPr>
          <p:spPr>
            <a:xfrm flipH="1">
              <a:off x="5764417" y="4742389"/>
              <a:ext cx="931157" cy="240083"/>
            </a:xfrm>
            <a:prstGeom prst="line">
              <a:avLst/>
            </a:prstGeom>
            <a:ln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kstboks 33"/>
            <p:cNvSpPr txBox="1"/>
            <p:nvPr/>
          </p:nvSpPr>
          <p:spPr>
            <a:xfrm>
              <a:off x="6695574" y="4588500"/>
              <a:ext cx="17501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退出缩减模式</a:t>
              </a:r>
              <a:endParaRPr lang="da-DK" sz="1400" dirty="0"/>
            </a:p>
          </p:txBody>
        </p:sp>
        <p:cxnSp>
          <p:nvCxnSpPr>
            <p:cNvPr id="44" name="Lige forbindelse 24"/>
            <p:cNvCxnSpPr/>
            <p:nvPr/>
          </p:nvCxnSpPr>
          <p:spPr>
            <a:xfrm>
              <a:off x="4876194" y="4122141"/>
              <a:ext cx="848137" cy="404776"/>
            </a:xfrm>
            <a:prstGeom prst="line">
              <a:avLst/>
            </a:prstGeom>
            <a:ln w="19050">
              <a:solidFill>
                <a:srgbClr val="92D05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kstboks 26"/>
          <p:cNvSpPr txBox="1"/>
          <p:nvPr/>
        </p:nvSpPr>
        <p:spPr>
          <a:xfrm>
            <a:off x="7421585" y="3944524"/>
            <a:ext cx="12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</a:rPr>
              <a:t>正常速度</a:t>
            </a:r>
            <a:endParaRPr lang="da-DK" sz="1400" dirty="0">
              <a:solidFill>
                <a:srgbClr val="92D050"/>
              </a:solidFill>
            </a:endParaRPr>
          </a:p>
        </p:txBody>
      </p:sp>
      <p:cxnSp>
        <p:nvCxnSpPr>
          <p:cNvPr id="46" name="Lige forbindelse 27"/>
          <p:cNvCxnSpPr/>
          <p:nvPr/>
        </p:nvCxnSpPr>
        <p:spPr>
          <a:xfrm>
            <a:off x="7040712" y="4098413"/>
            <a:ext cx="360000" cy="0"/>
          </a:xfrm>
          <a:prstGeom prst="line">
            <a:avLst/>
          </a:prstGeom>
          <a:ln w="19050">
            <a:solidFill>
              <a:srgbClr val="92D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kstboks 31"/>
          <p:cNvSpPr txBox="1"/>
          <p:nvPr/>
        </p:nvSpPr>
        <p:spPr>
          <a:xfrm>
            <a:off x="7424085" y="4141894"/>
            <a:ext cx="1296000" cy="3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缩减速度</a:t>
            </a:r>
            <a:endParaRPr lang="da-DK" sz="1400" dirty="0">
              <a:solidFill>
                <a:srgbClr val="FF0000"/>
              </a:solidFill>
            </a:endParaRPr>
          </a:p>
        </p:txBody>
      </p:sp>
      <p:cxnSp>
        <p:nvCxnSpPr>
          <p:cNvPr id="48" name="Lige forbindelse 34"/>
          <p:cNvCxnSpPr/>
          <p:nvPr/>
        </p:nvCxnSpPr>
        <p:spPr>
          <a:xfrm>
            <a:off x="7043212" y="4295783"/>
            <a:ext cx="360000" cy="0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kstboks 35"/>
          <p:cNvSpPr txBox="1"/>
          <p:nvPr/>
        </p:nvSpPr>
        <p:spPr>
          <a:xfrm>
            <a:off x="4494867" y="3633956"/>
            <a:ext cx="5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>
                <a:solidFill>
                  <a:srgbClr val="000000"/>
                </a:solidFill>
              </a:rPr>
              <a:t>p2</a:t>
            </a:r>
          </a:p>
        </p:txBody>
      </p:sp>
      <p:sp>
        <p:nvSpPr>
          <p:cNvPr id="50" name="Tekstboks 36"/>
          <p:cNvSpPr txBox="1"/>
          <p:nvPr/>
        </p:nvSpPr>
        <p:spPr>
          <a:xfrm>
            <a:off x="4656385" y="2574495"/>
            <a:ext cx="5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>
                <a:solidFill>
                  <a:srgbClr val="000000"/>
                </a:solidFill>
              </a:rPr>
              <a:t>p1</a:t>
            </a:r>
          </a:p>
        </p:txBody>
      </p:sp>
      <p:sp>
        <p:nvSpPr>
          <p:cNvPr id="51" name="Tekstboks 37"/>
          <p:cNvSpPr txBox="1"/>
          <p:nvPr/>
        </p:nvSpPr>
        <p:spPr>
          <a:xfrm>
            <a:off x="5704985" y="3155882"/>
            <a:ext cx="5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>
                <a:solidFill>
                  <a:srgbClr val="000000"/>
                </a:solidFill>
              </a:rPr>
              <a:t>p4</a:t>
            </a:r>
          </a:p>
        </p:txBody>
      </p:sp>
      <p:sp>
        <p:nvSpPr>
          <p:cNvPr id="52" name="Tekstboks 39"/>
          <p:cNvSpPr txBox="1"/>
          <p:nvPr/>
        </p:nvSpPr>
        <p:spPr>
          <a:xfrm>
            <a:off x="5543929" y="4114489"/>
            <a:ext cx="5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>
                <a:solidFill>
                  <a:srgbClr val="000000"/>
                </a:solidFill>
              </a:rPr>
              <a:t>p3</a:t>
            </a:r>
          </a:p>
        </p:txBody>
      </p:sp>
      <p:graphicFrame>
        <p:nvGraphicFramePr>
          <p:cNvPr id="53" name="Tabel 38"/>
          <p:cNvGraphicFramePr>
            <a:graphicFrameLocks noGrp="1"/>
          </p:cNvGraphicFramePr>
          <p:nvPr>
            <p:extLst/>
          </p:nvPr>
        </p:nvGraphicFramePr>
        <p:xfrm>
          <a:off x="851324" y="3108801"/>
          <a:ext cx="1800000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5543">
                <a:tc>
                  <a:txBody>
                    <a:bodyPr/>
                    <a:lstStyle/>
                    <a:p>
                      <a:r>
                        <a:rPr lang="da-DK" sz="1200" baseline="0" dirty="0"/>
                        <a:t>Robot Program</a:t>
                      </a:r>
                    </a:p>
                    <a:p>
                      <a:r>
                        <a:rPr lang="da-DK" sz="1200" baseline="0" dirty="0"/>
                        <a:t>     </a:t>
                      </a:r>
                      <a:r>
                        <a:rPr lang="da-DK" sz="1200" baseline="0" dirty="0" err="1"/>
                        <a:t>MoveL</a:t>
                      </a:r>
                      <a:endParaRPr lang="da-DK" sz="1200" baseline="0" dirty="0"/>
                    </a:p>
                    <a:p>
                      <a:r>
                        <a:rPr lang="da-DK" sz="1200" baseline="0" dirty="0"/>
                        <a:t>          Waypoint_1</a:t>
                      </a:r>
                    </a:p>
                    <a:p>
                      <a:r>
                        <a:rPr lang="da-DK" sz="1200" baseline="0" dirty="0"/>
                        <a:t>          Waypoint_2</a:t>
                      </a:r>
                    </a:p>
                    <a:p>
                      <a:r>
                        <a:rPr lang="da-DK" sz="1200" baseline="0" dirty="0"/>
                        <a:t>          Waypoint_3</a:t>
                      </a:r>
                    </a:p>
                    <a:p>
                      <a:r>
                        <a:rPr lang="da-DK" sz="1200" baseline="0" dirty="0"/>
                        <a:t>          Waypoint_4</a:t>
                      </a:r>
                    </a:p>
                    <a:p>
                      <a:endParaRPr lang="da-DK" sz="1200" i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F604A7C-BD5A-44BD-B2A1-3ECB50583F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4097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195" y="787518"/>
            <a:ext cx="5286205" cy="3943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28932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特征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在</a:t>
            </a:r>
            <a:r>
              <a:rPr lang="da-DK" sz="1400" dirty="0">
                <a:solidFill>
                  <a:srgbClr val="262626"/>
                </a:solidFill>
              </a:rPr>
              <a:t>PolyScope 1</a:t>
            </a:r>
            <a:r>
              <a:rPr lang="zh-CN" altLang="en-US" sz="1400" dirty="0">
                <a:solidFill>
                  <a:srgbClr val="262626"/>
                </a:solidFill>
              </a:rPr>
              <a:t>个平面是在特征里定义的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能设置多个特征平面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设置特征用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点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线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面</a:t>
            </a:r>
            <a:endParaRPr lang="en-GB" sz="1000" dirty="0">
              <a:solidFill>
                <a:srgbClr val="262626"/>
              </a:solidFill>
            </a:endParaRPr>
          </a:p>
          <a:p>
            <a:pPr marL="646113" lvl="2" indent="-285750">
              <a:buClr>
                <a:srgbClr val="00628B"/>
              </a:buClr>
            </a:pP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增加特征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平面</a:t>
            </a: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用户定义安全平面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113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54" name="Rektangel 7"/>
          <p:cNvSpPr/>
          <p:nvPr/>
        </p:nvSpPr>
        <p:spPr>
          <a:xfrm>
            <a:off x="7397480" y="4060700"/>
            <a:ext cx="1214920" cy="292225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A347AC5-442C-478B-AE28-D36BE112FC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4430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84" y="814759"/>
            <a:ext cx="5241752" cy="392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28932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可选项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特征重命名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删除特征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参数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显示坐标轴（在移动窗口显示坐标轴颜色）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可唤醒（在移动窗口激活特征）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变量（可创建一个用于数学计算的拷贝）</a:t>
            </a: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用户定义安全平面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114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54" name="Rektangel 7"/>
          <p:cNvSpPr/>
          <p:nvPr/>
        </p:nvSpPr>
        <p:spPr>
          <a:xfrm>
            <a:off x="5340080" y="1298451"/>
            <a:ext cx="607460" cy="146112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ktangel 7"/>
          <p:cNvSpPr/>
          <p:nvPr/>
        </p:nvSpPr>
        <p:spPr>
          <a:xfrm>
            <a:off x="8053205" y="1203960"/>
            <a:ext cx="559195" cy="175167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ektangel 7"/>
          <p:cNvSpPr/>
          <p:nvPr/>
        </p:nvSpPr>
        <p:spPr>
          <a:xfrm>
            <a:off x="4572000" y="4011930"/>
            <a:ext cx="632460" cy="483870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4" name="Picture 13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4658" y="1810870"/>
            <a:ext cx="1264023" cy="2034989"/>
          </a:xfrm>
          <a:prstGeom prst="rect">
            <a:avLst/>
          </a:prstGeom>
          <a:ln w="3175">
            <a:noFill/>
          </a:ln>
        </p:spPr>
      </p:pic>
      <p:pic>
        <p:nvPicPr>
          <p:cNvPr id="15" name="Picture 14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6071" y="2689415"/>
            <a:ext cx="206188" cy="237564"/>
          </a:xfrm>
          <a:prstGeom prst="rect">
            <a:avLst/>
          </a:prstGeom>
          <a:ln w="3175">
            <a:noFill/>
          </a:ln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C39B0A4-5B54-47FC-B779-0771034A33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2114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01" y="875910"/>
            <a:ext cx="5206799" cy="386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设置平面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平面包含</a:t>
            </a:r>
            <a:r>
              <a:rPr lang="en-US" altLang="zh-CN" sz="1400" dirty="0">
                <a:solidFill>
                  <a:srgbClr val="262626"/>
                </a:solidFill>
              </a:rPr>
              <a:t>3</a:t>
            </a:r>
            <a:r>
              <a:rPr lang="zh-CN" altLang="en-US" sz="1400" dirty="0">
                <a:solidFill>
                  <a:srgbClr val="262626"/>
                </a:solidFill>
              </a:rPr>
              <a:t>个固定点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示教垂直平面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点</a:t>
            </a:r>
            <a:r>
              <a:rPr lang="en-US" altLang="zh-CN" sz="1400" dirty="0">
                <a:solidFill>
                  <a:srgbClr val="262626"/>
                </a:solidFill>
              </a:rPr>
              <a:t>1 = </a:t>
            </a:r>
            <a:r>
              <a:rPr lang="zh-CN" altLang="en-US" sz="1400" dirty="0">
                <a:solidFill>
                  <a:srgbClr val="262626"/>
                </a:solidFill>
              </a:rPr>
              <a:t>初始点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点</a:t>
            </a:r>
            <a:r>
              <a:rPr lang="en-US" altLang="zh-CN" sz="1400" dirty="0">
                <a:solidFill>
                  <a:srgbClr val="262626"/>
                </a:solidFill>
              </a:rPr>
              <a:t>2</a:t>
            </a:r>
            <a:r>
              <a:rPr lang="da-DK" sz="1400" dirty="0">
                <a:solidFill>
                  <a:srgbClr val="262626"/>
                </a:solidFill>
              </a:rPr>
              <a:t> = Y-</a:t>
            </a:r>
            <a:r>
              <a:rPr lang="zh-CN" altLang="en-US" sz="1400" dirty="0">
                <a:solidFill>
                  <a:srgbClr val="262626"/>
                </a:solidFill>
              </a:rPr>
              <a:t>方向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点</a:t>
            </a:r>
            <a:r>
              <a:rPr lang="en-US" altLang="zh-CN" sz="1400" dirty="0">
                <a:solidFill>
                  <a:srgbClr val="262626"/>
                </a:solidFill>
              </a:rPr>
              <a:t>3</a:t>
            </a:r>
            <a:r>
              <a:rPr lang="da-DK" sz="1400" dirty="0">
                <a:solidFill>
                  <a:srgbClr val="262626"/>
                </a:solidFill>
              </a:rPr>
              <a:t> = X-</a:t>
            </a:r>
            <a:r>
              <a:rPr lang="zh-CN" altLang="en-US" sz="1400" dirty="0">
                <a:solidFill>
                  <a:srgbClr val="262626"/>
                </a:solidFill>
              </a:rPr>
              <a:t>方向</a:t>
            </a: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用户定义安全边界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115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2" name="Rektangel 7"/>
          <p:cNvSpPr/>
          <p:nvPr/>
        </p:nvSpPr>
        <p:spPr>
          <a:xfrm>
            <a:off x="7732927" y="4071898"/>
            <a:ext cx="879473" cy="175167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4" name="Picture 13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4658" y="1790702"/>
            <a:ext cx="1264023" cy="2034989"/>
          </a:xfrm>
          <a:prstGeom prst="rect">
            <a:avLst/>
          </a:prstGeom>
          <a:ln w="3175">
            <a:noFill/>
          </a:ln>
        </p:spPr>
      </p:pic>
      <p:pic>
        <p:nvPicPr>
          <p:cNvPr id="15" name="Picture 14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6071" y="2689415"/>
            <a:ext cx="206188" cy="237564"/>
          </a:xfrm>
          <a:prstGeom prst="rect">
            <a:avLst/>
          </a:prstGeom>
          <a:ln w="3175">
            <a:noFill/>
          </a:ln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56EDD18-6978-4131-883F-13A17C7CE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6699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201" y="995427"/>
            <a:ext cx="5206799" cy="386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图形化显示示教平面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保存安装设置</a:t>
            </a: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用户定义边界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116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2" name="Rektangel 7"/>
          <p:cNvSpPr/>
          <p:nvPr/>
        </p:nvSpPr>
        <p:spPr>
          <a:xfrm>
            <a:off x="3370314" y="3201153"/>
            <a:ext cx="879473" cy="254563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87126A9-51A2-4C57-B791-F740ECE6A6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083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01" y="854059"/>
            <a:ext cx="5241598" cy="3913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2893201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设置新的安全边界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设置特征平面为：</a:t>
            </a:r>
            <a:br>
              <a:rPr lang="da-DK" sz="1400" dirty="0">
                <a:solidFill>
                  <a:srgbClr val="262626"/>
                </a:solidFill>
              </a:rPr>
            </a:br>
            <a:r>
              <a:rPr lang="da-DK" sz="1400" i="1" dirty="0">
                <a:solidFill>
                  <a:srgbClr val="262626"/>
                </a:solidFill>
              </a:rPr>
              <a:t>Plane_1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设置安全模式为：</a:t>
            </a:r>
            <a:br>
              <a:rPr lang="da-DK" sz="1400" dirty="0">
                <a:solidFill>
                  <a:srgbClr val="262626"/>
                </a:solidFill>
              </a:rPr>
            </a:br>
            <a:r>
              <a:rPr lang="zh-CN" altLang="en-US" sz="1400" dirty="0">
                <a:solidFill>
                  <a:srgbClr val="262626"/>
                </a:solidFill>
              </a:rPr>
              <a:t>触发缩减模式（</a:t>
            </a:r>
            <a:r>
              <a:rPr lang="da-DK" sz="1400" i="1" dirty="0">
                <a:solidFill>
                  <a:srgbClr val="262626"/>
                </a:solidFill>
              </a:rPr>
              <a:t>Trigger Reduced Mode</a:t>
            </a:r>
            <a:r>
              <a:rPr lang="zh-CN" altLang="en-US" sz="1400" i="1" dirty="0">
                <a:solidFill>
                  <a:srgbClr val="262626"/>
                </a:solidFill>
              </a:rPr>
              <a:t>）</a:t>
            </a:r>
            <a:endParaRPr lang="da-DK" sz="1400" i="1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应用设置</a:t>
            </a: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Save </a:t>
            </a:r>
            <a:r>
              <a:rPr lang="da-DK" sz="1400" dirty="0"/>
              <a:t>sample Installation file as </a:t>
            </a:r>
            <a:r>
              <a:rPr lang="da-DK" sz="1400" dirty="0" err="1">
                <a:solidFill>
                  <a:srgbClr val="262626"/>
                </a:solidFill>
              </a:rPr>
              <a:t>safety.installation</a:t>
            </a: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用户定义安全边界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117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2" name="Rektangel 7"/>
          <p:cNvSpPr/>
          <p:nvPr/>
        </p:nvSpPr>
        <p:spPr>
          <a:xfrm>
            <a:off x="4711199" y="4145988"/>
            <a:ext cx="1523038" cy="228856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ektangel 7"/>
          <p:cNvSpPr/>
          <p:nvPr/>
        </p:nvSpPr>
        <p:spPr>
          <a:xfrm>
            <a:off x="7044607" y="3724891"/>
            <a:ext cx="1467131" cy="225988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Rektangel 7"/>
          <p:cNvSpPr/>
          <p:nvPr/>
        </p:nvSpPr>
        <p:spPr>
          <a:xfrm>
            <a:off x="8101014" y="4522139"/>
            <a:ext cx="497100" cy="187974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86C01D7-9927-4B44-966D-90287E9F26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4975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3010397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测试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示教模式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移动机器人从正常区域到安全区域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运行模式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运行简单程序，并且观察</a:t>
            </a:r>
            <a:r>
              <a:rPr lang="en-US" altLang="zh-CN" sz="1000" dirty="0">
                <a:solidFill>
                  <a:srgbClr val="262626"/>
                </a:solidFill>
              </a:rPr>
              <a:t>TCP</a:t>
            </a:r>
            <a:r>
              <a:rPr lang="zh-CN" altLang="en-US" sz="1000" dirty="0">
                <a:solidFill>
                  <a:srgbClr val="262626"/>
                </a:solidFill>
              </a:rPr>
              <a:t>速度的改变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2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Save </a:t>
            </a:r>
            <a:r>
              <a:rPr lang="da-DK" sz="1400" dirty="0"/>
              <a:t>sample program as </a:t>
            </a:r>
            <a:r>
              <a:rPr lang="da-DK" sz="1400" dirty="0" err="1"/>
              <a:t>trigger_reduced_mode_feature.urp</a:t>
            </a: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用户定义安全边界行为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118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graphicFrame>
        <p:nvGraphicFramePr>
          <p:cNvPr id="15" name="Tabel 17"/>
          <p:cNvGraphicFramePr>
            <a:graphicFrameLocks noGrp="1"/>
          </p:cNvGraphicFramePr>
          <p:nvPr>
            <p:extLst/>
          </p:nvPr>
        </p:nvGraphicFramePr>
        <p:xfrm>
          <a:off x="851324" y="3213576"/>
          <a:ext cx="1800000" cy="10440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4099">
                <a:tc>
                  <a:txBody>
                    <a:bodyPr/>
                    <a:lstStyle/>
                    <a:p>
                      <a:r>
                        <a:rPr lang="da-DK" sz="1200" baseline="0" dirty="0"/>
                        <a:t>Robot Program</a:t>
                      </a:r>
                    </a:p>
                    <a:p>
                      <a:r>
                        <a:rPr lang="da-DK" sz="1200" baseline="0" dirty="0"/>
                        <a:t>     </a:t>
                      </a:r>
                      <a:r>
                        <a:rPr lang="da-DK" sz="1200" baseline="0" dirty="0" err="1"/>
                        <a:t>MoveL</a:t>
                      </a:r>
                      <a:endParaRPr lang="da-DK" sz="1200" baseline="0" dirty="0"/>
                    </a:p>
                    <a:p>
                      <a:r>
                        <a:rPr lang="da-DK" sz="1200" baseline="0" dirty="0"/>
                        <a:t>          Waypoint_1</a:t>
                      </a:r>
                    </a:p>
                    <a:p>
                      <a:r>
                        <a:rPr lang="da-DK" sz="1200" baseline="0" dirty="0"/>
                        <a:t>          Waypoint_2</a:t>
                      </a:r>
                    </a:p>
                    <a:p>
                      <a:endParaRPr lang="da-DK" sz="1200" i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7" name="Picture 2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17200" y="1072800"/>
            <a:ext cx="5115600" cy="33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Lige forbindelse 14"/>
          <p:cNvCxnSpPr/>
          <p:nvPr/>
        </p:nvCxnSpPr>
        <p:spPr>
          <a:xfrm>
            <a:off x="4430230" y="1693264"/>
            <a:ext cx="425879" cy="659449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kstboks 9"/>
          <p:cNvSpPr txBox="1"/>
          <p:nvPr/>
        </p:nvSpPr>
        <p:spPr>
          <a:xfrm>
            <a:off x="3805829" y="2409287"/>
            <a:ext cx="5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>
                <a:solidFill>
                  <a:srgbClr val="000000"/>
                </a:solidFill>
              </a:rPr>
              <a:t>p2</a:t>
            </a:r>
          </a:p>
        </p:txBody>
      </p:sp>
      <p:sp>
        <p:nvSpPr>
          <p:cNvPr id="20" name="Tekstboks 19"/>
          <p:cNvSpPr txBox="1"/>
          <p:nvPr/>
        </p:nvSpPr>
        <p:spPr>
          <a:xfrm>
            <a:off x="7421585" y="3880659"/>
            <a:ext cx="12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</a:rPr>
              <a:t>正常速度</a:t>
            </a:r>
            <a:endParaRPr lang="da-DK" sz="1400" dirty="0">
              <a:solidFill>
                <a:srgbClr val="92D050"/>
              </a:solidFill>
            </a:endParaRPr>
          </a:p>
        </p:txBody>
      </p:sp>
      <p:sp>
        <p:nvSpPr>
          <p:cNvPr id="21" name="Tekstboks 20"/>
          <p:cNvSpPr txBox="1"/>
          <p:nvPr/>
        </p:nvSpPr>
        <p:spPr>
          <a:xfrm>
            <a:off x="3522797" y="1357417"/>
            <a:ext cx="1750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进入缩减模式</a:t>
            </a:r>
            <a:endParaRPr lang="da-DK" sz="1400" dirty="0"/>
          </a:p>
        </p:txBody>
      </p:sp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857" y="1115376"/>
            <a:ext cx="84772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56" y="1286826"/>
            <a:ext cx="16383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Lige forbindelse 15"/>
          <p:cNvCxnSpPr/>
          <p:nvPr/>
        </p:nvCxnSpPr>
        <p:spPr>
          <a:xfrm>
            <a:off x="4006162" y="2450784"/>
            <a:ext cx="848137" cy="0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lipse 28"/>
          <p:cNvSpPr/>
          <p:nvPr/>
        </p:nvSpPr>
        <p:spPr>
          <a:xfrm>
            <a:off x="5714983" y="2422376"/>
            <a:ext cx="36000" cy="360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6" name="Lige forbindelse 24"/>
          <p:cNvCxnSpPr/>
          <p:nvPr/>
        </p:nvCxnSpPr>
        <p:spPr>
          <a:xfrm>
            <a:off x="5173931" y="2445886"/>
            <a:ext cx="540000" cy="0"/>
          </a:xfrm>
          <a:prstGeom prst="line">
            <a:avLst/>
          </a:prstGeom>
          <a:ln w="19050">
            <a:solidFill>
              <a:srgbClr val="92D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Ellipse 25"/>
          <p:cNvSpPr/>
          <p:nvPr/>
        </p:nvSpPr>
        <p:spPr>
          <a:xfrm>
            <a:off x="3990548" y="2424876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8" name="Lige forbindelse 26"/>
          <p:cNvCxnSpPr/>
          <p:nvPr/>
        </p:nvCxnSpPr>
        <p:spPr>
          <a:xfrm>
            <a:off x="4878123" y="2447577"/>
            <a:ext cx="288000" cy="0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Lige forbindelse 21"/>
          <p:cNvCxnSpPr/>
          <p:nvPr/>
        </p:nvCxnSpPr>
        <p:spPr>
          <a:xfrm>
            <a:off x="7040712" y="4034548"/>
            <a:ext cx="360000" cy="0"/>
          </a:xfrm>
          <a:prstGeom prst="line">
            <a:avLst/>
          </a:prstGeom>
          <a:ln w="19050">
            <a:solidFill>
              <a:srgbClr val="92D05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kstboks 22"/>
          <p:cNvSpPr txBox="1"/>
          <p:nvPr/>
        </p:nvSpPr>
        <p:spPr>
          <a:xfrm>
            <a:off x="7424085" y="4078029"/>
            <a:ext cx="1296000" cy="3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缩减速度</a:t>
            </a:r>
            <a:endParaRPr lang="da-DK" sz="1400" dirty="0">
              <a:solidFill>
                <a:srgbClr val="FF0000"/>
              </a:solidFill>
            </a:endParaRPr>
          </a:p>
        </p:txBody>
      </p:sp>
      <p:cxnSp>
        <p:nvCxnSpPr>
          <p:cNvPr id="31" name="Lige forbindelse 23"/>
          <p:cNvCxnSpPr/>
          <p:nvPr/>
        </p:nvCxnSpPr>
        <p:spPr>
          <a:xfrm>
            <a:off x="7043212" y="4231918"/>
            <a:ext cx="360000" cy="0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kstboks 27"/>
          <p:cNvSpPr txBox="1"/>
          <p:nvPr/>
        </p:nvSpPr>
        <p:spPr>
          <a:xfrm>
            <a:off x="5597818" y="2391357"/>
            <a:ext cx="5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>
                <a:solidFill>
                  <a:srgbClr val="000000"/>
                </a:solidFill>
              </a:rPr>
              <a:t>p1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49004CA-7196-42F8-9E0F-3433608AF0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5110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00" y="787518"/>
            <a:ext cx="5267935" cy="396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2893201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限制</a:t>
            </a:r>
            <a:r>
              <a:rPr lang="en-US" altLang="zh-CN" sz="1800" dirty="0">
                <a:solidFill>
                  <a:srgbClr val="262626"/>
                </a:solidFill>
              </a:rPr>
              <a:t>TCP</a:t>
            </a:r>
            <a:r>
              <a:rPr lang="zh-CN" altLang="en-US" sz="1800" dirty="0">
                <a:solidFill>
                  <a:srgbClr val="262626"/>
                </a:solidFill>
              </a:rPr>
              <a:t>背离的角度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根据选择的特征，设置</a:t>
            </a:r>
            <a:r>
              <a:rPr lang="en-US" altLang="zh-CN" sz="1400" dirty="0">
                <a:solidFill>
                  <a:srgbClr val="262626"/>
                </a:solidFill>
              </a:rPr>
              <a:t>TCP</a:t>
            </a:r>
            <a:r>
              <a:rPr lang="zh-CN" altLang="en-US" sz="1400" dirty="0">
                <a:solidFill>
                  <a:srgbClr val="262626"/>
                </a:solidFill>
              </a:rPr>
              <a:t>最大背离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测试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设置特征平面：</a:t>
            </a:r>
            <a:r>
              <a:rPr lang="da-DK" sz="1400" dirty="0">
                <a:solidFill>
                  <a:srgbClr val="262626"/>
                </a:solidFill>
              </a:rPr>
              <a:t> </a:t>
            </a:r>
            <a:r>
              <a:rPr lang="da-DK" sz="1400" i="1" dirty="0">
                <a:solidFill>
                  <a:srgbClr val="262626"/>
                </a:solidFill>
              </a:rPr>
              <a:t>Base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设置背离：</a:t>
            </a:r>
            <a:r>
              <a:rPr lang="da-DK" sz="1400" dirty="0">
                <a:solidFill>
                  <a:srgbClr val="262626"/>
                </a:solidFill>
              </a:rPr>
              <a:t> </a:t>
            </a:r>
            <a:r>
              <a:rPr lang="da-DK" sz="1400" i="1" dirty="0">
                <a:solidFill>
                  <a:srgbClr val="262626"/>
                </a:solidFill>
              </a:rPr>
              <a:t>20°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设置安全模式为：正常和缩减模式</a:t>
            </a:r>
            <a:endParaRPr lang="da-DK" sz="1400" i="1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应用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在示教模式下测试</a:t>
            </a: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工具边界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119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2" name="Rektangel 7"/>
          <p:cNvSpPr/>
          <p:nvPr/>
        </p:nvSpPr>
        <p:spPr>
          <a:xfrm>
            <a:off x="4711199" y="4119318"/>
            <a:ext cx="1523038" cy="208842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ektangel 7"/>
          <p:cNvSpPr/>
          <p:nvPr/>
        </p:nvSpPr>
        <p:spPr>
          <a:xfrm>
            <a:off x="7044607" y="3709651"/>
            <a:ext cx="1467131" cy="214649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ektangel 7"/>
          <p:cNvSpPr/>
          <p:nvPr/>
        </p:nvSpPr>
        <p:spPr>
          <a:xfrm>
            <a:off x="4711199" y="3716449"/>
            <a:ext cx="413251" cy="207851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174F922-D7FA-45DF-A8F0-F491B4947D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817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优化工具：交融半径</a:t>
            </a:r>
            <a:endParaRPr lang="da-DK" dirty="0"/>
          </a:p>
        </p:txBody>
      </p:sp>
      <p:sp>
        <p:nvSpPr>
          <p:cNvPr id="6" name="TextBox 5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prstClr val="white">
                  <a:lumMod val="75000"/>
                </a:prstClr>
              </a:solidFill>
              <a:cs typeface="Tahoma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412230" y="851145"/>
            <a:ext cx="80647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交融半径允许机器人运动轨迹环绕路点运动，而不是直接通过此路段，这样机器人在路点位置不需要停止；这样保证运动轨迹平滑并且节省节拍。</a:t>
            </a:r>
            <a:endParaRPr lang="en-US" sz="1400" dirty="0"/>
          </a:p>
        </p:txBody>
      </p:sp>
      <p:pic>
        <p:nvPicPr>
          <p:cNvPr id="11" name="Linear_Mov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4812" y="2016580"/>
            <a:ext cx="3469832" cy="2277143"/>
          </a:xfrm>
          <a:prstGeom prst="rect">
            <a:avLst/>
          </a:prstGeom>
        </p:spPr>
      </p:pic>
      <p:pic>
        <p:nvPicPr>
          <p:cNvPr id="13" name="MoveP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54052" y="2016580"/>
            <a:ext cx="3469831" cy="2277143"/>
          </a:xfrm>
          <a:prstGeom prst="rect">
            <a:avLst/>
          </a:prstGeom>
        </p:spPr>
      </p:pic>
      <p:sp>
        <p:nvSpPr>
          <p:cNvPr id="34" name="Rektangel 33"/>
          <p:cNvSpPr/>
          <p:nvPr/>
        </p:nvSpPr>
        <p:spPr>
          <a:xfrm>
            <a:off x="884812" y="1707208"/>
            <a:ext cx="34698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err="1">
                <a:solidFill>
                  <a:srgbClr val="00628B"/>
                </a:solidFill>
              </a:rPr>
              <a:t>MoveL</a:t>
            </a:r>
            <a:r>
              <a:rPr lang="en-US" sz="1400" b="1" dirty="0">
                <a:solidFill>
                  <a:srgbClr val="00628B"/>
                </a:solidFill>
              </a:rPr>
              <a:t> (</a:t>
            </a:r>
            <a:r>
              <a:rPr lang="zh-CN" altLang="en-US" sz="1400" b="1" dirty="0">
                <a:solidFill>
                  <a:srgbClr val="00628B"/>
                </a:solidFill>
              </a:rPr>
              <a:t>没有交融半径</a:t>
            </a:r>
            <a:r>
              <a:rPr lang="en-US" sz="1400" b="1" dirty="0">
                <a:solidFill>
                  <a:srgbClr val="00628B"/>
                </a:solidFill>
              </a:rPr>
              <a:t>)</a:t>
            </a:r>
          </a:p>
        </p:txBody>
      </p:sp>
      <p:sp>
        <p:nvSpPr>
          <p:cNvPr id="35" name="Rektangel 34"/>
          <p:cNvSpPr/>
          <p:nvPr/>
        </p:nvSpPr>
        <p:spPr>
          <a:xfrm>
            <a:off x="4854052" y="1708803"/>
            <a:ext cx="34698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err="1">
                <a:solidFill>
                  <a:srgbClr val="00628B"/>
                </a:solidFill>
              </a:rPr>
              <a:t>MoveL</a:t>
            </a:r>
            <a:r>
              <a:rPr lang="en-US" sz="1400" b="1" dirty="0">
                <a:solidFill>
                  <a:srgbClr val="00628B"/>
                </a:solidFill>
              </a:rPr>
              <a:t>(</a:t>
            </a:r>
            <a:r>
              <a:rPr lang="zh-CN" altLang="en-US" sz="1400" b="1" dirty="0">
                <a:solidFill>
                  <a:srgbClr val="00628B"/>
                </a:solidFill>
              </a:rPr>
              <a:t>带交融半径</a:t>
            </a:r>
            <a:r>
              <a:rPr lang="en-US" altLang="zh-CN" sz="1400" b="1" dirty="0">
                <a:solidFill>
                  <a:srgbClr val="00628B"/>
                </a:solidFill>
              </a:rPr>
              <a:t>)</a:t>
            </a:r>
            <a:r>
              <a:rPr lang="en-US" sz="1400" b="1" dirty="0">
                <a:solidFill>
                  <a:srgbClr val="00628B"/>
                </a:solidFill>
              </a:rPr>
              <a:t>  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7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2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172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4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268" y="783548"/>
            <a:ext cx="5241598" cy="39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2893201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安全功能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安全功能可被安排到可配置</a:t>
            </a:r>
            <a:r>
              <a:rPr lang="da-DK" sz="1400" dirty="0">
                <a:solidFill>
                  <a:srgbClr val="262626"/>
                </a:solidFill>
              </a:rPr>
              <a:t> I/O’s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所有功能为双通路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每一个功能用两个信号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种类</a:t>
            </a:r>
            <a:r>
              <a:rPr lang="da-DK" sz="1000" dirty="0">
                <a:solidFill>
                  <a:srgbClr val="262626"/>
                </a:solidFill>
              </a:rPr>
              <a:t> 3, PLd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可配置</a:t>
            </a:r>
            <a:r>
              <a:rPr lang="da-DK" sz="1400" dirty="0">
                <a:solidFill>
                  <a:srgbClr val="262626"/>
                </a:solidFill>
              </a:rPr>
              <a:t> I/O’s</a:t>
            </a: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数字输入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数字输出</a:t>
            </a:r>
            <a:endParaRPr lang="da-DK" sz="10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安全</a:t>
            </a:r>
            <a:r>
              <a:rPr lang="en-US" dirty="0"/>
              <a:t> I/O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120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4" name="Rektangel 7"/>
          <p:cNvSpPr/>
          <p:nvPr/>
        </p:nvSpPr>
        <p:spPr>
          <a:xfrm>
            <a:off x="6249277" y="1435702"/>
            <a:ext cx="647700" cy="164050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35A87A6-6451-4257-BE90-B67938E1B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37201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911" y="676006"/>
            <a:ext cx="5280287" cy="3933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3073948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安全输入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紧急停止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用于连接外部急停按钮或安全</a:t>
            </a:r>
            <a:r>
              <a:rPr lang="en-US" altLang="zh-CN" sz="1000" dirty="0">
                <a:solidFill>
                  <a:srgbClr val="262626"/>
                </a:solidFill>
              </a:rPr>
              <a:t>PLC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缩减模式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信号低：机器人在正常模式下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信号高：机器人在缩减模式下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防护重置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如果安全控制板上</a:t>
            </a:r>
            <a:r>
              <a:rPr lang="en-US" altLang="zh-CN" sz="1000" dirty="0">
                <a:solidFill>
                  <a:srgbClr val="262626"/>
                </a:solidFill>
              </a:rPr>
              <a:t>SI0</a:t>
            </a:r>
            <a:r>
              <a:rPr lang="zh-CN" altLang="en-US" sz="1000" dirty="0">
                <a:solidFill>
                  <a:srgbClr val="262626"/>
                </a:solidFill>
              </a:rPr>
              <a:t>和</a:t>
            </a:r>
            <a:r>
              <a:rPr lang="en-US" altLang="zh-CN" sz="1000" dirty="0">
                <a:solidFill>
                  <a:srgbClr val="262626"/>
                </a:solidFill>
              </a:rPr>
              <a:t>SI1</a:t>
            </a:r>
            <a:r>
              <a:rPr lang="zh-CN" altLang="en-US" sz="1000" dirty="0">
                <a:solidFill>
                  <a:srgbClr val="262626"/>
                </a:solidFill>
              </a:rPr>
              <a:t>被连接，用这个信号可以复位安全回路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3-</a:t>
            </a:r>
            <a:r>
              <a:rPr lang="zh-CN" altLang="en-US" sz="1400" dirty="0">
                <a:solidFill>
                  <a:srgbClr val="262626"/>
                </a:solidFill>
              </a:rPr>
              <a:t>位置开关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见下一页</a:t>
            </a:r>
            <a:endParaRPr lang="da-DK" sz="10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安全输入信号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121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4" name="Rektangel 7"/>
          <p:cNvSpPr/>
          <p:nvPr/>
        </p:nvSpPr>
        <p:spPr>
          <a:xfrm>
            <a:off x="6610350" y="2139992"/>
            <a:ext cx="1524000" cy="740008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7CEE9F0-0C40-440C-A004-72229A78E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6600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810" y="787285"/>
            <a:ext cx="5291387" cy="392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2893201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安全输入信号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3-</a:t>
            </a:r>
            <a:r>
              <a:rPr lang="zh-CN" altLang="en-US" sz="1400" dirty="0">
                <a:solidFill>
                  <a:srgbClr val="262626"/>
                </a:solidFill>
              </a:rPr>
              <a:t>位置开关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可以在安全控制板上接线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操作模式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当</a:t>
            </a:r>
            <a:r>
              <a:rPr lang="en-US" altLang="zh-CN" sz="1000" dirty="0">
                <a:solidFill>
                  <a:srgbClr val="262626"/>
                </a:solidFill>
              </a:rPr>
              <a:t>3-</a:t>
            </a:r>
            <a:r>
              <a:rPr lang="zh-CN" altLang="en-US" sz="1000" dirty="0">
                <a:solidFill>
                  <a:srgbClr val="262626"/>
                </a:solidFill>
              </a:rPr>
              <a:t>位置开关被选择时才能选择</a:t>
            </a:r>
            <a:endParaRPr lang="en-US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endParaRPr lang="da-DK" sz="10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br>
              <a:rPr lang="da-DK" sz="1000" dirty="0">
                <a:solidFill>
                  <a:srgbClr val="262626"/>
                </a:solidFill>
              </a:rPr>
            </a:b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安全输入信号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122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4" name="Rektangel 7"/>
          <p:cNvSpPr/>
          <p:nvPr/>
        </p:nvSpPr>
        <p:spPr>
          <a:xfrm>
            <a:off x="6610350" y="2352674"/>
            <a:ext cx="1524000" cy="809625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Rektangel 7"/>
          <p:cNvSpPr/>
          <p:nvPr/>
        </p:nvSpPr>
        <p:spPr>
          <a:xfrm>
            <a:off x="6610350" y="2143125"/>
            <a:ext cx="1524000" cy="200023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79B65BA-C423-4764-8623-AEF796BFD4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73910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01" y="838687"/>
            <a:ext cx="5253403" cy="39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2893201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安全输出信号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系统紧急停止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高：正常模式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低：急停</a:t>
            </a:r>
            <a:r>
              <a:rPr lang="da-DK" sz="1000" dirty="0">
                <a:solidFill>
                  <a:srgbClr val="262626"/>
                </a:solidFill>
              </a:rPr>
              <a:t>: 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机器人运动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高：机器人不运动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低：机器人正在运动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机器人未停止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高：机器人要求停止，直到停止前信号为高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低：没有停止要求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缩减模式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高：正常模式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低：缩减模式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非缩减模式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缩减模式状态取反</a:t>
            </a:r>
            <a:endParaRPr lang="en-GB" sz="10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br>
              <a:rPr lang="da-DK" sz="1000" dirty="0">
                <a:solidFill>
                  <a:srgbClr val="262626"/>
                </a:solidFill>
              </a:rPr>
            </a:b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安全输出信号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123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4" name="Rektangel 7"/>
          <p:cNvSpPr/>
          <p:nvPr/>
        </p:nvSpPr>
        <p:spPr>
          <a:xfrm>
            <a:off x="6614488" y="3445160"/>
            <a:ext cx="1490986" cy="841347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5DAAFE0-A4D1-454B-A7B5-F066342F1B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85486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124</a:t>
            </a:fld>
            <a:endParaRPr lang="en-US"/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11</a:t>
            </a:r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de-DE" dirty="0"/>
              <a:t>3</a:t>
            </a:r>
            <a:r>
              <a:rPr lang="zh-CN" altLang="en-US" dirty="0"/>
              <a:t>点使能设备和模式选择器</a:t>
            </a:r>
            <a:endParaRPr lang="de-DE" dirty="0"/>
          </a:p>
        </p:txBody>
      </p:sp>
      <p:pic>
        <p:nvPicPr>
          <p:cNvPr id="12" name="Grafik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69" y="737870"/>
            <a:ext cx="5764531" cy="437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3841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Modbus TCP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基于以太网的通讯协议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通讯协议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协议是设备之间通讯的通用语言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可以在设备间传输数据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客户端（</a:t>
            </a:r>
            <a:r>
              <a:rPr lang="da-DK" sz="1400" dirty="0">
                <a:solidFill>
                  <a:srgbClr val="262626"/>
                </a:solidFill>
              </a:rPr>
              <a:t>Cli</a:t>
            </a:r>
            <a:r>
              <a:rPr lang="en-US" altLang="zh-CN" sz="1400" dirty="0" err="1">
                <a:solidFill>
                  <a:srgbClr val="262626"/>
                </a:solidFill>
              </a:rPr>
              <a:t>ent</a:t>
            </a:r>
            <a:r>
              <a:rPr lang="zh-CN" altLang="en-US" sz="1400" dirty="0">
                <a:solidFill>
                  <a:srgbClr val="262626"/>
                </a:solidFill>
              </a:rPr>
              <a:t>）</a:t>
            </a:r>
            <a:r>
              <a:rPr lang="da-DK" sz="1400" dirty="0">
                <a:solidFill>
                  <a:srgbClr val="262626"/>
                </a:solidFill>
              </a:rPr>
              <a:t>/</a:t>
            </a:r>
            <a:r>
              <a:rPr lang="zh-CN" altLang="en-US" sz="1400" dirty="0">
                <a:solidFill>
                  <a:srgbClr val="262626"/>
                </a:solidFill>
              </a:rPr>
              <a:t>服务器（</a:t>
            </a:r>
            <a:r>
              <a:rPr lang="da-DK" sz="1400" dirty="0">
                <a:solidFill>
                  <a:srgbClr val="262626"/>
                </a:solidFill>
              </a:rPr>
              <a:t> Server</a:t>
            </a:r>
            <a:r>
              <a:rPr lang="zh-CN" altLang="en-US" sz="1400" dirty="0">
                <a:solidFill>
                  <a:srgbClr val="262626"/>
                </a:solidFill>
              </a:rPr>
              <a:t>）</a:t>
            </a:r>
            <a:r>
              <a:rPr lang="da-DK" sz="1400" dirty="0">
                <a:solidFill>
                  <a:srgbClr val="262626"/>
                </a:solidFill>
              </a:rPr>
              <a:t> </a:t>
            </a:r>
            <a:r>
              <a:rPr lang="zh-CN" altLang="en-US" sz="1400" dirty="0">
                <a:solidFill>
                  <a:srgbClr val="262626"/>
                </a:solidFill>
              </a:rPr>
              <a:t>的关系</a:t>
            </a:r>
            <a:endParaRPr lang="da-DK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什么是</a:t>
            </a:r>
            <a:r>
              <a:rPr lang="da-DK" dirty="0"/>
              <a:t>Modbus TCP</a:t>
            </a:r>
            <a:r>
              <a:rPr lang="zh-CN" altLang="en-US" dirty="0"/>
              <a:t>？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125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0657" y="2011680"/>
            <a:ext cx="1922879" cy="264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grpSp>
        <p:nvGrpSpPr>
          <p:cNvPr id="20" name="Gruppe 2"/>
          <p:cNvGrpSpPr/>
          <p:nvPr/>
        </p:nvGrpSpPr>
        <p:grpSpPr>
          <a:xfrm>
            <a:off x="1943639" y="3226113"/>
            <a:ext cx="5256722" cy="864470"/>
            <a:chOff x="1829878" y="3386147"/>
            <a:chExt cx="5256722" cy="864470"/>
          </a:xfrm>
        </p:grpSpPr>
        <p:grpSp>
          <p:nvGrpSpPr>
            <p:cNvPr id="21" name="Gruppe 17"/>
            <p:cNvGrpSpPr/>
            <p:nvPr/>
          </p:nvGrpSpPr>
          <p:grpSpPr>
            <a:xfrm>
              <a:off x="3557079" y="3386147"/>
              <a:ext cx="3529521" cy="864468"/>
              <a:chOff x="3557079" y="3386147"/>
              <a:chExt cx="3529521" cy="864468"/>
            </a:xfrm>
          </p:grpSpPr>
          <p:cxnSp>
            <p:nvCxnSpPr>
              <p:cNvPr id="23" name="Lige forbindelse 11"/>
              <p:cNvCxnSpPr/>
              <p:nvPr/>
            </p:nvCxnSpPr>
            <p:spPr>
              <a:xfrm rot="16200000" flipH="1" flipV="1">
                <a:off x="4457078" y="2918382"/>
                <a:ext cx="1" cy="1800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kstboks 14"/>
              <p:cNvSpPr txBox="1"/>
              <p:nvPr/>
            </p:nvSpPr>
            <p:spPr>
              <a:xfrm>
                <a:off x="3882607" y="3566474"/>
                <a:ext cx="12600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i="1" dirty="0"/>
                  <a:t>以太网</a:t>
                </a:r>
                <a:endParaRPr lang="da-DK" sz="1400" i="1" dirty="0"/>
              </a:p>
            </p:txBody>
          </p:sp>
          <p:sp>
            <p:nvSpPr>
              <p:cNvPr id="25" name="Afrundet rektangel 15"/>
              <p:cNvSpPr/>
              <p:nvPr/>
            </p:nvSpPr>
            <p:spPr>
              <a:xfrm>
                <a:off x="5359400" y="3386147"/>
                <a:ext cx="1727200" cy="864468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/>
                  <a:t>设备</a:t>
                </a:r>
                <a:r>
                  <a:rPr lang="da-DK" sz="1400" dirty="0"/>
                  <a:t> 2</a:t>
                </a:r>
              </a:p>
            </p:txBody>
          </p:sp>
        </p:grpSp>
        <p:sp>
          <p:nvSpPr>
            <p:cNvPr id="22" name="Afrundet rektangel 9"/>
            <p:cNvSpPr/>
            <p:nvPr/>
          </p:nvSpPr>
          <p:spPr>
            <a:xfrm>
              <a:off x="1829878" y="3386149"/>
              <a:ext cx="1727200" cy="864468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设备</a:t>
              </a:r>
              <a:r>
                <a:rPr lang="da-DK" sz="1400" dirty="0"/>
                <a:t>1</a:t>
              </a:r>
            </a:p>
          </p:txBody>
        </p:sp>
      </p:grpSp>
      <p:sp>
        <p:nvSpPr>
          <p:cNvPr id="26" name="Højre-venstrepil 3"/>
          <p:cNvSpPr/>
          <p:nvPr/>
        </p:nvSpPr>
        <p:spPr>
          <a:xfrm>
            <a:off x="3858720" y="3750305"/>
            <a:ext cx="1474472" cy="338754"/>
          </a:xfrm>
          <a:prstGeom prst="left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数据</a:t>
            </a:r>
            <a:endParaRPr lang="en-GB" sz="14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21C2144-5675-49B3-894B-8612836A5A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73999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服务器</a:t>
            </a:r>
            <a:r>
              <a:rPr lang="da-DK" sz="1800" dirty="0">
                <a:solidFill>
                  <a:srgbClr val="262626"/>
                </a:solidFill>
              </a:rPr>
              <a:t> </a:t>
            </a:r>
            <a:r>
              <a:rPr lang="zh-CN" altLang="en-US" sz="1800" dirty="0">
                <a:solidFill>
                  <a:srgbClr val="262626"/>
                </a:solidFill>
              </a:rPr>
              <a:t>（从设备）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一个设备作为服务器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监听来自客户端的请求</a:t>
            </a: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客户端（主设备）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其他设备作为客户端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向服务器发送请求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每个设备必须有唯一的</a:t>
            </a:r>
            <a:r>
              <a:rPr lang="en-US" altLang="zh-CN" sz="1400" dirty="0">
                <a:solidFill>
                  <a:srgbClr val="262626"/>
                </a:solidFill>
              </a:rPr>
              <a:t>IP</a:t>
            </a:r>
            <a:r>
              <a:rPr lang="zh-CN" altLang="en-US" sz="1400" dirty="0">
                <a:solidFill>
                  <a:srgbClr val="262626"/>
                </a:solidFill>
              </a:rPr>
              <a:t>地址</a:t>
            </a:r>
            <a:endParaRPr lang="da-DK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客户端</a:t>
            </a:r>
            <a:r>
              <a:rPr lang="da-DK" dirty="0"/>
              <a:t>/ </a:t>
            </a:r>
            <a:r>
              <a:rPr lang="zh-CN" altLang="en-US" dirty="0"/>
              <a:t>服务器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126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0657" y="2011680"/>
            <a:ext cx="1922879" cy="264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grpSp>
        <p:nvGrpSpPr>
          <p:cNvPr id="20" name="Gruppe 2"/>
          <p:cNvGrpSpPr/>
          <p:nvPr/>
        </p:nvGrpSpPr>
        <p:grpSpPr>
          <a:xfrm>
            <a:off x="1943639" y="3226113"/>
            <a:ext cx="5256722" cy="864470"/>
            <a:chOff x="1829878" y="3386147"/>
            <a:chExt cx="5256722" cy="864470"/>
          </a:xfrm>
        </p:grpSpPr>
        <p:grpSp>
          <p:nvGrpSpPr>
            <p:cNvPr id="21" name="Gruppe 17"/>
            <p:cNvGrpSpPr/>
            <p:nvPr/>
          </p:nvGrpSpPr>
          <p:grpSpPr>
            <a:xfrm>
              <a:off x="3557079" y="3386147"/>
              <a:ext cx="3529521" cy="864468"/>
              <a:chOff x="3557079" y="3386147"/>
              <a:chExt cx="3529521" cy="864468"/>
            </a:xfrm>
          </p:grpSpPr>
          <p:cxnSp>
            <p:nvCxnSpPr>
              <p:cNvPr id="23" name="Lige forbindelse 11"/>
              <p:cNvCxnSpPr/>
              <p:nvPr/>
            </p:nvCxnSpPr>
            <p:spPr>
              <a:xfrm rot="16200000" flipH="1" flipV="1">
                <a:off x="4457078" y="2918382"/>
                <a:ext cx="1" cy="1800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Afrundet rektangel 15"/>
              <p:cNvSpPr/>
              <p:nvPr/>
            </p:nvSpPr>
            <p:spPr>
              <a:xfrm>
                <a:off x="5359400" y="3386147"/>
                <a:ext cx="1727200" cy="864468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/>
                  <a:t>设备</a:t>
                </a:r>
                <a:r>
                  <a:rPr lang="da-DK" sz="1400" dirty="0"/>
                  <a:t> 2</a:t>
                </a:r>
              </a:p>
            </p:txBody>
          </p:sp>
        </p:grpSp>
        <p:sp>
          <p:nvSpPr>
            <p:cNvPr id="22" name="Afrundet rektangel 9"/>
            <p:cNvSpPr/>
            <p:nvPr/>
          </p:nvSpPr>
          <p:spPr>
            <a:xfrm>
              <a:off x="1829878" y="3386149"/>
              <a:ext cx="1727200" cy="864468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设备</a:t>
              </a:r>
              <a:r>
                <a:rPr lang="da-DK" sz="1400" dirty="0"/>
                <a:t>1</a:t>
              </a:r>
            </a:p>
          </p:txBody>
        </p:sp>
      </p:grpSp>
      <p:sp>
        <p:nvSpPr>
          <p:cNvPr id="18" name="Højre-venstrepil 3"/>
          <p:cNvSpPr/>
          <p:nvPr/>
        </p:nvSpPr>
        <p:spPr>
          <a:xfrm>
            <a:off x="3858720" y="3750630"/>
            <a:ext cx="1474472" cy="338754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回答</a:t>
            </a:r>
            <a:endParaRPr lang="en-GB" sz="1400" dirty="0"/>
          </a:p>
        </p:txBody>
      </p:sp>
      <p:sp>
        <p:nvSpPr>
          <p:cNvPr id="19" name="Højre-venstrepil 3"/>
          <p:cNvSpPr/>
          <p:nvPr/>
        </p:nvSpPr>
        <p:spPr>
          <a:xfrm>
            <a:off x="3858720" y="3198831"/>
            <a:ext cx="1474472" cy="33875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请求</a:t>
            </a:r>
            <a:endParaRPr lang="en-GB" sz="1400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84D5AB5-D470-4CED-A2C1-740B939006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07500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用于</a:t>
            </a:r>
            <a:r>
              <a:rPr lang="en-GB" sz="1800" dirty="0">
                <a:solidFill>
                  <a:srgbClr val="262626"/>
                </a:solidFill>
              </a:rPr>
              <a:t>Modbus TCP</a:t>
            </a:r>
            <a:r>
              <a:rPr lang="zh-CN" altLang="en-US" sz="1800" dirty="0">
                <a:solidFill>
                  <a:srgbClr val="262626"/>
                </a:solidFill>
              </a:rPr>
              <a:t>通讯的数据类型</a:t>
            </a: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地址范围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每一个数字信号和寄存器都有唯一的地址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地址由供应商技术文档说明</a:t>
            </a:r>
            <a:endParaRPr lang="en-GB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数据类型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127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0657" y="2011680"/>
            <a:ext cx="1922879" cy="264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graphicFrame>
        <p:nvGraphicFramePr>
          <p:cNvPr id="24" name="Tabel 16"/>
          <p:cNvGraphicFramePr>
            <a:graphicFrameLocks noGrp="1"/>
          </p:cNvGraphicFramePr>
          <p:nvPr>
            <p:extLst/>
          </p:nvPr>
        </p:nvGraphicFramePr>
        <p:xfrm>
          <a:off x="1581629" y="2121593"/>
          <a:ext cx="6381377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29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2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数字输入</a:t>
                      </a:r>
                      <a:endParaRPr lang="da-DK" sz="14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On/</a:t>
                      </a:r>
                      <a:r>
                        <a:rPr lang="da-DK" sz="1400" dirty="0" err="1"/>
                        <a:t>Off</a:t>
                      </a:r>
                      <a:endParaRPr lang="da-DK" sz="1400" dirty="0"/>
                    </a:p>
                  </a:txBody>
                  <a:tcPr>
                    <a:solidFill>
                      <a:srgbClr val="C2E1F6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i="1" dirty="0"/>
                        <a:t>相关文档由服务器供应商提供</a:t>
                      </a:r>
                      <a:endParaRPr lang="da-DK" sz="1400" i="1" dirty="0"/>
                    </a:p>
                  </a:txBody>
                  <a:tcPr anchor="ctr">
                    <a:solidFill>
                      <a:srgbClr val="C2E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数字输出</a:t>
                      </a:r>
                      <a:endParaRPr lang="da-DK" sz="14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/>
                        <a:t>On/Off</a:t>
                      </a:r>
                    </a:p>
                  </a:txBody>
                  <a:tcPr>
                    <a:solidFill>
                      <a:srgbClr val="C2E1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a-DK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寄存器输入</a:t>
                      </a:r>
                      <a:endParaRPr lang="da-DK" sz="14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/>
                        <a:t>16 bit</a:t>
                      </a:r>
                    </a:p>
                  </a:txBody>
                  <a:tcPr>
                    <a:solidFill>
                      <a:srgbClr val="C2E1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a-DK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寄存器输出</a:t>
                      </a:r>
                      <a:endParaRPr lang="da-DK" sz="14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/>
                        <a:t>16 bit</a:t>
                      </a:r>
                    </a:p>
                  </a:txBody>
                  <a:tcPr>
                    <a:solidFill>
                      <a:srgbClr val="C2E1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a-DK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6" name="Tabel 18"/>
          <p:cNvGraphicFramePr>
            <a:graphicFrameLocks noGrp="1"/>
          </p:cNvGraphicFramePr>
          <p:nvPr>
            <p:extLst/>
          </p:nvPr>
        </p:nvGraphicFramePr>
        <p:xfrm>
          <a:off x="1581628" y="1685746"/>
          <a:ext cx="638137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21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0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solidFill>
                            <a:schemeClr val="dk1"/>
                          </a:solidFill>
                          <a:latin typeface="+mn-lt"/>
                        </a:rPr>
                        <a:t>数据类型</a:t>
                      </a:r>
                      <a:endParaRPr lang="da-DK" sz="1400" b="1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 anchor="ctr"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/>
                        <a:t>值</a:t>
                      </a:r>
                      <a:endParaRPr lang="da-DK" sz="1400" b="1" dirty="0"/>
                    </a:p>
                  </a:txBody>
                  <a:tcPr anchor="ctr"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/>
                        <a:t>地址范围</a:t>
                      </a:r>
                      <a:endParaRPr lang="da-DK" sz="1400" b="1" dirty="0"/>
                    </a:p>
                  </a:txBody>
                  <a:tcPr anchor="ctr">
                    <a:solidFill>
                      <a:srgbClr val="C2E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CCF25DC-909F-47A2-AFF2-36152DC561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9152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例子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用机器人做客户端并连接到服务器</a:t>
            </a: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 err="1"/>
              <a:t>Modbus</a:t>
            </a:r>
            <a:r>
              <a:rPr lang="da-DK" dirty="0"/>
              <a:t> TCP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128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0657" y="2011680"/>
            <a:ext cx="1922879" cy="264903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grpSp>
        <p:nvGrpSpPr>
          <p:cNvPr id="13" name="Gruppe 17"/>
          <p:cNvGrpSpPr/>
          <p:nvPr/>
        </p:nvGrpSpPr>
        <p:grpSpPr>
          <a:xfrm>
            <a:off x="2288652" y="2607793"/>
            <a:ext cx="4703837" cy="1691212"/>
            <a:chOff x="2382763" y="2982506"/>
            <a:chExt cx="4703837" cy="169121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2763" y="2982506"/>
              <a:ext cx="1181125" cy="1018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" name="Lige forbindelse 11"/>
            <p:cNvCxnSpPr/>
            <p:nvPr/>
          </p:nvCxnSpPr>
          <p:spPr>
            <a:xfrm rot="16200000" flipH="1" flipV="1">
              <a:off x="4457078" y="2918382"/>
              <a:ext cx="1" cy="180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kstboks 12"/>
            <p:cNvSpPr txBox="1"/>
            <p:nvPr/>
          </p:nvSpPr>
          <p:spPr>
            <a:xfrm>
              <a:off x="2622607" y="4350382"/>
              <a:ext cx="148536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400" i="1" dirty="0"/>
                <a:t>Modbus</a:t>
              </a:r>
              <a:r>
                <a:rPr lang="zh-CN" altLang="en-US" sz="1400" i="1" dirty="0"/>
                <a:t>客户端</a:t>
              </a:r>
              <a:endParaRPr lang="da-DK" sz="1400" i="1" dirty="0"/>
            </a:p>
          </p:txBody>
        </p:sp>
        <p:sp>
          <p:nvSpPr>
            <p:cNvPr id="18" name="Tekstboks 13"/>
            <p:cNvSpPr txBox="1"/>
            <p:nvPr/>
          </p:nvSpPr>
          <p:spPr>
            <a:xfrm>
              <a:off x="5593000" y="4365941"/>
              <a:ext cx="14936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400" i="1" dirty="0"/>
                <a:t>Modbus </a:t>
              </a:r>
              <a:r>
                <a:rPr lang="zh-CN" altLang="en-US" sz="1400" i="1" dirty="0"/>
                <a:t>服务器</a:t>
              </a:r>
              <a:endParaRPr lang="da-DK" sz="1400" i="1" dirty="0"/>
            </a:p>
          </p:txBody>
        </p:sp>
        <p:sp>
          <p:nvSpPr>
            <p:cNvPr id="19" name="Tekstboks 14"/>
            <p:cNvSpPr txBox="1"/>
            <p:nvPr/>
          </p:nvSpPr>
          <p:spPr>
            <a:xfrm>
              <a:off x="3882607" y="3566474"/>
              <a:ext cx="126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i="1" dirty="0"/>
                <a:t>以太网</a:t>
              </a:r>
              <a:endParaRPr lang="da-DK" sz="1400" i="1" dirty="0"/>
            </a:p>
          </p:txBody>
        </p:sp>
        <p:sp>
          <p:nvSpPr>
            <p:cNvPr id="20" name="Afrundet rektangel 15"/>
            <p:cNvSpPr/>
            <p:nvPr/>
          </p:nvSpPr>
          <p:spPr>
            <a:xfrm>
              <a:off x="5359400" y="3386147"/>
              <a:ext cx="1727200" cy="864468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外部设备</a:t>
              </a:r>
              <a:endParaRPr lang="da-DK" sz="1400" dirty="0"/>
            </a:p>
          </p:txBody>
        </p: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908D2-B00B-4955-BA9C-301E317ADD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8409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18" y="583339"/>
            <a:ext cx="5241581" cy="3927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设置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选择静态网址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设置机器人</a:t>
            </a:r>
            <a:r>
              <a:rPr lang="en-US" altLang="zh-CN" sz="1400" dirty="0">
                <a:solidFill>
                  <a:srgbClr val="262626"/>
                </a:solidFill>
              </a:rPr>
              <a:t>IP</a:t>
            </a:r>
            <a:r>
              <a:rPr lang="zh-CN" altLang="en-US" sz="1400" dirty="0">
                <a:solidFill>
                  <a:srgbClr val="262626"/>
                </a:solidFill>
              </a:rPr>
              <a:t>地址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设置子网掩码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按“应用”保存设置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提示：用“更新”按钮是</a:t>
            </a:r>
            <a:r>
              <a:rPr lang="en-US" altLang="zh-CN" sz="1400" dirty="0">
                <a:solidFill>
                  <a:srgbClr val="262626"/>
                </a:solidFill>
              </a:rPr>
              <a:t>ping</a:t>
            </a:r>
            <a:r>
              <a:rPr lang="zh-CN" altLang="en-US" sz="1400" dirty="0">
                <a:solidFill>
                  <a:srgbClr val="262626"/>
                </a:solidFill>
              </a:rPr>
              <a:t>其他设备</a:t>
            </a:r>
            <a:r>
              <a:rPr lang="da-DK" sz="1400" dirty="0">
                <a:solidFill>
                  <a:srgbClr val="262626"/>
                </a:solidFill>
              </a:rPr>
              <a:t>:</a:t>
            </a: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设置网络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129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694251" y="2261406"/>
            <a:ext cx="1440140" cy="185811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Rectangle 13"/>
          <p:cNvSpPr/>
          <p:nvPr/>
        </p:nvSpPr>
        <p:spPr>
          <a:xfrm>
            <a:off x="6694251" y="2454393"/>
            <a:ext cx="1440140" cy="185811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ectangle 14"/>
          <p:cNvSpPr/>
          <p:nvPr/>
        </p:nvSpPr>
        <p:spPr>
          <a:xfrm>
            <a:off x="5436708" y="3474333"/>
            <a:ext cx="1337511" cy="257356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B0A466E-CBAB-4801-90B1-EE83BFEA80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764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4638118" y="3544428"/>
            <a:ext cx="880785" cy="180945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</a:endParaRPr>
          </a:p>
        </p:txBody>
      </p:sp>
      <p:sp>
        <p:nvSpPr>
          <p:cNvPr id="12" name="Rektangel 11"/>
          <p:cNvSpPr/>
          <p:nvPr/>
        </p:nvSpPr>
        <p:spPr>
          <a:xfrm>
            <a:off x="412230" y="1112755"/>
            <a:ext cx="27207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交融半径是在每一个路点中调整的</a:t>
            </a:r>
            <a:endParaRPr lang="en-US" sz="1400" dirty="0"/>
          </a:p>
        </p:txBody>
      </p:sp>
      <p:sp>
        <p:nvSpPr>
          <p:cNvPr id="2" name="Pladsholder til tekst 1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优化工具：交融半径</a:t>
            </a:r>
            <a:endParaRPr lang="da-DK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59C1CA0-EC73-4762-B9B6-864D9C9AC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40" y="863807"/>
            <a:ext cx="5241596" cy="390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1">
            <a:extLst>
              <a:ext uri="{FF2B5EF4-FFF2-40B4-BE49-F238E27FC236}">
                <a16:creationId xmlns:a16="http://schemas.microsoft.com/office/drawing/2014/main" id="{796C26F0-77C8-4F70-919C-1140A5EA6ECF}"/>
              </a:ext>
            </a:extLst>
          </p:cNvPr>
          <p:cNvSpPr/>
          <p:nvPr/>
        </p:nvSpPr>
        <p:spPr>
          <a:xfrm>
            <a:off x="4655538" y="3585550"/>
            <a:ext cx="899770" cy="176016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3105873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Phoenix </a:t>
            </a:r>
            <a:r>
              <a:rPr lang="zh-CN" altLang="en-US" sz="1800" dirty="0">
                <a:solidFill>
                  <a:srgbClr val="262626"/>
                </a:solidFill>
              </a:rPr>
              <a:t>模块</a:t>
            </a:r>
            <a:r>
              <a:rPr lang="en-GB" sz="1800" dirty="0">
                <a:solidFill>
                  <a:srgbClr val="262626"/>
                </a:solidFill>
              </a:rPr>
              <a:t>  ILB ETH 24 DI16 DIO16 2TX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16 </a:t>
            </a:r>
            <a:r>
              <a:rPr lang="zh-CN" altLang="en-US" sz="1400" dirty="0">
                <a:solidFill>
                  <a:srgbClr val="262626"/>
                </a:solidFill>
              </a:rPr>
              <a:t>数字输入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16 </a:t>
            </a:r>
            <a:r>
              <a:rPr lang="zh-CN" altLang="en-US" sz="1400" dirty="0">
                <a:solidFill>
                  <a:srgbClr val="262626"/>
                </a:solidFill>
              </a:rPr>
              <a:t>数字输出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2 </a:t>
            </a:r>
            <a:r>
              <a:rPr lang="zh-CN" altLang="en-US" sz="1400" dirty="0">
                <a:solidFill>
                  <a:srgbClr val="262626"/>
                </a:solidFill>
              </a:rPr>
              <a:t>个网口</a:t>
            </a:r>
            <a:endParaRPr lang="da-DK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服务器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130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grpSp>
        <p:nvGrpSpPr>
          <p:cNvPr id="17" name="Gruppe 1"/>
          <p:cNvGrpSpPr/>
          <p:nvPr/>
        </p:nvGrpSpPr>
        <p:grpSpPr>
          <a:xfrm>
            <a:off x="2947480" y="1595335"/>
            <a:ext cx="5885199" cy="3184655"/>
            <a:chOff x="824426" y="2358756"/>
            <a:chExt cx="7251170" cy="4263474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24426" y="2358756"/>
              <a:ext cx="7251170" cy="4263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ktangel 5"/>
            <p:cNvSpPr/>
            <p:nvPr/>
          </p:nvSpPr>
          <p:spPr>
            <a:xfrm>
              <a:off x="2589690" y="3126074"/>
              <a:ext cx="1260000" cy="185414"/>
            </a:xfrm>
            <a:prstGeom prst="rect">
              <a:avLst/>
            </a:prstGeom>
            <a:noFill/>
            <a:ln>
              <a:solidFill>
                <a:srgbClr val="00628B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Rektangel 9"/>
            <p:cNvSpPr/>
            <p:nvPr/>
          </p:nvSpPr>
          <p:spPr>
            <a:xfrm>
              <a:off x="3858591" y="3316974"/>
              <a:ext cx="792001" cy="185414"/>
            </a:xfrm>
            <a:prstGeom prst="rect">
              <a:avLst/>
            </a:prstGeom>
            <a:noFill/>
            <a:ln>
              <a:solidFill>
                <a:srgbClr val="00628B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Rektangel 10"/>
            <p:cNvSpPr/>
            <p:nvPr/>
          </p:nvSpPr>
          <p:spPr>
            <a:xfrm>
              <a:off x="5512491" y="3122875"/>
              <a:ext cx="2502000" cy="185414"/>
            </a:xfrm>
            <a:prstGeom prst="rect">
              <a:avLst/>
            </a:prstGeom>
            <a:noFill/>
            <a:ln>
              <a:solidFill>
                <a:srgbClr val="00628B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Rektangel 11"/>
            <p:cNvSpPr/>
            <p:nvPr/>
          </p:nvSpPr>
          <p:spPr>
            <a:xfrm>
              <a:off x="5511986" y="3313775"/>
              <a:ext cx="2502000" cy="185414"/>
            </a:xfrm>
            <a:prstGeom prst="rect">
              <a:avLst/>
            </a:prstGeom>
            <a:noFill/>
            <a:ln>
              <a:solidFill>
                <a:srgbClr val="00628B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70" y="2472911"/>
            <a:ext cx="1873772" cy="1435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248823-9A0E-4AFA-B365-56B4880CD1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5693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04" y="787518"/>
            <a:ext cx="5241581" cy="3914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2990821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设备设置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增加新设备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设置新设备的</a:t>
            </a:r>
            <a:r>
              <a:rPr lang="en-US" altLang="zh-CN" sz="1400" dirty="0">
                <a:solidFill>
                  <a:srgbClr val="262626"/>
                </a:solidFill>
              </a:rPr>
              <a:t>IP</a:t>
            </a:r>
            <a:r>
              <a:rPr lang="zh-CN" altLang="en-US" sz="1400" dirty="0">
                <a:solidFill>
                  <a:srgbClr val="262626"/>
                </a:solidFill>
              </a:rPr>
              <a:t>地址（服务器）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信号设置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增加新设备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增加信号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定义数据类型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设置信号地址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定义信号名字</a:t>
            </a:r>
            <a:endParaRPr lang="da-DK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设置服务器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131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4400" y="2020358"/>
            <a:ext cx="849544" cy="547913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ectangle 14"/>
          <p:cNvSpPr/>
          <p:nvPr/>
        </p:nvSpPr>
        <p:spPr>
          <a:xfrm>
            <a:off x="4758008" y="1604623"/>
            <a:ext cx="585270" cy="157964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Rectangle 16"/>
          <p:cNvSpPr/>
          <p:nvPr/>
        </p:nvSpPr>
        <p:spPr>
          <a:xfrm>
            <a:off x="6219245" y="1842779"/>
            <a:ext cx="300825" cy="177579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AF1AE5A-1F02-439A-8171-B637FCC82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7602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404" y="923217"/>
            <a:ext cx="5231132" cy="391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设置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</a:t>
            </a:r>
            <a:r>
              <a:rPr lang="en-US" altLang="zh-CN" sz="1400" dirty="0">
                <a:solidFill>
                  <a:srgbClr val="262626"/>
                </a:solidFill>
              </a:rPr>
              <a:t>2</a:t>
            </a:r>
            <a:r>
              <a:rPr lang="zh-CN" altLang="en-US" sz="1400" dirty="0">
                <a:solidFill>
                  <a:srgbClr val="262626"/>
                </a:solidFill>
              </a:rPr>
              <a:t>个数字输入信号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</a:t>
            </a:r>
            <a:r>
              <a:rPr lang="en-US" altLang="zh-CN" sz="1400" dirty="0">
                <a:solidFill>
                  <a:srgbClr val="262626"/>
                </a:solidFill>
              </a:rPr>
              <a:t>2</a:t>
            </a:r>
            <a:r>
              <a:rPr lang="zh-CN" altLang="en-US" sz="1400" dirty="0">
                <a:solidFill>
                  <a:srgbClr val="262626"/>
                </a:solidFill>
              </a:rPr>
              <a:t>个数字输出信号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保存在安装设置中</a:t>
            </a: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监测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信号能够在</a:t>
            </a:r>
            <a:r>
              <a:rPr lang="da-DK" sz="1400" dirty="0">
                <a:solidFill>
                  <a:srgbClr val="262626"/>
                </a:solidFill>
              </a:rPr>
              <a:t>I/O</a:t>
            </a:r>
            <a:r>
              <a:rPr lang="zh-CN" altLang="en-US" sz="1400" dirty="0">
                <a:solidFill>
                  <a:srgbClr val="262626"/>
                </a:solidFill>
              </a:rPr>
              <a:t>窗口中检测</a:t>
            </a:r>
            <a:r>
              <a:rPr lang="da-DK" sz="1400" dirty="0">
                <a:solidFill>
                  <a:srgbClr val="262626"/>
                </a:solidFill>
              </a:rPr>
              <a:t> </a:t>
            </a: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连接状态</a:t>
            </a:r>
            <a:endParaRPr lang="da-DK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设置服务器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132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graphicFrame>
        <p:nvGraphicFramePr>
          <p:cNvPr id="14" name="Tabel 17"/>
          <p:cNvGraphicFramePr>
            <a:graphicFrameLocks noGrp="1"/>
          </p:cNvGraphicFramePr>
          <p:nvPr>
            <p:extLst/>
          </p:nvPr>
        </p:nvGraphicFramePr>
        <p:xfrm>
          <a:off x="757784" y="3434084"/>
          <a:ext cx="2347679" cy="13839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9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8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1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/>
                        <a:t>状态</a:t>
                      </a:r>
                      <a:endParaRPr lang="da-DK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303">
                <a:tc>
                  <a:txBody>
                    <a:bodyPr/>
                    <a:lstStyle/>
                    <a:p>
                      <a:pPr algn="l"/>
                      <a:endParaRPr lang="da-DK" sz="120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dirty="0">
                          <a:solidFill>
                            <a:schemeClr val="dk1"/>
                          </a:solidFill>
                          <a:latin typeface="+mn-lt"/>
                        </a:rPr>
                        <a:t>连接</a:t>
                      </a:r>
                      <a:r>
                        <a:rPr lang="en-US" altLang="zh-CN" sz="1200" b="0" dirty="0">
                          <a:solidFill>
                            <a:schemeClr val="dk1"/>
                          </a:solidFill>
                          <a:latin typeface="+mn-lt"/>
                        </a:rPr>
                        <a:t>OK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471">
                <a:tc>
                  <a:txBody>
                    <a:bodyPr/>
                    <a:lstStyle/>
                    <a:p>
                      <a:pPr algn="l"/>
                      <a:endParaRPr lang="da-DK" sz="120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dirty="0">
                          <a:solidFill>
                            <a:schemeClr val="dk1"/>
                          </a:solidFill>
                          <a:latin typeface="+mn-lt"/>
                        </a:rPr>
                        <a:t>更新频率警告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22">
                <a:tc>
                  <a:txBody>
                    <a:bodyPr/>
                    <a:lstStyle/>
                    <a:p>
                      <a:pPr algn="l"/>
                      <a:endParaRPr lang="da-DK" sz="120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dirty="0">
                          <a:solidFill>
                            <a:schemeClr val="dk1"/>
                          </a:solidFill>
                          <a:latin typeface="+mn-lt"/>
                        </a:rPr>
                        <a:t>没有连接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622">
                <a:tc>
                  <a:txBody>
                    <a:bodyPr/>
                    <a:lstStyle/>
                    <a:p>
                      <a:pPr algn="ctr"/>
                      <a:r>
                        <a:rPr lang="da-DK" sz="1200" b="1">
                          <a:solidFill>
                            <a:srgbClr val="00B0F0"/>
                          </a:solidFill>
                          <a:latin typeface="OCR A Extended" pitchFamily="50" charset="0"/>
                        </a:rPr>
                        <a:t>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dirty="0">
                          <a:solidFill>
                            <a:schemeClr val="dk1"/>
                          </a:solidFill>
                          <a:latin typeface="+mn-lt"/>
                        </a:rPr>
                        <a:t>异常代码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586" y="3751080"/>
            <a:ext cx="281933" cy="211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9910" y="4019834"/>
            <a:ext cx="289777" cy="21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5193" y="4289488"/>
            <a:ext cx="2160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6D17693-7894-4B5F-ADDF-ED31202F86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97935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56" y="787518"/>
            <a:ext cx="5241580" cy="3900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2893205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信号使用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和正常的数字信号功能相同</a:t>
            </a: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Save sample program as </a:t>
            </a:r>
            <a:r>
              <a:rPr lang="da-DK" sz="1400" dirty="0" err="1">
                <a:solidFill>
                  <a:srgbClr val="262626"/>
                </a:solidFill>
              </a:rPr>
              <a:t>modbus.urp</a:t>
            </a: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在程序中用</a:t>
            </a:r>
            <a:r>
              <a:rPr lang="da-DK" dirty="0"/>
              <a:t>Modbus</a:t>
            </a:r>
            <a:r>
              <a:rPr lang="zh-CN" altLang="en-US" dirty="0"/>
              <a:t>信号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133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graphicFrame>
        <p:nvGraphicFramePr>
          <p:cNvPr id="17" name="Tabel 26"/>
          <p:cNvGraphicFramePr>
            <a:graphicFrameLocks noGrp="1"/>
          </p:cNvGraphicFramePr>
          <p:nvPr>
            <p:extLst/>
          </p:nvPr>
        </p:nvGraphicFramePr>
        <p:xfrm>
          <a:off x="539999" y="2844917"/>
          <a:ext cx="1866702" cy="1432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66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4453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/>
                        <a:t>Robot Program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/>
                        <a:t>     </a:t>
                      </a:r>
                      <a:r>
                        <a:rPr lang="da-DK" sz="1100" dirty="0" err="1"/>
                        <a:t>MoveL</a:t>
                      </a:r>
                      <a:endParaRPr lang="da-DK" sz="1100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/>
                        <a:t>          Waypoint_1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/>
                        <a:t>          Set</a:t>
                      </a:r>
                      <a:r>
                        <a:rPr lang="da-DK" sz="1100" baseline="0" dirty="0"/>
                        <a:t> MODBUS_1 = True</a:t>
                      </a:r>
                      <a:endParaRPr lang="da-DK" sz="1100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/>
                        <a:t>          Waypoint_2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/>
                        <a:t>          Waypoint_3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/>
                        <a:t>          Waypoint_4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/>
                        <a:t>          Set MODBUS_1 = 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5659099" y="3192522"/>
            <a:ext cx="713125" cy="264320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B9C488F-5882-4C93-9979-A79AD86569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5781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Ethernet IP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作为默认是不激活的</a:t>
            </a: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从</a:t>
            </a:r>
            <a:r>
              <a:rPr lang="da-DK" sz="1800" dirty="0">
                <a:solidFill>
                  <a:srgbClr val="262626"/>
                </a:solidFill>
              </a:rPr>
              <a:t>SW 3.2</a:t>
            </a:r>
            <a:r>
              <a:rPr lang="zh-CN" altLang="en-US" sz="1800" dirty="0">
                <a:solidFill>
                  <a:srgbClr val="262626"/>
                </a:solidFill>
              </a:rPr>
              <a:t>版以后生效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在核心课程培训时不包括</a:t>
            </a: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6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/>
              <a:t>Ethernet IP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134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05" y="744221"/>
            <a:ext cx="5241580" cy="3916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1D6D42B-1013-4F3B-B432-442167B397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36494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2893203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PROFINET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作为默认是不激活的</a:t>
            </a: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从</a:t>
            </a:r>
            <a:r>
              <a:rPr lang="da-DK" sz="1800" dirty="0">
                <a:solidFill>
                  <a:srgbClr val="262626"/>
                </a:solidFill>
              </a:rPr>
              <a:t>SW 3.3</a:t>
            </a:r>
            <a:r>
              <a:rPr lang="zh-CN" altLang="en-US" sz="1800" dirty="0">
                <a:solidFill>
                  <a:srgbClr val="262626"/>
                </a:solidFill>
              </a:rPr>
              <a:t>版以后生效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在核心课程培训时不包括</a:t>
            </a: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r>
              <a:rPr lang="da-DK" altLang="zh-CN" sz="1400" dirty="0"/>
              <a:t>http://www.universal-robots.com/how-tos-and-faqs/how-to/ur-how-tos/profinet-guide-20596/</a:t>
            </a:r>
          </a:p>
          <a:p>
            <a:r>
              <a:rPr lang="da-DK" altLang="zh-CN" sz="1400" dirty="0"/>
              <a:t>http://www.universal-robots.com/how-tos-and-faqs/faq/ur-faq/release-note-software-version-33xx/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6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/>
              <a:t>PROFINET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135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03" y="695157"/>
            <a:ext cx="5206795" cy="3895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EB7F9EB-C7B0-4279-AA1E-2879297BE8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00498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力控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77" y="853745"/>
            <a:ext cx="5632557" cy="375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7142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特点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和环境融合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调整机器人位置来达到定义的力</a:t>
            </a: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技术参数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力控精度</a:t>
            </a:r>
            <a:r>
              <a:rPr lang="da-DK" sz="1400" dirty="0">
                <a:solidFill>
                  <a:srgbClr val="262626"/>
                </a:solidFill>
              </a:rPr>
              <a:t>	                        ± 10 N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扭矩精度                 </a:t>
            </a:r>
            <a:r>
              <a:rPr lang="da-DK" sz="1400" dirty="0">
                <a:solidFill>
                  <a:srgbClr val="262626"/>
                </a:solidFill>
              </a:rPr>
              <a:t>	 ± 5 Nm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位置精度          </a:t>
            </a:r>
            <a:r>
              <a:rPr lang="da-DK" sz="1400" dirty="0">
                <a:solidFill>
                  <a:srgbClr val="262626"/>
                </a:solidFill>
              </a:rPr>
              <a:t>	 ± 5 mm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方向精度             </a:t>
            </a:r>
            <a:r>
              <a:rPr lang="da-DK" sz="1400" dirty="0">
                <a:solidFill>
                  <a:srgbClr val="262626"/>
                </a:solidFill>
              </a:rPr>
              <a:t>	 ± 0.5 °</a:t>
            </a:r>
            <a:endParaRPr lang="en-GB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力指令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137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pic>
        <p:nvPicPr>
          <p:cNvPr id="13" name="Billed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149" y="1104407"/>
            <a:ext cx="4555611" cy="3010712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F30E03-7C99-4E49-A88E-B753117255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57438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05" y="787518"/>
            <a:ext cx="5267931" cy="3923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设置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力类型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力数值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力方向</a:t>
            </a:r>
            <a:endParaRPr lang="en-GB" sz="1400" dirty="0">
              <a:solidFill>
                <a:srgbClr val="262626"/>
              </a:solidFill>
            </a:endParaRPr>
          </a:p>
          <a:p>
            <a:pPr marL="646113" lvl="2" indent="-285750"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很容易测试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示教测试</a:t>
            </a:r>
            <a:endParaRPr lang="en-GB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如何使用力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138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00858" y="1747838"/>
            <a:ext cx="485930" cy="450056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Rectangle 17"/>
          <p:cNvSpPr/>
          <p:nvPr/>
        </p:nvSpPr>
        <p:spPr>
          <a:xfrm>
            <a:off x="5001679" y="1600810"/>
            <a:ext cx="418883" cy="176783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9" name="Rectangle 18"/>
          <p:cNvSpPr/>
          <p:nvPr/>
        </p:nvSpPr>
        <p:spPr>
          <a:xfrm>
            <a:off x="5001679" y="3003140"/>
            <a:ext cx="532346" cy="124358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Rectangle 19"/>
          <p:cNvSpPr/>
          <p:nvPr/>
        </p:nvSpPr>
        <p:spPr>
          <a:xfrm>
            <a:off x="8024813" y="3519488"/>
            <a:ext cx="421528" cy="173832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10E0206-5ED2-466E-BB6D-5C340660C9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80930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特点：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单轴模式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力方向为</a:t>
            </a:r>
            <a:r>
              <a:rPr lang="en-US" altLang="zh-CN" sz="1400" dirty="0">
                <a:solidFill>
                  <a:srgbClr val="262626"/>
                </a:solidFill>
              </a:rPr>
              <a:t>Z</a:t>
            </a:r>
            <a:r>
              <a:rPr lang="zh-CN" altLang="en-US" sz="1400" dirty="0">
                <a:solidFill>
                  <a:srgbClr val="262626"/>
                </a:solidFill>
              </a:rPr>
              <a:t>轴方向</a:t>
            </a: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测试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增加力指令到新程序中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设置类型：简单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设置特征：基座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设置力：</a:t>
            </a:r>
            <a:r>
              <a:rPr lang="en-US" altLang="zh-CN" sz="1400" dirty="0">
                <a:solidFill>
                  <a:srgbClr val="262626"/>
                </a:solidFill>
              </a:rPr>
              <a:t>30N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示教测试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设置力：</a:t>
            </a:r>
            <a:r>
              <a:rPr lang="da-DK" sz="1400" dirty="0">
                <a:solidFill>
                  <a:srgbClr val="262626"/>
                </a:solidFill>
              </a:rPr>
              <a:t>-30 N</a:t>
            </a: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示教测试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设置特征：工具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示教测试</a:t>
            </a:r>
            <a:endParaRPr lang="da-DK" sz="10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力控类型：简单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139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pic>
        <p:nvPicPr>
          <p:cNvPr id="17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81" y="1171896"/>
            <a:ext cx="3483079" cy="3010712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DDB9068-72C9-4D8A-A4F6-CD83B67F55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317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优化工具：运动速度和加速度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2" name="Rektangel 11"/>
          <p:cNvSpPr/>
          <p:nvPr/>
        </p:nvSpPr>
        <p:spPr>
          <a:xfrm>
            <a:off x="412230" y="1112755"/>
            <a:ext cx="27207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速度和加速度度设置适用于移动语句下的所有路点</a:t>
            </a:r>
            <a:endParaRPr lang="en-US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E8C912-4F1D-4CB2-8946-3C7E01D75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008" y="752236"/>
            <a:ext cx="5379286" cy="405463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67974" y="2361980"/>
            <a:ext cx="969839" cy="180945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6568949" y="2754294"/>
            <a:ext cx="968864" cy="180945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2893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简单程序</a:t>
            </a:r>
            <a:endParaRPr lang="da-DK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Save sample program as </a:t>
            </a:r>
            <a:r>
              <a:rPr lang="da-DK" sz="1400" dirty="0" err="1">
                <a:solidFill>
                  <a:srgbClr val="262626"/>
                </a:solidFill>
              </a:rPr>
              <a:t>force_simple.urp</a:t>
            </a:r>
            <a:endParaRPr lang="da-DK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力控类型：简单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140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graphicFrame>
        <p:nvGraphicFramePr>
          <p:cNvPr id="17" name="Tabel 26"/>
          <p:cNvGraphicFramePr>
            <a:graphicFrameLocks noGrp="1"/>
          </p:cNvGraphicFramePr>
          <p:nvPr>
            <p:extLst/>
          </p:nvPr>
        </p:nvGraphicFramePr>
        <p:xfrm>
          <a:off x="539999" y="2595067"/>
          <a:ext cx="1866702" cy="1554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66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44534">
                <a:tc>
                  <a:txBody>
                    <a:bodyPr/>
                    <a:lstStyle/>
                    <a:p>
                      <a:r>
                        <a:rPr lang="da-DK" sz="1200" baseline="0" dirty="0"/>
                        <a:t>Robot Program</a:t>
                      </a:r>
                    </a:p>
                    <a:p>
                      <a:r>
                        <a:rPr lang="da-DK" sz="1200" baseline="0" dirty="0"/>
                        <a:t>     </a:t>
                      </a:r>
                      <a:r>
                        <a:rPr lang="da-DK" sz="1200" baseline="0" dirty="0" err="1"/>
                        <a:t>MoveL</a:t>
                      </a:r>
                      <a:endParaRPr lang="da-DK" sz="1200" baseline="0" dirty="0"/>
                    </a:p>
                    <a:p>
                      <a:r>
                        <a:rPr lang="da-DK" sz="1200" baseline="0" dirty="0"/>
                        <a:t>          Waypoint_1</a:t>
                      </a:r>
                    </a:p>
                    <a:p>
                      <a:r>
                        <a:rPr lang="da-DK" sz="1200" baseline="0" dirty="0"/>
                        <a:t>          Waypoint_2</a:t>
                      </a:r>
                    </a:p>
                    <a:p>
                      <a:r>
                        <a:rPr lang="da-DK" sz="1200" baseline="0" dirty="0"/>
                        <a:t>          Force</a:t>
                      </a:r>
                    </a:p>
                    <a:p>
                      <a:r>
                        <a:rPr lang="da-DK" sz="1200" baseline="0" dirty="0"/>
                        <a:t>               Waypoint_2</a:t>
                      </a:r>
                    </a:p>
                    <a:p>
                      <a:r>
                        <a:rPr lang="da-DK" sz="1200" baseline="0" dirty="0"/>
                        <a:t>               Waypoint_3</a:t>
                      </a:r>
                    </a:p>
                    <a:p>
                      <a:r>
                        <a:rPr lang="da-DK" sz="1200" baseline="0" dirty="0"/>
                        <a:t>           Waypoint__4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3" name="Gruppe 2"/>
          <p:cNvGrpSpPr/>
          <p:nvPr/>
        </p:nvGrpSpPr>
        <p:grpSpPr>
          <a:xfrm>
            <a:off x="3427867" y="1639315"/>
            <a:ext cx="4755762" cy="2111140"/>
            <a:chOff x="2139875" y="3235125"/>
            <a:chExt cx="4755762" cy="2111140"/>
          </a:xfrm>
        </p:grpSpPr>
        <p:cxnSp>
          <p:nvCxnSpPr>
            <p:cNvPr id="18" name="Lige forbindelse 3"/>
            <p:cNvCxnSpPr/>
            <p:nvPr/>
          </p:nvCxnSpPr>
          <p:spPr>
            <a:xfrm flipH="1">
              <a:off x="3129689" y="3432749"/>
              <a:ext cx="9427" cy="1076192"/>
            </a:xfrm>
            <a:prstGeom prst="line">
              <a:avLst/>
            </a:prstGeom>
            <a:ln w="12700">
              <a:prstDash val="solid"/>
              <a:headEnd type="none" w="med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Lige forbindelse 5"/>
            <p:cNvCxnSpPr/>
            <p:nvPr/>
          </p:nvCxnSpPr>
          <p:spPr>
            <a:xfrm>
              <a:off x="3148544" y="4565504"/>
              <a:ext cx="2700000" cy="9430"/>
            </a:xfrm>
            <a:prstGeom prst="line">
              <a:avLst/>
            </a:prstGeom>
            <a:ln w="9525">
              <a:solidFill>
                <a:srgbClr val="00628B"/>
              </a:solidFill>
              <a:prstDash val="dash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Ellipse 7"/>
            <p:cNvSpPr/>
            <p:nvPr/>
          </p:nvSpPr>
          <p:spPr>
            <a:xfrm>
              <a:off x="3085116" y="3322187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Tekstboks 8"/>
            <p:cNvSpPr txBox="1"/>
            <p:nvPr/>
          </p:nvSpPr>
          <p:spPr>
            <a:xfrm>
              <a:off x="2139875" y="3235125"/>
              <a:ext cx="940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/>
                <a:t>Waypoint_1</a:t>
              </a:r>
            </a:p>
          </p:txBody>
        </p:sp>
        <p:cxnSp>
          <p:nvCxnSpPr>
            <p:cNvPr id="22" name="Lige forbindelse 10"/>
            <p:cNvCxnSpPr/>
            <p:nvPr/>
          </p:nvCxnSpPr>
          <p:spPr>
            <a:xfrm flipH="1" flipV="1">
              <a:off x="5902756" y="3442178"/>
              <a:ext cx="9427" cy="1076192"/>
            </a:xfrm>
            <a:prstGeom prst="line">
              <a:avLst/>
            </a:prstGeom>
            <a:ln w="12700">
              <a:prstDash val="solid"/>
              <a:headEnd type="none" w="med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12"/>
            <p:cNvSpPr/>
            <p:nvPr/>
          </p:nvSpPr>
          <p:spPr>
            <a:xfrm>
              <a:off x="5852889" y="3322187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Ellipse 13"/>
            <p:cNvSpPr/>
            <p:nvPr/>
          </p:nvSpPr>
          <p:spPr>
            <a:xfrm>
              <a:off x="3075690" y="4511534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Ellipse 14"/>
            <p:cNvSpPr/>
            <p:nvPr/>
          </p:nvSpPr>
          <p:spPr>
            <a:xfrm>
              <a:off x="5843463" y="4511534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Højrepil 15"/>
            <p:cNvSpPr/>
            <p:nvPr/>
          </p:nvSpPr>
          <p:spPr>
            <a:xfrm rot="5400000">
              <a:off x="3617690" y="4702909"/>
              <a:ext cx="199010" cy="135188"/>
            </a:xfrm>
            <a:prstGeom prst="rightArrow">
              <a:avLst/>
            </a:prstGeom>
            <a:solidFill>
              <a:srgbClr val="00628B"/>
            </a:solidFill>
            <a:ln>
              <a:solidFill>
                <a:srgbClr val="00628B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Højrepil 16"/>
            <p:cNvSpPr/>
            <p:nvPr/>
          </p:nvSpPr>
          <p:spPr>
            <a:xfrm rot="5400000">
              <a:off x="4466894" y="4702909"/>
              <a:ext cx="199010" cy="135188"/>
            </a:xfrm>
            <a:prstGeom prst="rightArrow">
              <a:avLst/>
            </a:prstGeom>
            <a:solidFill>
              <a:srgbClr val="00628B"/>
            </a:solidFill>
            <a:ln>
              <a:solidFill>
                <a:srgbClr val="00628B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Højrepil 17"/>
            <p:cNvSpPr/>
            <p:nvPr/>
          </p:nvSpPr>
          <p:spPr>
            <a:xfrm rot="5400000">
              <a:off x="5316097" y="4702907"/>
              <a:ext cx="199007" cy="135188"/>
            </a:xfrm>
            <a:prstGeom prst="rightArrow">
              <a:avLst/>
            </a:prstGeom>
            <a:solidFill>
              <a:srgbClr val="00628B"/>
            </a:solidFill>
            <a:ln>
              <a:solidFill>
                <a:srgbClr val="00628B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Højrepil 18"/>
            <p:cNvSpPr/>
            <p:nvPr/>
          </p:nvSpPr>
          <p:spPr>
            <a:xfrm rot="5400000">
              <a:off x="4042292" y="4707046"/>
              <a:ext cx="199010" cy="135188"/>
            </a:xfrm>
            <a:prstGeom prst="rightArrow">
              <a:avLst/>
            </a:prstGeom>
            <a:solidFill>
              <a:srgbClr val="00628B"/>
            </a:solidFill>
            <a:ln>
              <a:solidFill>
                <a:srgbClr val="00628B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Højrepil 19"/>
            <p:cNvSpPr/>
            <p:nvPr/>
          </p:nvSpPr>
          <p:spPr>
            <a:xfrm rot="5400000">
              <a:off x="4891496" y="4707046"/>
              <a:ext cx="199010" cy="135188"/>
            </a:xfrm>
            <a:prstGeom prst="rightArrow">
              <a:avLst/>
            </a:prstGeom>
            <a:solidFill>
              <a:srgbClr val="00628B"/>
            </a:solidFill>
            <a:ln>
              <a:solidFill>
                <a:srgbClr val="00628B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Tekstboks 21"/>
            <p:cNvSpPr txBox="1"/>
            <p:nvPr/>
          </p:nvSpPr>
          <p:spPr>
            <a:xfrm>
              <a:off x="2139875" y="4427004"/>
              <a:ext cx="940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/>
                <a:t>Waypoint_2</a:t>
              </a:r>
            </a:p>
          </p:txBody>
        </p:sp>
        <p:sp>
          <p:nvSpPr>
            <p:cNvPr id="32" name="Tekstboks 22"/>
            <p:cNvSpPr txBox="1"/>
            <p:nvPr/>
          </p:nvSpPr>
          <p:spPr>
            <a:xfrm>
              <a:off x="5955519" y="3236693"/>
              <a:ext cx="940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/>
                <a:t>Waypoint_4</a:t>
              </a:r>
            </a:p>
          </p:txBody>
        </p:sp>
        <p:sp>
          <p:nvSpPr>
            <p:cNvPr id="33" name="Tekstboks 23"/>
            <p:cNvSpPr txBox="1"/>
            <p:nvPr/>
          </p:nvSpPr>
          <p:spPr>
            <a:xfrm>
              <a:off x="5955519" y="4428572"/>
              <a:ext cx="940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/>
                <a:t>Waypoint_3</a:t>
              </a:r>
            </a:p>
          </p:txBody>
        </p:sp>
        <p:sp>
          <p:nvSpPr>
            <p:cNvPr id="34" name="Tekstboks 20"/>
            <p:cNvSpPr txBox="1"/>
            <p:nvPr/>
          </p:nvSpPr>
          <p:spPr>
            <a:xfrm>
              <a:off x="4096340" y="4976933"/>
              <a:ext cx="940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00628B"/>
                  </a:solidFill>
                </a:rPr>
                <a:t>力</a:t>
              </a:r>
              <a:endParaRPr lang="da-DK" dirty="0">
                <a:solidFill>
                  <a:srgbClr val="00628B"/>
                </a:solidFill>
              </a:endParaRPr>
            </a:p>
          </p:txBody>
        </p:sp>
      </p:grp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5E6F308-17E1-42F9-B2F5-E7DAB0A24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97545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特点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多轴模式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每个轴独立设定力值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在力模式下定义最大速度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特征：基座，工具，用户坐标系</a:t>
            </a:r>
            <a:endParaRPr lang="en-GB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力控类型：框架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141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pic>
        <p:nvPicPr>
          <p:cNvPr id="12" name="Bille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405" y="1171896"/>
            <a:ext cx="4534374" cy="3010712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4F23E26-E855-47F5-AE23-8728D7BE4C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52314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特点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特定的特征点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任务框架点到特征点为</a:t>
            </a:r>
            <a:r>
              <a:rPr lang="en-US" altLang="zh-CN" sz="1400" dirty="0">
                <a:solidFill>
                  <a:srgbClr val="262626"/>
                </a:solidFill>
              </a:rPr>
              <a:t>Y</a:t>
            </a:r>
            <a:r>
              <a:rPr lang="zh-CN" altLang="en-US" sz="1400" dirty="0">
                <a:solidFill>
                  <a:srgbClr val="262626"/>
                </a:solidFill>
              </a:rPr>
              <a:t>轴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在运行时任何框架改变</a:t>
            </a:r>
            <a:endParaRPr lang="en-GB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力控模式：点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142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pic>
        <p:nvPicPr>
          <p:cNvPr id="14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156" y="1171896"/>
            <a:ext cx="3663604" cy="3010712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34BF3A-A39A-4FD0-A2E2-1C6FBC50DE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279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特点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TCP </a:t>
            </a:r>
            <a:r>
              <a:rPr lang="zh-CN" altLang="en-US" sz="1400" dirty="0">
                <a:solidFill>
                  <a:srgbClr val="262626"/>
                </a:solidFill>
              </a:rPr>
              <a:t>在任务框架</a:t>
            </a:r>
            <a:r>
              <a:rPr lang="en-US" altLang="zh-CN" sz="1400" dirty="0">
                <a:solidFill>
                  <a:srgbClr val="262626"/>
                </a:solidFill>
              </a:rPr>
              <a:t>X</a:t>
            </a:r>
            <a:r>
              <a:rPr lang="zh-CN" altLang="en-US" sz="1400" dirty="0">
                <a:solidFill>
                  <a:srgbClr val="262626"/>
                </a:solidFill>
              </a:rPr>
              <a:t>轴方向运动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在运行时任务框架改变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62626"/>
                </a:solidFill>
              </a:rPr>
              <a:t>Y</a:t>
            </a:r>
            <a:r>
              <a:rPr lang="zh-CN" altLang="en-US" sz="1400" dirty="0">
                <a:solidFill>
                  <a:srgbClr val="262626"/>
                </a:solidFill>
              </a:rPr>
              <a:t>轴垂直于</a:t>
            </a:r>
            <a:r>
              <a:rPr lang="en-US" altLang="zh-CN" sz="1400" dirty="0">
                <a:solidFill>
                  <a:srgbClr val="262626"/>
                </a:solidFill>
              </a:rPr>
              <a:t>TCP</a:t>
            </a:r>
            <a:r>
              <a:rPr lang="zh-CN" altLang="en-US" sz="1400" dirty="0">
                <a:solidFill>
                  <a:srgbClr val="262626"/>
                </a:solidFill>
              </a:rPr>
              <a:t>运动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X</a:t>
            </a:r>
            <a:r>
              <a:rPr lang="zh-CN" altLang="en-US" sz="1400" dirty="0">
                <a:solidFill>
                  <a:srgbClr val="262626"/>
                </a:solidFill>
              </a:rPr>
              <a:t>轴不顺从</a:t>
            </a:r>
            <a:endParaRPr lang="en-GB" sz="1400" i="1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i="1" dirty="0">
                <a:solidFill>
                  <a:srgbClr val="262626"/>
                </a:solidFill>
              </a:rPr>
              <a:t>示教模式不适用</a:t>
            </a:r>
            <a:endParaRPr lang="en-GB" sz="1400" i="1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力控类型：运动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143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pic>
        <p:nvPicPr>
          <p:cNvPr id="12" name="Bille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270" y="1171896"/>
            <a:ext cx="4534374" cy="3010712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7D98132-84A4-4256-97FD-859D42B228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9055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05" y="727897"/>
            <a:ext cx="5241582" cy="393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2893205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传送带跟踪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定义机器人如何跟踪传送带运动的程序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核心培训课程中不包括</a:t>
            </a:r>
            <a:endParaRPr lang="da-DK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传送带跟踪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144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85416" y="2617058"/>
            <a:ext cx="1380574" cy="278844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E22667E-E86D-4997-BABB-A6C0214D2F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6190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容易备份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备份程序 </a:t>
            </a:r>
            <a:r>
              <a:rPr lang="en-US" altLang="zh-CN" sz="1400" dirty="0">
                <a:solidFill>
                  <a:srgbClr val="262626"/>
                </a:solidFill>
              </a:rPr>
              <a:t>urmagic_backup_programs.sh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备份日志文件 </a:t>
            </a:r>
            <a:r>
              <a:rPr lang="en-US" altLang="zh-CN" sz="1400" dirty="0">
                <a:solidFill>
                  <a:srgbClr val="262626"/>
                </a:solidFill>
              </a:rPr>
              <a:t>urmagic_log_file.sh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备份配置文件 </a:t>
            </a:r>
            <a:r>
              <a:rPr lang="en-US" altLang="zh-CN" sz="1400" dirty="0">
                <a:solidFill>
                  <a:srgbClr val="262626"/>
                </a:solidFill>
              </a:rPr>
              <a:t>urmagic_configuration_files.sh</a:t>
            </a: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其他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上传程序 </a:t>
            </a:r>
            <a:r>
              <a:rPr lang="en-US" altLang="zh-CN" sz="1400" dirty="0">
                <a:solidFill>
                  <a:srgbClr val="262626"/>
                </a:solidFill>
              </a:rPr>
              <a:t>urmagic_upload_programs.sh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GUI</a:t>
            </a:r>
            <a:r>
              <a:rPr lang="zh-CN" altLang="en-US" sz="1400" dirty="0">
                <a:solidFill>
                  <a:srgbClr val="262626"/>
                </a:solidFill>
              </a:rPr>
              <a:t>抓屏 </a:t>
            </a:r>
            <a:r>
              <a:rPr lang="en-US" altLang="zh-CN" sz="1400" dirty="0">
                <a:solidFill>
                  <a:srgbClr val="262626"/>
                </a:solidFill>
              </a:rPr>
              <a:t>urmagic_screenshot.sh</a:t>
            </a: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如何做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从技术支持网站下载魔法文件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拷贝文件到</a:t>
            </a:r>
            <a:r>
              <a:rPr lang="en-US" altLang="zh-CN" sz="1400" dirty="0">
                <a:solidFill>
                  <a:srgbClr val="262626"/>
                </a:solidFill>
              </a:rPr>
              <a:t>U</a:t>
            </a:r>
            <a:r>
              <a:rPr lang="zh-CN" altLang="en-US" sz="1400" dirty="0">
                <a:solidFill>
                  <a:srgbClr val="262626"/>
                </a:solidFill>
              </a:rPr>
              <a:t>盘根目录下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在示教器插入</a:t>
            </a:r>
            <a:r>
              <a:rPr lang="en-US" altLang="zh-CN" sz="1400" dirty="0">
                <a:solidFill>
                  <a:srgbClr val="262626"/>
                </a:solidFill>
              </a:rPr>
              <a:t>U</a:t>
            </a:r>
            <a:r>
              <a:rPr lang="zh-CN" altLang="en-US" sz="1400" dirty="0">
                <a:solidFill>
                  <a:srgbClr val="262626"/>
                </a:solidFill>
              </a:rPr>
              <a:t>盘，等待红色</a:t>
            </a:r>
            <a:r>
              <a:rPr lang="da-DK" sz="1400" dirty="0">
                <a:solidFill>
                  <a:srgbClr val="FF0000"/>
                </a:solidFill>
              </a:rPr>
              <a:t>USB</a:t>
            </a:r>
            <a:r>
              <a:rPr lang="zh-CN" altLang="en-US" sz="1400" dirty="0">
                <a:solidFill>
                  <a:srgbClr val="FF0000"/>
                </a:solidFill>
              </a:rPr>
              <a:t>！</a:t>
            </a:r>
            <a:r>
              <a:rPr lang="zh-CN" altLang="en-US" sz="1400" dirty="0"/>
              <a:t>出现</a:t>
            </a:r>
            <a:endParaRPr lang="da-DK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等待绿色</a:t>
            </a:r>
            <a:r>
              <a:rPr lang="da-DK" sz="1400" dirty="0">
                <a:solidFill>
                  <a:srgbClr val="00B050"/>
                </a:solidFill>
              </a:rPr>
              <a:t>USB</a:t>
            </a:r>
            <a:r>
              <a:rPr lang="zh-CN" altLang="en-US" sz="1400" dirty="0">
                <a:solidFill>
                  <a:srgbClr val="00B050"/>
                </a:solidFill>
              </a:rPr>
              <a:t>！</a:t>
            </a:r>
            <a:r>
              <a:rPr lang="da-DK" sz="1400" dirty="0">
                <a:solidFill>
                  <a:srgbClr val="00B050"/>
                </a:solidFill>
              </a:rPr>
              <a:t> </a:t>
            </a:r>
            <a:r>
              <a:rPr lang="zh-CN" altLang="en-US" sz="1400" dirty="0">
                <a:solidFill>
                  <a:srgbClr val="262626"/>
                </a:solidFill>
              </a:rPr>
              <a:t>出现，备份结束</a:t>
            </a: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魔法文件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145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pic>
        <p:nvPicPr>
          <p:cNvPr id="9" name="Billed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6667" y="780280"/>
            <a:ext cx="1981201" cy="1848465"/>
          </a:xfrm>
          <a:prstGeom prst="rect">
            <a:avLst/>
          </a:prstGeom>
        </p:spPr>
      </p:pic>
      <p:pic>
        <p:nvPicPr>
          <p:cNvPr id="10" name="Billed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868" y="1606190"/>
            <a:ext cx="2438400" cy="2438400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F45299E-DEC7-413A-A660-99B6B25234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5464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03" y="787518"/>
            <a:ext cx="5267931" cy="392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2893205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如何做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从技术支持网站下载最新版软件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拷贝文件在</a:t>
            </a:r>
            <a:r>
              <a:rPr lang="en-US" altLang="zh-CN" sz="1400" dirty="0">
                <a:solidFill>
                  <a:srgbClr val="262626"/>
                </a:solidFill>
              </a:rPr>
              <a:t>U</a:t>
            </a:r>
            <a:r>
              <a:rPr lang="zh-CN" altLang="en-US" sz="1400" dirty="0">
                <a:solidFill>
                  <a:srgbClr val="262626"/>
                </a:solidFill>
              </a:rPr>
              <a:t>盘根目录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在示教器中插入</a:t>
            </a:r>
            <a:r>
              <a:rPr lang="en-US" altLang="zh-CN" sz="1400" dirty="0">
                <a:solidFill>
                  <a:srgbClr val="262626"/>
                </a:solidFill>
              </a:rPr>
              <a:t>U</a:t>
            </a:r>
            <a:r>
              <a:rPr lang="zh-CN" altLang="en-US" sz="1400" dirty="0">
                <a:solidFill>
                  <a:srgbClr val="262626"/>
                </a:solidFill>
              </a:rPr>
              <a:t>盘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进入设置</a:t>
            </a:r>
            <a:r>
              <a:rPr lang="en-US" altLang="zh-CN" sz="1400" dirty="0">
                <a:solidFill>
                  <a:srgbClr val="262626"/>
                </a:solidFill>
              </a:rPr>
              <a:t>/</a:t>
            </a:r>
            <a:r>
              <a:rPr lang="zh-CN" altLang="en-US" sz="1400" dirty="0">
                <a:solidFill>
                  <a:srgbClr val="262626"/>
                </a:solidFill>
              </a:rPr>
              <a:t>更新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按“搜索”选择要更新的文件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按“更新”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注意：更新后机器人将重启</a:t>
            </a: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23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0000"/>
                </a:solidFill>
              </a:rPr>
              <a:t>重要：在更新之前，确保做充分的备份</a:t>
            </a:r>
            <a:endParaRPr lang="da-DK" sz="1400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软件更新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146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82649" y="2001897"/>
            <a:ext cx="1437026" cy="264320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ectangle 14"/>
          <p:cNvSpPr/>
          <p:nvPr/>
        </p:nvSpPr>
        <p:spPr>
          <a:xfrm>
            <a:off x="5194080" y="1704109"/>
            <a:ext cx="671283" cy="173589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8CF651C-5FC9-4EF8-B37C-AE1FEE1988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77918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固件是安装在每一个关节内的软件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固件控制关节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在软件更新时，固件自动升级</a:t>
            </a:r>
            <a:br>
              <a:rPr lang="en-GB" sz="1400" dirty="0">
                <a:solidFill>
                  <a:srgbClr val="262626"/>
                </a:solidFill>
              </a:rPr>
            </a:br>
            <a:r>
              <a:rPr lang="zh-CN" altLang="en-US" sz="1400" dirty="0">
                <a:solidFill>
                  <a:srgbClr val="262626"/>
                </a:solidFill>
              </a:rPr>
              <a:t>固件来自于闪存卡，不需要另外下载</a:t>
            </a: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如需要时可以单独更新固件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在</a:t>
            </a:r>
            <a:r>
              <a:rPr lang="en-US" altLang="zh-CN" sz="1400" dirty="0">
                <a:solidFill>
                  <a:srgbClr val="262626"/>
                </a:solidFill>
              </a:rPr>
              <a:t>SW3.1</a:t>
            </a:r>
            <a:r>
              <a:rPr lang="zh-CN" altLang="en-US" sz="1400" dirty="0">
                <a:solidFill>
                  <a:srgbClr val="262626"/>
                </a:solidFill>
              </a:rPr>
              <a:t>之前，必须手动完成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从</a:t>
            </a:r>
            <a:r>
              <a:rPr lang="en-US" altLang="zh-CN" sz="1400" dirty="0">
                <a:solidFill>
                  <a:srgbClr val="262626"/>
                </a:solidFill>
              </a:rPr>
              <a:t>SW3.1</a:t>
            </a:r>
            <a:r>
              <a:rPr lang="zh-CN" altLang="en-US" sz="1400" dirty="0">
                <a:solidFill>
                  <a:srgbClr val="262626"/>
                </a:solidFill>
              </a:rPr>
              <a:t>开始，在第一次软件更新时自动升级</a:t>
            </a:r>
            <a:endParaRPr lang="da-DK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固件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147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48782" y="1284184"/>
            <a:ext cx="1973892" cy="28288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1C68AB7-8E88-4229-B35C-24903FEC0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90794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196" y="787518"/>
            <a:ext cx="5232710" cy="3924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2893205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升级步骤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在欢迎屏幕状态，用手指从左到右划过</a:t>
            </a:r>
            <a:br>
              <a:rPr lang="da-DK" sz="1400" dirty="0">
                <a:solidFill>
                  <a:srgbClr val="262626"/>
                </a:solidFill>
              </a:rPr>
            </a:br>
            <a:r>
              <a:rPr lang="da-DK" sz="1400" dirty="0">
                <a:solidFill>
                  <a:srgbClr val="262626"/>
                </a:solidFill>
              </a:rPr>
              <a:t>UNIVERSAL logo </a:t>
            </a:r>
            <a:endParaRPr lang="en-GB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固件升级（</a:t>
            </a:r>
            <a:r>
              <a:rPr lang="da-DK" dirty="0"/>
              <a:t> SW3.1</a:t>
            </a:r>
            <a:r>
              <a:rPr lang="zh-CN" altLang="en-US" dirty="0"/>
              <a:t>版本之前）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148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cxnSp>
        <p:nvCxnSpPr>
          <p:cNvPr id="12" name="Lige forbindelse 7"/>
          <p:cNvCxnSpPr/>
          <p:nvPr/>
        </p:nvCxnSpPr>
        <p:spPr>
          <a:xfrm>
            <a:off x="3858029" y="2050392"/>
            <a:ext cx="2520000" cy="0"/>
          </a:xfrm>
          <a:prstGeom prst="line">
            <a:avLst/>
          </a:prstGeom>
          <a:ln>
            <a:solidFill>
              <a:srgbClr val="00628B"/>
            </a:solidFill>
            <a:prstDash val="sysDash"/>
            <a:headEnd type="none" w="med" len="med"/>
            <a:tailEnd type="triangle" w="lg" len="lg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C:\Users\pln\AppData\Local\Temp\SNAGHTMLb3a78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864" y="1507466"/>
            <a:ext cx="2914383" cy="291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1D1F943-872E-4401-9BBB-4CB5796739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28601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447" y="787518"/>
            <a:ext cx="5251953" cy="392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升级步骤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输入密码</a:t>
            </a:r>
            <a:br>
              <a:rPr lang="da-DK" sz="1400" dirty="0">
                <a:solidFill>
                  <a:srgbClr val="262626"/>
                </a:solidFill>
              </a:rPr>
            </a:br>
            <a:r>
              <a:rPr lang="da-DK" sz="1400" i="1" dirty="0" err="1">
                <a:solidFill>
                  <a:srgbClr val="262626"/>
                </a:solidFill>
              </a:rPr>
              <a:t>lightbot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按“</a:t>
            </a:r>
            <a:r>
              <a:rPr lang="en-US" altLang="zh-CN" sz="1400" dirty="0">
                <a:solidFill>
                  <a:srgbClr val="262626"/>
                </a:solidFill>
              </a:rPr>
              <a:t>OK</a:t>
            </a:r>
            <a:r>
              <a:rPr lang="zh-CN" altLang="en-US" sz="1400" dirty="0">
                <a:solidFill>
                  <a:srgbClr val="262626"/>
                </a:solidFill>
              </a:rPr>
              <a:t>”进入专家模式</a:t>
            </a:r>
            <a:endParaRPr lang="en-US" altLang="zh-CN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r>
              <a:rPr lang="zh-CN" altLang="en-US" sz="1400" dirty="0">
                <a:solidFill>
                  <a:srgbClr val="262626"/>
                </a:solidFill>
              </a:rPr>
              <a:t>（</a:t>
            </a:r>
            <a:r>
              <a:rPr lang="da-DK" sz="1400" dirty="0">
                <a:solidFill>
                  <a:srgbClr val="262626"/>
                </a:solidFill>
              </a:rPr>
              <a:t>Expert Mode</a:t>
            </a:r>
            <a:r>
              <a:rPr lang="zh-CN" altLang="en-US" sz="1400" dirty="0">
                <a:solidFill>
                  <a:srgbClr val="262626"/>
                </a:solidFill>
              </a:rPr>
              <a:t>）</a:t>
            </a:r>
            <a:endParaRPr lang="en-GB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固件升级（</a:t>
            </a:r>
            <a:r>
              <a:rPr lang="da-DK" altLang="zh-CN" dirty="0"/>
              <a:t> SW3.1</a:t>
            </a:r>
            <a:r>
              <a:rPr lang="zh-CN" altLang="en-US" dirty="0"/>
              <a:t>版本之前）</a:t>
            </a:r>
            <a:endParaRPr lang="da-DK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149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4" name="Rektangel 3"/>
          <p:cNvSpPr/>
          <p:nvPr/>
        </p:nvSpPr>
        <p:spPr>
          <a:xfrm>
            <a:off x="4372056" y="3433426"/>
            <a:ext cx="1323894" cy="469118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Tekstboks 4"/>
          <p:cNvSpPr txBox="1"/>
          <p:nvPr/>
        </p:nvSpPr>
        <p:spPr>
          <a:xfrm>
            <a:off x="4958929" y="2058609"/>
            <a:ext cx="20899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dirty="0" err="1">
                <a:solidFill>
                  <a:srgbClr val="00628B"/>
                </a:solidFill>
              </a:rPr>
              <a:t>lightbot</a:t>
            </a:r>
            <a:endParaRPr lang="da-DK" sz="2200" dirty="0">
              <a:solidFill>
                <a:srgbClr val="00628B"/>
              </a:solidFill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BC7594F-E71E-4759-B18D-6D09C10B30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385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A9EF28A2-0037-4C46-8ABC-A4A061681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42" y="823028"/>
            <a:ext cx="5241594" cy="3944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8" y="535723"/>
            <a:ext cx="4759089" cy="251795"/>
          </a:xfrm>
        </p:spPr>
        <p:txBody>
          <a:bodyPr/>
          <a:lstStyle/>
          <a:p>
            <a:r>
              <a:rPr lang="zh-CN" altLang="en-US" dirty="0"/>
              <a:t>优化工具：单独路点的速度和加速度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独立设置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速度和加速度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时间</a:t>
            </a:r>
            <a:endParaRPr lang="da-DK" sz="1000" dirty="0">
              <a:solidFill>
                <a:srgbClr val="26262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13566" y="3191362"/>
            <a:ext cx="1138183" cy="180945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37929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926" y="894477"/>
            <a:ext cx="5215610" cy="3872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升级步骤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按</a:t>
            </a:r>
            <a:r>
              <a:rPr lang="da-DK" sz="1400" dirty="0">
                <a:solidFill>
                  <a:srgbClr val="262626"/>
                </a:solidFill>
              </a:rPr>
              <a:t>”Low Level Control”</a:t>
            </a:r>
            <a:endParaRPr lang="en-GB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固件升级（</a:t>
            </a:r>
            <a:r>
              <a:rPr lang="da-DK" altLang="zh-CN" dirty="0"/>
              <a:t> SW3.1</a:t>
            </a:r>
            <a:r>
              <a:rPr lang="zh-CN" altLang="en-US" dirty="0"/>
              <a:t>版本之前）</a:t>
            </a:r>
            <a:endParaRPr lang="da-DK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150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4" name="Rektangel 3"/>
          <p:cNvSpPr/>
          <p:nvPr/>
        </p:nvSpPr>
        <p:spPr>
          <a:xfrm>
            <a:off x="6908693" y="2331233"/>
            <a:ext cx="1444731" cy="292827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20967D8-C0F1-40A5-90AA-AA614962F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6041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升级步骤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General </a:t>
            </a:r>
            <a:r>
              <a:rPr lang="zh-CN" altLang="en-US" sz="1400" dirty="0">
                <a:solidFill>
                  <a:srgbClr val="262626"/>
                </a:solidFill>
              </a:rPr>
              <a:t>窗口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按</a:t>
            </a:r>
            <a:r>
              <a:rPr lang="da-DK" sz="1000" dirty="0">
                <a:solidFill>
                  <a:srgbClr val="262626"/>
                </a:solidFill>
              </a:rPr>
              <a:t>”Turn power on”</a:t>
            </a: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确认所有关节是</a:t>
            </a:r>
            <a:br>
              <a:rPr lang="da-DK" sz="1000" dirty="0">
                <a:solidFill>
                  <a:srgbClr val="262626"/>
                </a:solidFill>
              </a:rPr>
            </a:br>
            <a:r>
              <a:rPr lang="da-DK" sz="1000" dirty="0">
                <a:solidFill>
                  <a:srgbClr val="262626"/>
                </a:solidFill>
              </a:rPr>
              <a:t>BOOTLOADER</a:t>
            </a:r>
            <a:r>
              <a:rPr lang="zh-CN" altLang="en-US" sz="1000" dirty="0">
                <a:solidFill>
                  <a:srgbClr val="262626"/>
                </a:solidFill>
              </a:rPr>
              <a:t>状态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Firmware </a:t>
            </a:r>
            <a:r>
              <a:rPr lang="zh-CN" altLang="en-US" sz="1400" dirty="0">
                <a:solidFill>
                  <a:srgbClr val="262626"/>
                </a:solidFill>
              </a:rPr>
              <a:t>窗口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选择</a:t>
            </a:r>
            <a:r>
              <a:rPr lang="da-DK" sz="1000" dirty="0">
                <a:solidFill>
                  <a:srgbClr val="262626"/>
                </a:solidFill>
              </a:rPr>
              <a:t>”All joints”</a:t>
            </a: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按</a:t>
            </a:r>
            <a:r>
              <a:rPr lang="da-DK" sz="1000" dirty="0">
                <a:solidFill>
                  <a:srgbClr val="262626"/>
                </a:solidFill>
              </a:rPr>
              <a:t>”UPDATE Firmware”</a:t>
            </a: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在状态栏等待</a:t>
            </a:r>
            <a:r>
              <a:rPr lang="da-DK" sz="1000" dirty="0">
                <a:solidFill>
                  <a:srgbClr val="262626"/>
                </a:solidFill>
              </a:rPr>
              <a:t> ”Firmware update</a:t>
            </a:r>
            <a:br>
              <a:rPr lang="da-DK" sz="1000" dirty="0">
                <a:solidFill>
                  <a:srgbClr val="262626"/>
                </a:solidFill>
              </a:rPr>
            </a:br>
            <a:r>
              <a:rPr lang="da-DK" sz="1000" dirty="0">
                <a:solidFill>
                  <a:srgbClr val="262626"/>
                </a:solidFill>
              </a:rPr>
              <a:t>complete” 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按</a:t>
            </a:r>
            <a:r>
              <a:rPr lang="da-DK" sz="1400" dirty="0">
                <a:solidFill>
                  <a:srgbClr val="262626"/>
                </a:solidFill>
              </a:rPr>
              <a:t>”Back” </a:t>
            </a:r>
            <a:r>
              <a:rPr lang="zh-CN" altLang="en-US" sz="1400" dirty="0">
                <a:solidFill>
                  <a:srgbClr val="262626"/>
                </a:solidFill>
              </a:rPr>
              <a:t>和</a:t>
            </a:r>
            <a:r>
              <a:rPr lang="da-DK" sz="1400" dirty="0">
                <a:solidFill>
                  <a:srgbClr val="262626"/>
                </a:solidFill>
              </a:rPr>
              <a:t> ”Return</a:t>
            </a:r>
            <a:br>
              <a:rPr lang="da-DK" sz="1400" dirty="0">
                <a:solidFill>
                  <a:srgbClr val="262626"/>
                </a:solidFill>
              </a:rPr>
            </a:br>
            <a:r>
              <a:rPr lang="da-DK" sz="1400" dirty="0">
                <a:solidFill>
                  <a:srgbClr val="262626"/>
                </a:solidFill>
              </a:rPr>
              <a:t>to Normal”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固件升级（</a:t>
            </a:r>
            <a:r>
              <a:rPr lang="da-DK" altLang="zh-CN" dirty="0"/>
              <a:t> SW3.1</a:t>
            </a:r>
            <a:r>
              <a:rPr lang="zh-CN" altLang="en-US" dirty="0"/>
              <a:t>版本之前）</a:t>
            </a:r>
            <a:endParaRPr lang="da-DK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151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pic>
        <p:nvPicPr>
          <p:cNvPr id="13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45725" y="806400"/>
            <a:ext cx="5001460" cy="3960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Rektangel 3"/>
          <p:cNvSpPr/>
          <p:nvPr/>
        </p:nvSpPr>
        <p:spPr>
          <a:xfrm>
            <a:off x="7365893" y="2522148"/>
            <a:ext cx="1094107" cy="292827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Rektangel 3"/>
          <p:cNvSpPr/>
          <p:nvPr/>
        </p:nvSpPr>
        <p:spPr>
          <a:xfrm>
            <a:off x="3555893" y="2712649"/>
            <a:ext cx="673207" cy="186402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ktangel 3"/>
          <p:cNvSpPr/>
          <p:nvPr/>
        </p:nvSpPr>
        <p:spPr>
          <a:xfrm>
            <a:off x="7251594" y="3368624"/>
            <a:ext cx="1321424" cy="292827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931AB9A-D0BB-4F99-8A78-0DBB7E35B8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65529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en-GB" sz="1800" dirty="0" err="1">
                <a:solidFill>
                  <a:srgbClr val="262626"/>
                </a:solidFill>
              </a:rPr>
              <a:t>URSim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离线编程软件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仅仅在</a:t>
            </a:r>
            <a:r>
              <a:rPr lang="da-DK" sz="1400" dirty="0">
                <a:solidFill>
                  <a:srgbClr val="262626"/>
                </a:solidFill>
              </a:rPr>
              <a:t>Linux </a:t>
            </a:r>
            <a:r>
              <a:rPr lang="zh-CN" altLang="en-US" sz="1400" dirty="0">
                <a:solidFill>
                  <a:srgbClr val="262626"/>
                </a:solidFill>
              </a:rPr>
              <a:t>操作系统下运行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在技术支持网站可以下载：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400" dirty="0">
                <a:solidFill>
                  <a:srgbClr val="262626"/>
                </a:solidFill>
              </a:rPr>
              <a:t>安装文件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400" dirty="0">
                <a:solidFill>
                  <a:srgbClr val="262626"/>
                </a:solidFill>
              </a:rPr>
              <a:t>虚拟机软件</a:t>
            </a:r>
            <a:endParaRPr lang="en-GB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离线模拟软件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152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pic>
        <p:nvPicPr>
          <p:cNvPr id="15" name="Picture 2" descr="http://www.fayerwayer.com/up/2009/06/windows7-723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952" y="2198308"/>
            <a:ext cx="4359455" cy="27246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704" y="1717528"/>
            <a:ext cx="2249075" cy="13799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kstboks 10"/>
          <p:cNvSpPr txBox="1"/>
          <p:nvPr/>
        </p:nvSpPr>
        <p:spPr>
          <a:xfrm>
            <a:off x="7039867" y="1517236"/>
            <a:ext cx="12781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i="1"/>
              <a:t>Virtual machine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4875EE9-966D-4936-B89A-00702CF670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14739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00" y="787518"/>
            <a:ext cx="5241600" cy="3906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数据阅读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控制箱健康状态</a:t>
            </a: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关节负载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关节状态</a:t>
            </a: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日志历史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显示关于机器人健康状态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显示</a:t>
            </a:r>
            <a:r>
              <a:rPr lang="da-DK" sz="1400" dirty="0">
                <a:solidFill>
                  <a:srgbClr val="262626"/>
                </a:solidFill>
              </a:rPr>
              <a:t>/</a:t>
            </a:r>
            <a:r>
              <a:rPr lang="zh-CN" altLang="en-US" sz="1400" dirty="0">
                <a:solidFill>
                  <a:srgbClr val="262626"/>
                </a:solidFill>
              </a:rPr>
              <a:t>隐藏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通知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警告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错误</a:t>
            </a: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日志文件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153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24" name="Rektangel 3"/>
          <p:cNvSpPr/>
          <p:nvPr/>
        </p:nvSpPr>
        <p:spPr>
          <a:xfrm>
            <a:off x="6889643" y="2644997"/>
            <a:ext cx="981713" cy="165844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00C54DA-898C-4C85-A6CC-F0D40072D1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2941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00" y="787518"/>
            <a:ext cx="5241600" cy="3906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28932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显示错误</a:t>
            </a:r>
            <a:r>
              <a:rPr lang="en-US" altLang="zh-CN" sz="1800" dirty="0">
                <a:solidFill>
                  <a:srgbClr val="262626"/>
                </a:solidFill>
              </a:rPr>
              <a:t>C4A17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拆除手腕</a:t>
            </a:r>
            <a:r>
              <a:rPr lang="en-US" altLang="zh-CN" sz="1400" dirty="0">
                <a:solidFill>
                  <a:srgbClr val="262626"/>
                </a:solidFill>
              </a:rPr>
              <a:t>3</a:t>
            </a:r>
            <a:r>
              <a:rPr lang="zh-CN" altLang="en-US" sz="1400" dirty="0">
                <a:solidFill>
                  <a:srgbClr val="262626"/>
                </a:solidFill>
              </a:rPr>
              <a:t>兰色盖板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松开与前一个关节的绿色通讯线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确认机器人有一个弹出窗口显示错误</a:t>
            </a:r>
            <a:r>
              <a:rPr lang="da-DK" sz="1400" dirty="0">
                <a:solidFill>
                  <a:srgbClr val="262626"/>
                </a:solidFill>
              </a:rPr>
              <a:t> </a:t>
            </a: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日志历史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154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018" y="2082692"/>
            <a:ext cx="2993922" cy="1576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64ED7F5-A681-442A-8C84-13F97BAD4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9103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00" y="764669"/>
            <a:ext cx="5267936" cy="3928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28932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显示错误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检查日志历史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隐藏通知信息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再点一次有有黑色粗体字体</a:t>
            </a: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日志历史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保存为</a:t>
            </a:r>
            <a:r>
              <a:rPr lang="da-DK" sz="1400" dirty="0">
                <a:solidFill>
                  <a:srgbClr val="262626"/>
                </a:solidFill>
              </a:rPr>
              <a:t>log_history.txt</a:t>
            </a:r>
            <a:r>
              <a:rPr lang="zh-CN" altLang="en-US" sz="1400" dirty="0">
                <a:solidFill>
                  <a:srgbClr val="262626"/>
                </a:solidFill>
              </a:rPr>
              <a:t>的字处理文档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用魔法文件备份</a:t>
            </a: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日志历史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155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17FE89C-DA63-42F5-8138-F3B13B9674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07166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日志阅读软件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读日志文件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转换语言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转换到</a:t>
            </a:r>
            <a:r>
              <a:rPr lang="da-DK" sz="1400" dirty="0">
                <a:solidFill>
                  <a:srgbClr val="262626"/>
                </a:solidFill>
              </a:rPr>
              <a:t>csv-file</a:t>
            </a:r>
            <a:r>
              <a:rPr lang="zh-CN" altLang="en-US" sz="1400" dirty="0">
                <a:solidFill>
                  <a:srgbClr val="262626"/>
                </a:solidFill>
              </a:rPr>
              <a:t>文件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过滤搜索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支持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da-DK" sz="1000" dirty="0">
                <a:solidFill>
                  <a:srgbClr val="262626"/>
                </a:solidFill>
              </a:rPr>
              <a:t>CB3 </a:t>
            </a:r>
            <a:r>
              <a:rPr lang="zh-CN" altLang="en-US" sz="1000" dirty="0">
                <a:solidFill>
                  <a:srgbClr val="262626"/>
                </a:solidFill>
              </a:rPr>
              <a:t>文件格式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da-DK" sz="1000" dirty="0">
                <a:solidFill>
                  <a:srgbClr val="262626"/>
                </a:solidFill>
              </a:rPr>
              <a:t>CB2 </a:t>
            </a:r>
            <a:r>
              <a:rPr lang="zh-CN" altLang="en-US" sz="1000" dirty="0">
                <a:solidFill>
                  <a:srgbClr val="262626"/>
                </a:solidFill>
              </a:rPr>
              <a:t>文件格式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CB3 </a:t>
            </a:r>
            <a:r>
              <a:rPr lang="zh-CN" altLang="en-US" sz="1400" dirty="0">
                <a:solidFill>
                  <a:srgbClr val="262626"/>
                </a:solidFill>
              </a:rPr>
              <a:t>文件格式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语言转换为英语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CB2 </a:t>
            </a:r>
            <a:r>
              <a:rPr lang="zh-CN" altLang="en-US" sz="1400" dirty="0">
                <a:solidFill>
                  <a:srgbClr val="262626"/>
                </a:solidFill>
              </a:rPr>
              <a:t>文件格式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语言将保持为原始语言</a:t>
            </a: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日志阅读软件</a:t>
            </a:r>
            <a:r>
              <a:rPr lang="da-DK" altLang="zh-CN" dirty="0"/>
              <a:t>Support Log Reader (SLR)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156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210" y="613044"/>
            <a:ext cx="4024078" cy="429240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D21CAB3-8B4F-45AC-AF17-E771C8E679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37746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用户界面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157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工具端接头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262626"/>
                </a:solidFill>
              </a:rPr>
              <a:t>pin 1     AI[2] </a:t>
            </a:r>
            <a:r>
              <a:rPr lang="zh-CN" altLang="en-US" sz="1000" dirty="0">
                <a:solidFill>
                  <a:srgbClr val="262626"/>
                </a:solidFill>
              </a:rPr>
              <a:t>白色</a:t>
            </a:r>
            <a:endParaRPr lang="en-GB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262626"/>
                </a:solidFill>
              </a:rPr>
              <a:t>pin 2     AI[3] </a:t>
            </a:r>
            <a:r>
              <a:rPr lang="zh-CN" altLang="en-US" sz="1000" dirty="0">
                <a:solidFill>
                  <a:srgbClr val="262626"/>
                </a:solidFill>
              </a:rPr>
              <a:t>棕色</a:t>
            </a:r>
            <a:endParaRPr lang="en-GB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262626"/>
                </a:solidFill>
              </a:rPr>
              <a:t>pin 3     TI[0] </a:t>
            </a:r>
            <a:r>
              <a:rPr lang="zh-CN" altLang="en-US" sz="1000" dirty="0">
                <a:solidFill>
                  <a:srgbClr val="262626"/>
                </a:solidFill>
              </a:rPr>
              <a:t>黄色</a:t>
            </a:r>
            <a:endParaRPr lang="en-GB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262626"/>
                </a:solidFill>
              </a:rPr>
              <a:t>pin 4     TI[1] </a:t>
            </a:r>
            <a:r>
              <a:rPr lang="zh-CN" altLang="en-US" sz="1000" dirty="0">
                <a:solidFill>
                  <a:srgbClr val="262626"/>
                </a:solidFill>
              </a:rPr>
              <a:t>绿色</a:t>
            </a:r>
            <a:endParaRPr lang="en-GB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262626"/>
                </a:solidFill>
              </a:rPr>
              <a:t>pin 5     24V DC </a:t>
            </a:r>
            <a:r>
              <a:rPr lang="zh-CN" altLang="en-US" sz="1000" dirty="0">
                <a:solidFill>
                  <a:srgbClr val="262626"/>
                </a:solidFill>
              </a:rPr>
              <a:t>灰色</a:t>
            </a:r>
            <a:endParaRPr lang="en-GB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262626"/>
                </a:solidFill>
              </a:rPr>
              <a:t>pin 6     TO[0] </a:t>
            </a:r>
            <a:r>
              <a:rPr lang="zh-CN" altLang="en-US" sz="1000" dirty="0">
                <a:solidFill>
                  <a:srgbClr val="262626"/>
                </a:solidFill>
              </a:rPr>
              <a:t>蓝色</a:t>
            </a:r>
            <a:endParaRPr lang="en-GB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262626"/>
                </a:solidFill>
              </a:rPr>
              <a:t>pin 7     TO[1] </a:t>
            </a:r>
            <a:r>
              <a:rPr lang="zh-CN" altLang="en-US" sz="1000" dirty="0">
                <a:solidFill>
                  <a:srgbClr val="262626"/>
                </a:solidFill>
              </a:rPr>
              <a:t>粉红色</a:t>
            </a:r>
            <a:endParaRPr lang="en-GB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rgbClr val="262626"/>
                </a:solidFill>
              </a:rPr>
              <a:t>pin 8     GND </a:t>
            </a:r>
            <a:r>
              <a:rPr lang="zh-CN" altLang="en-US" sz="1000">
                <a:solidFill>
                  <a:srgbClr val="262626"/>
                </a:solidFill>
              </a:rPr>
              <a:t>红色</a:t>
            </a:r>
            <a:endParaRPr lang="en-GB" sz="1000" dirty="0">
              <a:solidFill>
                <a:srgbClr val="262626"/>
              </a:solidFill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68122" y="1913710"/>
            <a:ext cx="2110513" cy="20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4444465" y="4070774"/>
            <a:ext cx="1620000" cy="839902"/>
          </a:xfrm>
          <a:prstGeom prst="roundRect">
            <a:avLst/>
          </a:prstGeom>
          <a:noFill/>
          <a:ln w="1905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Clr>
                <a:srgbClr val="00628B"/>
              </a:buClr>
              <a:buFont typeface="Wingdings" panose="05000000000000000000" pitchFamily="2" charset="2"/>
              <a:buChar char="§"/>
            </a:pPr>
            <a:r>
              <a:rPr lang="zh-CN" altLang="en-US" sz="1400" dirty="0">
                <a:solidFill>
                  <a:srgbClr val="262626"/>
                </a:solidFill>
              </a:rPr>
              <a:t>模拟输入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262626"/>
                </a:solidFill>
              </a:rPr>
              <a:t>2 </a:t>
            </a:r>
            <a:r>
              <a:rPr lang="zh-CN" altLang="en-US" sz="1000" dirty="0">
                <a:solidFill>
                  <a:srgbClr val="262626"/>
                </a:solidFill>
              </a:rPr>
              <a:t>输入</a:t>
            </a:r>
            <a:endParaRPr lang="en-US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262626"/>
                </a:solidFill>
              </a:rPr>
              <a:t>0-10V DC</a:t>
            </a:r>
          </a:p>
          <a:p>
            <a:pPr lvl="1">
              <a:buClr>
                <a:srgbClr val="00628B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262626"/>
                </a:solidFill>
              </a:rPr>
              <a:t>4-20 mA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395885" y="2370217"/>
            <a:ext cx="1620000" cy="860400"/>
          </a:xfrm>
          <a:prstGeom prst="roundRect">
            <a:avLst/>
          </a:prstGeom>
          <a:noFill/>
          <a:ln w="1905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Clr>
                <a:srgbClr val="00628B"/>
              </a:buClr>
              <a:buFont typeface="Wingdings" panose="05000000000000000000" pitchFamily="2" charset="2"/>
              <a:buChar char="§"/>
            </a:pPr>
            <a:r>
              <a:rPr lang="zh-CN" altLang="en-US" sz="1400" dirty="0">
                <a:solidFill>
                  <a:srgbClr val="262626"/>
                </a:solidFill>
              </a:rPr>
              <a:t>数字输入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262626"/>
                </a:solidFill>
              </a:rPr>
              <a:t>2 </a:t>
            </a:r>
            <a:r>
              <a:rPr lang="zh-CN" altLang="en-US" sz="1000" dirty="0">
                <a:solidFill>
                  <a:srgbClr val="262626"/>
                </a:solidFill>
              </a:rPr>
              <a:t>输入</a:t>
            </a:r>
            <a:endParaRPr lang="en-US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262626"/>
                </a:solidFill>
              </a:rPr>
              <a:t>24V DC, </a:t>
            </a:r>
            <a:r>
              <a:rPr lang="en-US" sz="1000" b="1" dirty="0">
                <a:solidFill>
                  <a:srgbClr val="262626"/>
                </a:solidFill>
              </a:rPr>
              <a:t>PNP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541244" y="2370218"/>
            <a:ext cx="1620000" cy="860400"/>
          </a:xfrm>
          <a:prstGeom prst="roundRect">
            <a:avLst/>
          </a:prstGeom>
          <a:noFill/>
          <a:ln w="1905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Clr>
                <a:srgbClr val="00628B"/>
              </a:buClr>
              <a:buFont typeface="Wingdings" panose="05000000000000000000" pitchFamily="2" charset="2"/>
              <a:buChar char="§"/>
            </a:pPr>
            <a:r>
              <a:rPr lang="zh-CN" altLang="en-US" sz="1400" dirty="0">
                <a:solidFill>
                  <a:srgbClr val="262626"/>
                </a:solidFill>
              </a:rPr>
              <a:t>数字输出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262626"/>
                </a:solidFill>
              </a:rPr>
              <a:t>2 </a:t>
            </a:r>
            <a:r>
              <a:rPr lang="zh-CN" altLang="en-US" sz="1000" dirty="0">
                <a:solidFill>
                  <a:srgbClr val="262626"/>
                </a:solidFill>
              </a:rPr>
              <a:t>输出</a:t>
            </a:r>
            <a:endParaRPr lang="en-US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262626"/>
                </a:solidFill>
              </a:rPr>
              <a:t>24V DC, </a:t>
            </a:r>
            <a:r>
              <a:rPr lang="en-US" sz="1000" b="1" dirty="0">
                <a:solidFill>
                  <a:srgbClr val="FF0000"/>
                </a:solidFill>
              </a:rPr>
              <a:t>NPN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4447389" y="771379"/>
            <a:ext cx="1620000" cy="838800"/>
          </a:xfrm>
          <a:prstGeom prst="roundRect">
            <a:avLst/>
          </a:prstGeom>
          <a:noFill/>
          <a:ln w="1905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36000" rtlCol="0" anchor="t"/>
          <a:lstStyle/>
          <a:p>
            <a:pPr>
              <a:buClr>
                <a:srgbClr val="00628B"/>
              </a:buClr>
              <a:buFont typeface="Wingdings" panose="05000000000000000000" pitchFamily="2" charset="2"/>
              <a:buChar char="§"/>
            </a:pPr>
            <a:r>
              <a:rPr lang="zh-CN" altLang="en-US" sz="1400" dirty="0">
                <a:solidFill>
                  <a:srgbClr val="262626"/>
                </a:solidFill>
              </a:rPr>
              <a:t>电源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262626"/>
                </a:solidFill>
              </a:rPr>
              <a:t>24V DC and GND</a:t>
            </a:r>
          </a:p>
          <a:p>
            <a:pPr lvl="1">
              <a:buClr>
                <a:srgbClr val="00628B"/>
              </a:buClr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262626"/>
                </a:solidFill>
              </a:rPr>
              <a:t>Max. </a:t>
            </a:r>
            <a:r>
              <a:rPr lang="zh-CN" altLang="en-US" sz="1000" dirty="0">
                <a:solidFill>
                  <a:srgbClr val="262626"/>
                </a:solidFill>
              </a:rPr>
              <a:t>负荷</a:t>
            </a:r>
            <a:r>
              <a:rPr lang="en-US" sz="1000" dirty="0">
                <a:solidFill>
                  <a:srgbClr val="262626"/>
                </a:solidFill>
              </a:rPr>
              <a:t>600mA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rgbClr val="262626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740925" y="2370218"/>
            <a:ext cx="560582" cy="913795"/>
          </a:xfrm>
          <a:prstGeom prst="roundRect">
            <a:avLst/>
          </a:prstGeom>
          <a:noFill/>
          <a:ln w="1905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000">
              <a:solidFill>
                <a:srgbClr val="FF0000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5032895" y="1876002"/>
            <a:ext cx="448987" cy="1250109"/>
          </a:xfrm>
          <a:prstGeom prst="roundRect">
            <a:avLst/>
          </a:prstGeom>
          <a:noFill/>
          <a:ln w="1905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000">
              <a:solidFill>
                <a:srgbClr val="FF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4262958" y="2370218"/>
            <a:ext cx="531677" cy="913795"/>
          </a:xfrm>
          <a:prstGeom prst="roundRect">
            <a:avLst/>
          </a:prstGeom>
          <a:noFill/>
          <a:ln w="1905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000">
              <a:solidFill>
                <a:srgbClr val="FF0000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646399" y="3360176"/>
            <a:ext cx="1242885" cy="477747"/>
          </a:xfrm>
          <a:prstGeom prst="roundRect">
            <a:avLst/>
          </a:prstGeom>
          <a:noFill/>
          <a:ln w="1905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000">
              <a:solidFill>
                <a:srgbClr val="FF0000"/>
              </a:solidFill>
            </a:endParaRPr>
          </a:p>
        </p:txBody>
      </p:sp>
      <p:cxnSp>
        <p:nvCxnSpPr>
          <p:cNvPr id="43" name="Straight Connector 42"/>
          <p:cNvCxnSpPr>
            <a:stCxn id="38" idx="2"/>
            <a:endCxn id="40" idx="0"/>
          </p:cNvCxnSpPr>
          <p:nvPr/>
        </p:nvCxnSpPr>
        <p:spPr>
          <a:xfrm>
            <a:off x="5257389" y="1610179"/>
            <a:ext cx="0" cy="265823"/>
          </a:xfrm>
          <a:prstGeom prst="line">
            <a:avLst/>
          </a:prstGeom>
          <a:ln w="19050">
            <a:solidFill>
              <a:srgbClr val="00628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6418844" y="2696396"/>
            <a:ext cx="0" cy="244800"/>
          </a:xfrm>
          <a:prstGeom prst="line">
            <a:avLst/>
          </a:prstGeom>
          <a:ln w="19050">
            <a:solidFill>
              <a:srgbClr val="00628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4138285" y="2696396"/>
            <a:ext cx="0" cy="244800"/>
          </a:xfrm>
          <a:prstGeom prst="line">
            <a:avLst/>
          </a:prstGeom>
          <a:ln w="19050">
            <a:solidFill>
              <a:srgbClr val="00628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5257387" y="3837923"/>
            <a:ext cx="1" cy="232851"/>
          </a:xfrm>
          <a:prstGeom prst="line">
            <a:avLst/>
          </a:prstGeom>
          <a:ln w="19050">
            <a:solidFill>
              <a:srgbClr val="00628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13789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zh-CN" altLang="en-US" dirty="0"/>
              <a:t>现在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158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634483"/>
            <a:ext cx="3667125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xplosion 2 6"/>
          <p:cNvSpPr/>
          <p:nvPr/>
        </p:nvSpPr>
        <p:spPr>
          <a:xfrm>
            <a:off x="1316157" y="1941331"/>
            <a:ext cx="6218117" cy="2754494"/>
          </a:xfrm>
          <a:prstGeom prst="irregularSeal2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 sz="4000"/>
          </a:p>
        </p:txBody>
      </p:sp>
      <p:sp>
        <p:nvSpPr>
          <p:cNvPr id="8" name="TextBox 7"/>
          <p:cNvSpPr txBox="1"/>
          <p:nvPr/>
        </p:nvSpPr>
        <p:spPr>
          <a:xfrm rot="20725239">
            <a:off x="2989112" y="3024475"/>
            <a:ext cx="25304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dirty="0">
                <a:solidFill>
                  <a:srgbClr val="00628B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Gill Sans Ultra Bold Condensed" panose="020B0A06020104020203" pitchFamily="34" charset="0"/>
              </a:rPr>
              <a:t>安全标准</a:t>
            </a:r>
            <a:endParaRPr lang="da-DK" sz="3800" dirty="0">
              <a:solidFill>
                <a:srgbClr val="00628B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3E60149-236F-4752-A6BF-30C1461A38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37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符合国际标准</a:t>
            </a:r>
            <a:endParaRPr lang="en-US" dirty="0"/>
          </a:p>
        </p:txBody>
      </p:sp>
      <p:sp>
        <p:nvSpPr>
          <p:cNvPr id="15" name="Pladsholder til indhold 2"/>
          <p:cNvSpPr txBox="1">
            <a:spLocks/>
          </p:cNvSpPr>
          <p:nvPr/>
        </p:nvSpPr>
        <p:spPr>
          <a:xfrm>
            <a:off x="433908" y="895813"/>
            <a:ext cx="4884589" cy="415032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/>
              <a:t>协作型机器人系统将符合下列国际标准</a:t>
            </a:r>
            <a:endParaRPr lang="en-US" sz="1800" dirty="0"/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159</a:t>
            </a:fld>
            <a:endParaRPr lang="en-US" dirty="0"/>
          </a:p>
        </p:txBody>
      </p:sp>
      <p:graphicFrame>
        <p:nvGraphicFramePr>
          <p:cNvPr id="19" name="Tabel 7"/>
          <p:cNvGraphicFramePr>
            <a:graphicFrameLocks noGrp="1"/>
          </p:cNvGraphicFramePr>
          <p:nvPr>
            <p:extLst/>
          </p:nvPr>
        </p:nvGraphicFramePr>
        <p:xfrm>
          <a:off x="811527" y="2019377"/>
          <a:ext cx="7572162" cy="1036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9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7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30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0" dirty="0"/>
                        <a:t>ISO 13849-1</a:t>
                      </a:r>
                      <a:endParaRPr lang="da-DK" sz="14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dk1"/>
                          </a:solidFill>
                          <a:latin typeface="+mn-lt"/>
                        </a:rPr>
                        <a:t>控制系统部件安全</a:t>
                      </a:r>
                      <a:endParaRPr lang="en-US" altLang="zh-CN" sz="1400" b="0" dirty="0">
                        <a:solidFill>
                          <a:schemeClr val="dk1"/>
                        </a:solidFill>
                        <a:latin typeface="+mn-lt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solidFill>
                            <a:schemeClr val="dk1"/>
                          </a:solidFill>
                          <a:latin typeface="+mn-lt"/>
                        </a:rPr>
                        <a:t>（</a:t>
                      </a:r>
                      <a:r>
                        <a:rPr lang="da-DK" sz="1400" b="0" dirty="0">
                          <a:solidFill>
                            <a:schemeClr val="dk1"/>
                          </a:solidFill>
                          <a:latin typeface="+mn-lt"/>
                        </a:rPr>
                        <a:t>Safety related parts</a:t>
                      </a:r>
                      <a:r>
                        <a:rPr lang="da-DK" sz="1400" b="0" baseline="0" dirty="0">
                          <a:solidFill>
                            <a:schemeClr val="dk1"/>
                          </a:solidFill>
                          <a:latin typeface="+mn-lt"/>
                        </a:rPr>
                        <a:t> of control system</a:t>
                      </a:r>
                      <a:r>
                        <a:rPr lang="zh-CN" altLang="en-US" sz="1400" b="0" baseline="0" dirty="0">
                          <a:solidFill>
                            <a:schemeClr val="dk1"/>
                          </a:solidFill>
                          <a:latin typeface="+mn-lt"/>
                        </a:rPr>
                        <a:t>）</a:t>
                      </a:r>
                      <a:endParaRPr lang="da-DK" sz="14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dk1"/>
                          </a:solidFill>
                          <a:latin typeface="+mn-lt"/>
                        </a:rPr>
                        <a:t>制造商</a:t>
                      </a:r>
                      <a:endParaRPr lang="da-DK" sz="14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 anchor="ctr">
                    <a:solidFill>
                      <a:srgbClr val="C2E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471">
                <a:tc>
                  <a:txBody>
                    <a:bodyPr/>
                    <a:lstStyle/>
                    <a:p>
                      <a:pPr algn="l"/>
                      <a:r>
                        <a:rPr lang="da-DK" sz="1400" b="0">
                          <a:solidFill>
                            <a:schemeClr val="dk1"/>
                          </a:solidFill>
                          <a:latin typeface="+mn-lt"/>
                        </a:rPr>
                        <a:t>ISO 10218-1</a:t>
                      </a:r>
                      <a:endParaRPr lang="da-DK" sz="14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dirty="0">
                          <a:solidFill>
                            <a:schemeClr val="dk1"/>
                          </a:solidFill>
                          <a:latin typeface="+mn-lt"/>
                        </a:rPr>
                        <a:t>机械臂安全要求</a:t>
                      </a:r>
                      <a:endParaRPr lang="en-US" altLang="zh-CN" sz="1400" b="0" dirty="0">
                        <a:solidFill>
                          <a:schemeClr val="dk1"/>
                        </a:solidFill>
                        <a:latin typeface="+mn-lt"/>
                      </a:endParaRPr>
                    </a:p>
                    <a:p>
                      <a:pPr algn="l"/>
                      <a:r>
                        <a:rPr lang="zh-CN" altLang="en-US" sz="1400" b="0" dirty="0">
                          <a:solidFill>
                            <a:schemeClr val="dk1"/>
                          </a:solidFill>
                          <a:latin typeface="+mn-lt"/>
                        </a:rPr>
                        <a:t>（</a:t>
                      </a:r>
                      <a:r>
                        <a:rPr lang="da-DK" sz="1400" b="0" dirty="0">
                          <a:solidFill>
                            <a:schemeClr val="dk1"/>
                          </a:solidFill>
                          <a:latin typeface="+mn-lt"/>
                        </a:rPr>
                        <a:t>Safety</a:t>
                      </a:r>
                      <a:r>
                        <a:rPr lang="da-DK" sz="1400" b="0" baseline="0" dirty="0">
                          <a:solidFill>
                            <a:schemeClr val="dk1"/>
                          </a:solidFill>
                          <a:latin typeface="+mn-lt"/>
                        </a:rPr>
                        <a:t> requirements for industrial robots</a:t>
                      </a:r>
                      <a:r>
                        <a:rPr lang="zh-CN" altLang="en-US" sz="1400" b="0" baseline="0" dirty="0">
                          <a:solidFill>
                            <a:schemeClr val="dk1"/>
                          </a:solidFill>
                          <a:latin typeface="+mn-lt"/>
                        </a:rPr>
                        <a:t>）</a:t>
                      </a:r>
                      <a:endParaRPr lang="da-DK" sz="14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da-DK" sz="18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Tabel 7"/>
          <p:cNvGraphicFramePr>
            <a:graphicFrameLocks noGrp="1"/>
          </p:cNvGraphicFramePr>
          <p:nvPr>
            <p:extLst/>
          </p:nvPr>
        </p:nvGraphicFramePr>
        <p:xfrm>
          <a:off x="809838" y="1680773"/>
          <a:ext cx="7572162" cy="304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1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1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/>
                        <a:t>标准</a:t>
                      </a:r>
                      <a:endParaRPr lang="da-DK" sz="1400" b="1" dirty="0"/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/>
                        <a:t>描述</a:t>
                      </a:r>
                      <a:endParaRPr lang="da-DK" sz="1400" b="1" dirty="0"/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/>
                        <a:t>责任人</a:t>
                      </a:r>
                      <a:endParaRPr lang="da-DK" sz="1400" b="1" dirty="0"/>
                    </a:p>
                  </a:txBody>
                  <a:tcPr>
                    <a:solidFill>
                      <a:srgbClr val="C2E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el 7"/>
          <p:cNvGraphicFramePr>
            <a:graphicFrameLocks noGrp="1"/>
          </p:cNvGraphicFramePr>
          <p:nvPr>
            <p:extLst/>
          </p:nvPr>
        </p:nvGraphicFramePr>
        <p:xfrm>
          <a:off x="811527" y="3087276"/>
          <a:ext cx="7572162" cy="1341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9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7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622">
                <a:tc>
                  <a:txBody>
                    <a:bodyPr/>
                    <a:lstStyle/>
                    <a:p>
                      <a:pPr algn="l"/>
                      <a:r>
                        <a:rPr lang="da-DK" sz="1400" b="0" dirty="0">
                          <a:solidFill>
                            <a:schemeClr val="dk1"/>
                          </a:solidFill>
                          <a:latin typeface="+mn-lt"/>
                        </a:rPr>
                        <a:t>ISO 10218-2</a:t>
                      </a:r>
                      <a:endParaRPr lang="da-DK" sz="14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dirty="0">
                          <a:solidFill>
                            <a:schemeClr val="dk1"/>
                          </a:solidFill>
                          <a:latin typeface="+mn-lt"/>
                        </a:rPr>
                        <a:t>机器人集成安全要求</a:t>
                      </a:r>
                      <a:endParaRPr lang="en-US" altLang="zh-CN" sz="1400" b="0" dirty="0">
                        <a:solidFill>
                          <a:schemeClr val="dk1"/>
                        </a:solidFill>
                        <a:latin typeface="+mn-lt"/>
                      </a:endParaRPr>
                    </a:p>
                    <a:p>
                      <a:pPr algn="l"/>
                      <a:r>
                        <a:rPr lang="zh-CN" altLang="en-US" sz="1400" b="0" dirty="0">
                          <a:solidFill>
                            <a:schemeClr val="dk1"/>
                          </a:solidFill>
                          <a:latin typeface="+mn-lt"/>
                        </a:rPr>
                        <a:t>（</a:t>
                      </a:r>
                      <a:r>
                        <a:rPr lang="da-DK" sz="1400" b="0" dirty="0">
                          <a:solidFill>
                            <a:schemeClr val="dk1"/>
                          </a:solidFill>
                          <a:latin typeface="+mn-lt"/>
                        </a:rPr>
                        <a:t>Safety requirements for integration of robots</a:t>
                      </a:r>
                      <a:r>
                        <a:rPr lang="zh-CN" altLang="en-US" sz="1400" b="0" dirty="0">
                          <a:solidFill>
                            <a:schemeClr val="dk1"/>
                          </a:solidFill>
                          <a:latin typeface="+mn-lt"/>
                        </a:rPr>
                        <a:t>）</a:t>
                      </a:r>
                      <a:endParaRPr lang="da-DK" sz="14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dk1"/>
                          </a:solidFill>
                          <a:latin typeface="+mn-lt"/>
                        </a:rPr>
                        <a:t>集成商</a:t>
                      </a:r>
                      <a:endParaRPr lang="da-DK" sz="14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 anchor="ctr">
                    <a:solidFill>
                      <a:srgbClr val="C2E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622">
                <a:tc>
                  <a:txBody>
                    <a:bodyPr/>
                    <a:lstStyle/>
                    <a:p>
                      <a:pPr algn="l"/>
                      <a:r>
                        <a:rPr lang="da-DK" sz="1400" b="0">
                          <a:solidFill>
                            <a:schemeClr val="dk1"/>
                          </a:solidFill>
                          <a:latin typeface="+mn-lt"/>
                        </a:rPr>
                        <a:t>ISO TS 15066</a:t>
                      </a:r>
                      <a:endParaRPr lang="da-DK" sz="14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dirty="0">
                          <a:solidFill>
                            <a:schemeClr val="dk1"/>
                          </a:solidFill>
                          <a:latin typeface="+mn-lt"/>
                        </a:rPr>
                        <a:t>协作型机器人技术说明</a:t>
                      </a:r>
                      <a:endParaRPr lang="en-US" altLang="zh-CN" sz="1400" b="0" dirty="0">
                        <a:solidFill>
                          <a:schemeClr val="dk1"/>
                        </a:solidFill>
                        <a:latin typeface="+mn-lt"/>
                      </a:endParaRPr>
                    </a:p>
                    <a:p>
                      <a:pPr algn="l"/>
                      <a:r>
                        <a:rPr lang="zh-CN" altLang="en-US" sz="1400" b="0" dirty="0">
                          <a:solidFill>
                            <a:schemeClr val="dk1"/>
                          </a:solidFill>
                          <a:latin typeface="+mn-lt"/>
                        </a:rPr>
                        <a:t>（</a:t>
                      </a:r>
                      <a:r>
                        <a:rPr lang="da-DK" sz="1400" b="0" dirty="0">
                          <a:solidFill>
                            <a:schemeClr val="dk1"/>
                          </a:solidFill>
                          <a:latin typeface="+mn-lt"/>
                        </a:rPr>
                        <a:t>Collaborative</a:t>
                      </a:r>
                      <a:r>
                        <a:rPr lang="da-DK" sz="1400" b="0" baseline="0" dirty="0">
                          <a:solidFill>
                            <a:schemeClr val="dk1"/>
                          </a:solidFill>
                          <a:latin typeface="+mn-lt"/>
                        </a:rPr>
                        <a:t> robots technical specifications</a:t>
                      </a:r>
                      <a:r>
                        <a:rPr lang="zh-CN" altLang="en-US" sz="1400" b="0" baseline="0" dirty="0">
                          <a:solidFill>
                            <a:schemeClr val="dk1"/>
                          </a:solidFill>
                          <a:latin typeface="+mn-lt"/>
                        </a:rPr>
                        <a:t>）</a:t>
                      </a:r>
                      <a:endParaRPr lang="da-DK" sz="14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da-DK" sz="18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22">
                <a:tc>
                  <a:txBody>
                    <a:bodyPr/>
                    <a:lstStyle/>
                    <a:p>
                      <a:pPr algn="l"/>
                      <a:r>
                        <a:rPr lang="da-DK" sz="1400" b="0">
                          <a:solidFill>
                            <a:schemeClr val="dk1"/>
                          </a:solidFill>
                          <a:latin typeface="+mn-lt"/>
                        </a:rPr>
                        <a:t>ISO 12100</a:t>
                      </a:r>
                      <a:endParaRPr lang="da-DK" sz="14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dirty="0">
                          <a:solidFill>
                            <a:schemeClr val="dk1"/>
                          </a:solidFill>
                          <a:latin typeface="+mn-lt"/>
                        </a:rPr>
                        <a:t>风险评估指南（</a:t>
                      </a:r>
                      <a:r>
                        <a:rPr lang="da-DK" sz="1400" b="0" dirty="0">
                          <a:solidFill>
                            <a:schemeClr val="dk1"/>
                          </a:solidFill>
                          <a:latin typeface="+mn-lt"/>
                        </a:rPr>
                        <a:t>Guidance</a:t>
                      </a:r>
                      <a:r>
                        <a:rPr lang="da-DK" sz="1400" b="0" baseline="0" dirty="0">
                          <a:solidFill>
                            <a:schemeClr val="dk1"/>
                          </a:solidFill>
                          <a:latin typeface="+mn-lt"/>
                        </a:rPr>
                        <a:t> for performing risk assessment</a:t>
                      </a:r>
                      <a:r>
                        <a:rPr lang="zh-CN" altLang="en-US" sz="1400" b="0" baseline="0" dirty="0">
                          <a:solidFill>
                            <a:schemeClr val="dk1"/>
                          </a:solidFill>
                          <a:latin typeface="+mn-lt"/>
                        </a:rPr>
                        <a:t>）</a:t>
                      </a:r>
                      <a:endParaRPr lang="da-DK" sz="14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da-DK" sz="18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3D93562-6B65-45BB-B73C-2319901A86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076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346" y="787518"/>
            <a:ext cx="5250190" cy="3939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位姿编辑器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修改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绝对数值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加</a:t>
            </a:r>
            <a:r>
              <a:rPr lang="en-US" altLang="zh-CN" sz="1400" dirty="0">
                <a:solidFill>
                  <a:srgbClr val="262626"/>
                </a:solidFill>
              </a:rPr>
              <a:t>/</a:t>
            </a:r>
            <a:r>
              <a:rPr lang="zh-CN" altLang="en-US" sz="1400" dirty="0">
                <a:solidFill>
                  <a:srgbClr val="262626"/>
                </a:solidFill>
              </a:rPr>
              <a:t>减数值</a:t>
            </a: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关节位置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用度数表示的角度值</a:t>
            </a:r>
            <a:endParaRPr lang="da-DK" sz="1400" i="1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工具位置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笛卡尔坐标</a:t>
            </a:r>
            <a:r>
              <a:rPr lang="en-US" altLang="zh-CN" sz="1400" dirty="0">
                <a:solidFill>
                  <a:srgbClr val="262626"/>
                </a:solidFill>
              </a:rPr>
              <a:t>XYZ</a:t>
            </a:r>
            <a:r>
              <a:rPr lang="zh-CN" altLang="en-US" sz="1400" dirty="0">
                <a:solidFill>
                  <a:srgbClr val="262626"/>
                </a:solidFill>
              </a:rPr>
              <a:t>用</a:t>
            </a:r>
            <a:r>
              <a:rPr lang="da-DK" sz="1400" i="1" dirty="0">
                <a:solidFill>
                  <a:srgbClr val="262626"/>
                </a:solidFill>
              </a:rPr>
              <a:t>mm.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旋转角度单位可定义</a:t>
            </a:r>
            <a:endParaRPr lang="en-GB" sz="14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11935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ISO 13849-1: 2008</a:t>
            </a:r>
          </a:p>
        </p:txBody>
      </p:sp>
      <p:sp>
        <p:nvSpPr>
          <p:cNvPr id="15" name="Pladsholder til indhold 2"/>
          <p:cNvSpPr txBox="1">
            <a:spLocks/>
          </p:cNvSpPr>
          <p:nvPr/>
        </p:nvSpPr>
        <p:spPr>
          <a:xfrm>
            <a:off x="433908" y="895813"/>
            <a:ext cx="6762539" cy="415032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/>
              <a:t>标准描述</a:t>
            </a:r>
            <a:endParaRPr lang="en-US" sz="18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控制系统部件安全</a:t>
            </a:r>
            <a:endParaRPr lang="en-US" sz="1800" dirty="0"/>
          </a:p>
          <a:p>
            <a:pPr>
              <a:buClr>
                <a:srgbClr val="00628B"/>
              </a:buClr>
            </a:pPr>
            <a:r>
              <a:rPr lang="zh-CN" altLang="en-US" sz="1800" dirty="0"/>
              <a:t>目的</a:t>
            </a:r>
            <a:endParaRPr lang="en-US" sz="18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为机器人制作商提供设计原理指南</a:t>
            </a:r>
            <a:endParaRPr lang="en-US" sz="1800" dirty="0"/>
          </a:p>
          <a:p>
            <a:pPr>
              <a:buClr>
                <a:srgbClr val="00628B"/>
              </a:buClr>
            </a:pPr>
            <a:r>
              <a:rPr lang="zh-CN" altLang="en-US" sz="1800" dirty="0"/>
              <a:t>内容</a:t>
            </a:r>
            <a:endParaRPr lang="en-US" sz="18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定义安全类别和执行水平（</a:t>
            </a:r>
            <a:r>
              <a:rPr lang="en-US" altLang="zh-CN" sz="1400" dirty="0"/>
              <a:t>PL</a:t>
            </a:r>
            <a:r>
              <a:rPr lang="zh-CN" altLang="en-US" sz="1400" dirty="0"/>
              <a:t>）</a:t>
            </a:r>
            <a:endParaRPr lang="en-US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altLang="zh-CN" sz="1400" b="1" dirty="0"/>
              <a:t>UR5</a:t>
            </a:r>
            <a:r>
              <a:rPr lang="zh-CN" altLang="en-US" sz="1400" b="1" dirty="0"/>
              <a:t>和</a:t>
            </a:r>
            <a:r>
              <a:rPr lang="en-US" altLang="zh-CN" sz="1400" b="1" dirty="0"/>
              <a:t>UR10</a:t>
            </a:r>
            <a:r>
              <a:rPr lang="zh-CN" altLang="en-US" sz="1400" b="1" dirty="0"/>
              <a:t>安全执行水平为</a:t>
            </a:r>
            <a:r>
              <a:rPr lang="en-US" altLang="zh-CN" sz="1400" b="1" dirty="0" err="1"/>
              <a:t>PLd</a:t>
            </a:r>
            <a:endParaRPr lang="en-US" sz="1400" b="1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PLd</a:t>
            </a:r>
            <a:r>
              <a:rPr lang="en-US" sz="1400" dirty="0"/>
              <a:t> </a:t>
            </a:r>
            <a:r>
              <a:rPr lang="zh-CN" altLang="en-US" sz="1400" dirty="0"/>
              <a:t>是第二高可靠性安全类别，意味着安全功能非常可靠</a:t>
            </a:r>
            <a:r>
              <a:rPr lang="en-US" sz="1400" dirty="0"/>
              <a:t> 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160</a:t>
            </a:fld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 rot="5400000">
            <a:off x="348854" y="3308271"/>
            <a:ext cx="709100" cy="647700"/>
          </a:xfrm>
          <a:prstGeom prst="triangle">
            <a:avLst/>
          </a:prstGeom>
          <a:solidFill>
            <a:srgbClr val="00628B"/>
          </a:solidFill>
          <a:ln>
            <a:solidFill>
              <a:srgbClr val="0062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C7677B1-4C34-4ACC-8481-3E1289F05E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37263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ISO 10218-1: 2011</a:t>
            </a:r>
          </a:p>
        </p:txBody>
      </p:sp>
      <p:sp>
        <p:nvSpPr>
          <p:cNvPr id="15" name="Pladsholder til indhold 2"/>
          <p:cNvSpPr txBox="1">
            <a:spLocks/>
          </p:cNvSpPr>
          <p:nvPr/>
        </p:nvSpPr>
        <p:spPr>
          <a:xfrm>
            <a:off x="433908" y="895813"/>
            <a:ext cx="8148117" cy="415032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/>
              <a:t>标准描述</a:t>
            </a:r>
            <a:endParaRPr lang="en-US" sz="18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工业机器人安全要求</a:t>
            </a:r>
            <a:endParaRPr lang="en-US" sz="1800" dirty="0"/>
          </a:p>
          <a:p>
            <a:pPr>
              <a:buClr>
                <a:srgbClr val="00628B"/>
              </a:buClr>
            </a:pPr>
            <a:r>
              <a:rPr lang="zh-CN" altLang="en-US" sz="1800" dirty="0"/>
              <a:t>目的</a:t>
            </a:r>
            <a:endParaRPr lang="en-US" sz="18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为机器人制作商提供设计原理指南</a:t>
            </a:r>
            <a:endParaRPr lang="en-US" sz="1800" dirty="0"/>
          </a:p>
          <a:p>
            <a:pPr>
              <a:buClr>
                <a:srgbClr val="00628B"/>
              </a:buClr>
            </a:pPr>
            <a:r>
              <a:rPr lang="en-US" sz="1800" dirty="0"/>
              <a:t>10218-1 </a:t>
            </a:r>
            <a:r>
              <a:rPr lang="zh-CN" altLang="en-US" sz="1800" dirty="0"/>
              <a:t>是为传统机器人设计的</a:t>
            </a:r>
            <a:endParaRPr lang="en-US" sz="18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ISO 10218-1 </a:t>
            </a:r>
            <a:r>
              <a:rPr lang="zh-CN" altLang="en-US" sz="1400" dirty="0"/>
              <a:t>第</a:t>
            </a:r>
            <a:r>
              <a:rPr lang="en-US" sz="1400" dirty="0"/>
              <a:t>5.10</a:t>
            </a:r>
            <a:r>
              <a:rPr lang="zh-CN" altLang="en-US" sz="1400" dirty="0"/>
              <a:t>部分说：人机协作机器人设计奖提供更清晰的说明，并符合</a:t>
            </a:r>
            <a:r>
              <a:rPr lang="en-US" sz="1400" dirty="0"/>
              <a:t>5.10.2</a:t>
            </a:r>
            <a:r>
              <a:rPr lang="zh-CN" altLang="en-US" sz="1400" dirty="0"/>
              <a:t>到</a:t>
            </a:r>
            <a:r>
              <a:rPr lang="en-US" sz="1400" dirty="0"/>
              <a:t>5.10.5</a:t>
            </a:r>
            <a:r>
              <a:rPr lang="zh-CN" altLang="en-US" sz="1400" dirty="0"/>
              <a:t>中的任意一个或几个</a:t>
            </a:r>
            <a:endParaRPr lang="en-US" sz="1400" dirty="0"/>
          </a:p>
          <a:p>
            <a:pPr lvl="2">
              <a:buClr>
                <a:srgbClr val="00628B"/>
              </a:buClr>
            </a:pPr>
            <a:r>
              <a:rPr lang="en-US" sz="1000" dirty="0"/>
              <a:t>5.10.2 </a:t>
            </a:r>
            <a:r>
              <a:rPr lang="zh-CN" altLang="en-US" sz="1000" dirty="0"/>
              <a:t>与安全相关的自我监控停止</a:t>
            </a:r>
            <a:endParaRPr lang="en-US" sz="1000" dirty="0"/>
          </a:p>
          <a:p>
            <a:pPr lvl="2">
              <a:buClr>
                <a:srgbClr val="00628B"/>
              </a:buClr>
            </a:pPr>
            <a:r>
              <a:rPr lang="en-US" sz="1000" dirty="0"/>
              <a:t>5.10.3 </a:t>
            </a:r>
            <a:r>
              <a:rPr lang="zh-CN" altLang="en-US" sz="1000" dirty="0"/>
              <a:t>手拖动示教</a:t>
            </a:r>
            <a:endParaRPr lang="en-US" sz="1000" dirty="0"/>
          </a:p>
          <a:p>
            <a:pPr lvl="2">
              <a:buClr>
                <a:srgbClr val="00628B"/>
              </a:buClr>
            </a:pPr>
            <a:r>
              <a:rPr lang="en-US" sz="1000" dirty="0"/>
              <a:t>5.10.4 </a:t>
            </a:r>
            <a:r>
              <a:rPr lang="zh-CN" altLang="en-US" sz="1000" dirty="0"/>
              <a:t>速度和分离模式</a:t>
            </a:r>
            <a:endParaRPr lang="en-US" sz="1000" dirty="0"/>
          </a:p>
          <a:p>
            <a:pPr lvl="2">
              <a:buClr>
                <a:srgbClr val="00628B"/>
              </a:buClr>
            </a:pPr>
            <a:r>
              <a:rPr lang="en-US" sz="1000" dirty="0"/>
              <a:t>5.10.5 </a:t>
            </a:r>
            <a:r>
              <a:rPr lang="zh-CN" altLang="en-US" sz="1000" dirty="0"/>
              <a:t>内在设计和监控功率和力控限制</a:t>
            </a:r>
            <a:endParaRPr lang="en-US" sz="10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b="1" dirty="0"/>
              <a:t>UR5 </a:t>
            </a:r>
            <a:r>
              <a:rPr lang="zh-CN" altLang="en-US" sz="1400" b="1" dirty="0"/>
              <a:t>和</a:t>
            </a:r>
            <a:r>
              <a:rPr lang="en-US" sz="1400" b="1" dirty="0"/>
              <a:t> UR10 </a:t>
            </a:r>
            <a:r>
              <a:rPr lang="zh-CN" altLang="en-US" sz="1400" b="1" dirty="0"/>
              <a:t>符合</a:t>
            </a:r>
            <a:r>
              <a:rPr lang="en-US" altLang="zh-CN" sz="1400" b="1" dirty="0"/>
              <a:t>5.10.5</a:t>
            </a:r>
            <a:r>
              <a:rPr lang="zh-CN" altLang="en-US" sz="1400" b="1" dirty="0"/>
              <a:t>，功率和力控限制始终激活</a:t>
            </a: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161</a:t>
            </a:fld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 rot="5400000">
            <a:off x="383100" y="4207950"/>
            <a:ext cx="709100" cy="647700"/>
          </a:xfrm>
          <a:prstGeom prst="triangle">
            <a:avLst/>
          </a:prstGeom>
          <a:solidFill>
            <a:srgbClr val="00628B"/>
          </a:solidFill>
          <a:ln>
            <a:solidFill>
              <a:srgbClr val="0062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3216960-C7EC-4948-8FF2-63FF13C5A9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90820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US" dirty="0"/>
              <a:t>TÜV </a:t>
            </a:r>
            <a:r>
              <a:rPr lang="en-US" altLang="zh-CN" dirty="0"/>
              <a:t>NORD</a:t>
            </a:r>
            <a:r>
              <a:rPr lang="zh-CN" altLang="en-US" dirty="0"/>
              <a:t>认证的安全系统</a:t>
            </a:r>
            <a:endParaRPr lang="en-US" dirty="0"/>
          </a:p>
        </p:txBody>
      </p:sp>
      <p:sp>
        <p:nvSpPr>
          <p:cNvPr id="15" name="Pladsholder til indhold 2"/>
          <p:cNvSpPr txBox="1">
            <a:spLocks/>
          </p:cNvSpPr>
          <p:nvPr/>
        </p:nvSpPr>
        <p:spPr>
          <a:xfrm>
            <a:off x="433908" y="895813"/>
            <a:ext cx="8148117" cy="415032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da-DK" sz="1800" b="1"/>
              <a:t>ISO 13849-1: 2008 PL d</a:t>
            </a:r>
            <a:endParaRPr lang="da-DK" sz="1800" b="1" dirty="0"/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162</a:t>
            </a:fld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 rot="5400000">
            <a:off x="383100" y="2074350"/>
            <a:ext cx="709100" cy="647700"/>
          </a:xfrm>
          <a:prstGeom prst="triangle">
            <a:avLst/>
          </a:prstGeom>
          <a:solidFill>
            <a:srgbClr val="00628B"/>
          </a:solidFill>
          <a:ln>
            <a:solidFill>
              <a:srgbClr val="0062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3115">
            <a:off x="4444506" y="655915"/>
            <a:ext cx="3274837" cy="463011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CFDB04B-C996-4EC3-B0C9-D1F0E8D4C0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47125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作为系统集成商的职责</a:t>
            </a:r>
            <a:endParaRPr lang="en-US" dirty="0"/>
          </a:p>
        </p:txBody>
      </p:sp>
      <p:sp>
        <p:nvSpPr>
          <p:cNvPr id="15" name="Pladsholder til indhold 2"/>
          <p:cNvSpPr txBox="1">
            <a:spLocks/>
          </p:cNvSpPr>
          <p:nvPr/>
        </p:nvSpPr>
        <p:spPr>
          <a:xfrm>
            <a:off x="433908" y="895813"/>
            <a:ext cx="8148117" cy="415032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/>
              <a:t>风险评估是强制的</a:t>
            </a:r>
            <a:endParaRPr lang="en-US" sz="18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建议符合下列标准</a:t>
            </a:r>
            <a:endParaRPr lang="en-US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57200" lvl="1" indent="0">
              <a:buClr>
                <a:srgbClr val="00628B"/>
              </a:buClr>
              <a:buNone/>
            </a:pPr>
            <a:endParaRPr lang="en-US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b="1" dirty="0"/>
              <a:t>识别风险并减少它们到可接受的程度</a:t>
            </a:r>
            <a:endParaRPr lang="en-US" sz="1400" b="1" dirty="0"/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163</a:t>
            </a:fld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 rot="5400000">
            <a:off x="383100" y="4179375"/>
            <a:ext cx="709100" cy="647700"/>
          </a:xfrm>
          <a:prstGeom prst="triangle">
            <a:avLst/>
          </a:prstGeom>
          <a:solidFill>
            <a:srgbClr val="00628B"/>
          </a:solidFill>
          <a:ln>
            <a:solidFill>
              <a:srgbClr val="0062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aphicFrame>
        <p:nvGraphicFramePr>
          <p:cNvPr id="9" name="Tabel 7"/>
          <p:cNvGraphicFramePr>
            <a:graphicFrameLocks noGrp="1"/>
          </p:cNvGraphicFramePr>
          <p:nvPr>
            <p:extLst/>
          </p:nvPr>
        </p:nvGraphicFramePr>
        <p:xfrm>
          <a:off x="809838" y="2000541"/>
          <a:ext cx="7572162" cy="304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1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1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/>
                        <a:t>Standard</a:t>
                      </a: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/>
                        <a:t>Describes</a:t>
                      </a: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/>
                        <a:t>Responsible</a:t>
                      </a:r>
                    </a:p>
                  </a:txBody>
                  <a:tcPr>
                    <a:solidFill>
                      <a:srgbClr val="C2E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el 7"/>
          <p:cNvGraphicFramePr>
            <a:graphicFrameLocks noGrp="1"/>
          </p:cNvGraphicFramePr>
          <p:nvPr>
            <p:extLst/>
          </p:nvPr>
        </p:nvGraphicFramePr>
        <p:xfrm>
          <a:off x="811527" y="2360502"/>
          <a:ext cx="7572162" cy="609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9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7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30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ISO 13849-1</a:t>
                      </a:r>
                      <a:endParaRPr lang="da-DK" sz="1400" b="0">
                        <a:solidFill>
                          <a:schemeClr val="bg1">
                            <a:lumMod val="65000"/>
                          </a:schemeClr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Safety related parts</a:t>
                      </a:r>
                      <a:r>
                        <a:rPr lang="da-DK" sz="1400" b="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 of control system</a:t>
                      </a:r>
                      <a:endParaRPr lang="da-DK" sz="1400" b="0">
                        <a:solidFill>
                          <a:schemeClr val="bg1">
                            <a:lumMod val="65000"/>
                          </a:schemeClr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a-DK" sz="1400" b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Manufacturer</a:t>
                      </a:r>
                      <a:endParaRPr lang="da-DK" sz="1400" b="0">
                        <a:solidFill>
                          <a:schemeClr val="bg1">
                            <a:lumMod val="65000"/>
                          </a:schemeClr>
                        </a:solidFill>
                        <a:latin typeface="OCR A Extended" pitchFamily="50" charset="0"/>
                      </a:endParaRPr>
                    </a:p>
                  </a:txBody>
                  <a:tcPr anchor="ctr">
                    <a:solidFill>
                      <a:srgbClr val="C2E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471">
                <a:tc>
                  <a:txBody>
                    <a:bodyPr/>
                    <a:lstStyle/>
                    <a:p>
                      <a:pPr algn="l"/>
                      <a:r>
                        <a:rPr lang="da-DK" sz="1400" b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ISO 10218-1</a:t>
                      </a:r>
                      <a:endParaRPr lang="da-DK" sz="1400" b="0">
                        <a:solidFill>
                          <a:schemeClr val="bg1">
                            <a:lumMod val="65000"/>
                          </a:schemeClr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a-DK" sz="14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Safety</a:t>
                      </a:r>
                      <a:r>
                        <a:rPr lang="da-DK" sz="1400" b="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da-DK" sz="1400" b="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requirements</a:t>
                      </a:r>
                      <a:r>
                        <a:rPr lang="da-DK" sz="1400" b="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 for </a:t>
                      </a:r>
                      <a:r>
                        <a:rPr lang="da-DK" sz="1400" b="0" baseline="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industrial</a:t>
                      </a:r>
                      <a:r>
                        <a:rPr lang="da-DK" sz="1400" b="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 robots</a:t>
                      </a:r>
                      <a:endParaRPr lang="da-DK" sz="14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da-DK" sz="18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el 7"/>
          <p:cNvGraphicFramePr>
            <a:graphicFrameLocks noGrp="1"/>
          </p:cNvGraphicFramePr>
          <p:nvPr>
            <p:extLst/>
          </p:nvPr>
        </p:nvGraphicFramePr>
        <p:xfrm>
          <a:off x="811527" y="3035170"/>
          <a:ext cx="7572162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9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7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622">
                <a:tc>
                  <a:txBody>
                    <a:bodyPr/>
                    <a:lstStyle/>
                    <a:p>
                      <a:pPr algn="l"/>
                      <a:r>
                        <a:rPr lang="da-DK" sz="1400" b="0" dirty="0">
                          <a:solidFill>
                            <a:schemeClr val="dk1"/>
                          </a:solidFill>
                          <a:latin typeface="+mn-lt"/>
                        </a:rPr>
                        <a:t>ISO 10218-2</a:t>
                      </a:r>
                      <a:endParaRPr lang="da-DK" sz="14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a-DK" sz="1400" b="0">
                          <a:solidFill>
                            <a:schemeClr val="dk1"/>
                          </a:solidFill>
                          <a:latin typeface="+mn-lt"/>
                        </a:rPr>
                        <a:t>Safety requirements for integration of robots</a:t>
                      </a:r>
                      <a:endParaRPr lang="da-DK" sz="14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chemeClr val="dk1"/>
                          </a:solidFill>
                          <a:latin typeface="+mn-lt"/>
                        </a:rPr>
                        <a:t>集成商</a:t>
                      </a:r>
                      <a:endParaRPr lang="da-DK" sz="14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 anchor="ctr">
                    <a:solidFill>
                      <a:srgbClr val="C2E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622">
                <a:tc>
                  <a:txBody>
                    <a:bodyPr/>
                    <a:lstStyle/>
                    <a:p>
                      <a:pPr algn="l"/>
                      <a:r>
                        <a:rPr lang="da-DK" sz="1400" b="0">
                          <a:solidFill>
                            <a:schemeClr val="dk1"/>
                          </a:solidFill>
                          <a:latin typeface="+mn-lt"/>
                        </a:rPr>
                        <a:t>ISO TS 15066</a:t>
                      </a:r>
                      <a:endParaRPr lang="da-DK" sz="14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a-DK" sz="1400" b="0">
                          <a:solidFill>
                            <a:schemeClr val="dk1"/>
                          </a:solidFill>
                          <a:latin typeface="+mn-lt"/>
                        </a:rPr>
                        <a:t>Collaborative</a:t>
                      </a:r>
                      <a:r>
                        <a:rPr lang="da-DK" sz="1400" b="0" baseline="0">
                          <a:solidFill>
                            <a:schemeClr val="dk1"/>
                          </a:solidFill>
                          <a:latin typeface="+mn-lt"/>
                        </a:rPr>
                        <a:t> robots technical specifications</a:t>
                      </a:r>
                      <a:endParaRPr lang="da-DK" sz="14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da-DK" sz="18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22">
                <a:tc>
                  <a:txBody>
                    <a:bodyPr/>
                    <a:lstStyle/>
                    <a:p>
                      <a:pPr algn="l"/>
                      <a:r>
                        <a:rPr lang="da-DK" sz="1400" b="0">
                          <a:solidFill>
                            <a:schemeClr val="dk1"/>
                          </a:solidFill>
                          <a:latin typeface="+mn-lt"/>
                        </a:rPr>
                        <a:t>ISO 12100</a:t>
                      </a:r>
                      <a:endParaRPr lang="da-DK" sz="14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a-DK" sz="1400" b="0">
                          <a:solidFill>
                            <a:schemeClr val="dk1"/>
                          </a:solidFill>
                          <a:latin typeface="+mn-lt"/>
                        </a:rPr>
                        <a:t>Guidance</a:t>
                      </a:r>
                      <a:r>
                        <a:rPr lang="da-DK" sz="1400" b="0" baseline="0">
                          <a:solidFill>
                            <a:schemeClr val="dk1"/>
                          </a:solidFill>
                          <a:latin typeface="+mn-lt"/>
                        </a:rPr>
                        <a:t> for performing risk assessment</a:t>
                      </a:r>
                      <a:endParaRPr lang="da-DK" sz="14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da-DK" sz="18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BB1299-4403-498A-A5AA-B5ADD34C2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53055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ISO 10218-2: 2011</a:t>
            </a:r>
          </a:p>
        </p:txBody>
      </p:sp>
      <p:sp>
        <p:nvSpPr>
          <p:cNvPr id="15" name="Pladsholder til indhold 2"/>
          <p:cNvSpPr txBox="1">
            <a:spLocks/>
          </p:cNvSpPr>
          <p:nvPr/>
        </p:nvSpPr>
        <p:spPr>
          <a:xfrm>
            <a:off x="433908" y="895813"/>
            <a:ext cx="8148117" cy="415032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/>
              <a:t>标准描述</a:t>
            </a:r>
            <a:endParaRPr lang="en-US" sz="18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机器人系统集成的安全要求</a:t>
            </a:r>
            <a:endParaRPr lang="en-US" sz="1800" dirty="0"/>
          </a:p>
          <a:p>
            <a:pPr>
              <a:buClr>
                <a:srgbClr val="00628B"/>
              </a:buClr>
            </a:pPr>
            <a:r>
              <a:rPr lang="zh-CN" altLang="en-US" sz="1800" dirty="0"/>
              <a:t>目的</a:t>
            </a:r>
            <a:endParaRPr lang="en-US" sz="18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为工业机器人系统集成商提供指导</a:t>
            </a:r>
            <a:endParaRPr lang="en-US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b="1" dirty="0"/>
              <a:t>考虑机器人使用安装时的设计</a:t>
            </a:r>
            <a:endParaRPr lang="en-US" sz="1400" b="1" dirty="0"/>
          </a:p>
          <a:p>
            <a:pPr>
              <a:buClr>
                <a:srgbClr val="00628B"/>
              </a:buClr>
            </a:pPr>
            <a:endParaRPr lang="en-US" sz="1800" dirty="0"/>
          </a:p>
          <a:p>
            <a:pPr>
              <a:buClr>
                <a:srgbClr val="00628B"/>
              </a:buClr>
            </a:pPr>
            <a:r>
              <a:rPr lang="zh-CN" altLang="en-US" sz="1800" dirty="0"/>
              <a:t>考虑</a:t>
            </a:r>
            <a:endParaRPr lang="en-US" sz="18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定义工作空间，限制区域，协作区域</a:t>
            </a:r>
            <a:endParaRPr lang="en-US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控制箱和急停的布置</a:t>
            </a:r>
            <a:endParaRPr lang="en-US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末端执行器的设计</a:t>
            </a:r>
            <a:endParaRPr lang="en-US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机器人运动和速度</a:t>
            </a:r>
            <a:endParaRPr lang="en-US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操作者位置</a:t>
            </a:r>
            <a:endParaRPr lang="en-US" sz="1400" dirty="0"/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164</a:t>
            </a:fld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 rot="5400000">
            <a:off x="383100" y="2207700"/>
            <a:ext cx="709100" cy="647700"/>
          </a:xfrm>
          <a:prstGeom prst="triangle">
            <a:avLst/>
          </a:prstGeom>
          <a:solidFill>
            <a:srgbClr val="00628B"/>
          </a:solidFill>
          <a:ln>
            <a:solidFill>
              <a:srgbClr val="0062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EEC15BA-D9AE-4055-8C69-DC7EFBA9AA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2234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ISO/TS 15066 </a:t>
            </a:r>
          </a:p>
        </p:txBody>
      </p:sp>
      <p:sp>
        <p:nvSpPr>
          <p:cNvPr id="15" name="Pladsholder til indhold 2"/>
          <p:cNvSpPr txBox="1">
            <a:spLocks/>
          </p:cNvSpPr>
          <p:nvPr/>
        </p:nvSpPr>
        <p:spPr>
          <a:xfrm>
            <a:off x="433908" y="895813"/>
            <a:ext cx="8148117" cy="415032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/>
              <a:t>标准描述</a:t>
            </a:r>
            <a:endParaRPr lang="en-US" sz="18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协作型机器人技术说明</a:t>
            </a:r>
            <a:endParaRPr lang="en-US" sz="1400" dirty="0"/>
          </a:p>
          <a:p>
            <a:pPr marL="0" indent="0">
              <a:buClr>
                <a:srgbClr val="00628B"/>
              </a:buClr>
              <a:buNone/>
            </a:pPr>
            <a:endParaRPr lang="en-US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正式发布时间为</a:t>
            </a:r>
            <a:r>
              <a:rPr lang="en-US" altLang="zh-CN" sz="1400" dirty="0"/>
              <a:t>2016</a:t>
            </a:r>
            <a:r>
              <a:rPr lang="zh-CN" altLang="en-US" sz="1400" dirty="0"/>
              <a:t>年</a:t>
            </a:r>
            <a:endParaRPr lang="en-US" sz="1400" dirty="0"/>
          </a:p>
          <a:p>
            <a:pPr>
              <a:buClr>
                <a:srgbClr val="00628B"/>
              </a:buClr>
            </a:pPr>
            <a:endParaRPr lang="en-US" sz="1800" dirty="0"/>
          </a:p>
          <a:p>
            <a:pPr>
              <a:buClr>
                <a:srgbClr val="00628B"/>
              </a:buClr>
            </a:pPr>
            <a:r>
              <a:rPr lang="zh-CN" altLang="en-US" sz="1800" dirty="0"/>
              <a:t>目的</a:t>
            </a:r>
            <a:endParaRPr lang="en-US" altLang="zh-CN" sz="1800" dirty="0"/>
          </a:p>
          <a:p>
            <a:pPr marL="0" indent="0">
              <a:buClr>
                <a:srgbClr val="00628B"/>
              </a:buClr>
              <a:buNone/>
            </a:pPr>
            <a:r>
              <a:rPr lang="en-US" sz="1800" dirty="0"/>
              <a:t>        </a:t>
            </a:r>
            <a:r>
              <a:rPr lang="zh-CN" altLang="en-US" sz="1400" dirty="0"/>
              <a:t>帮助集成商完成风险评估</a:t>
            </a:r>
            <a:endParaRPr lang="en-US" altLang="zh-CN" sz="1400" dirty="0"/>
          </a:p>
          <a:p>
            <a:pPr marL="0" indent="0">
              <a:buClr>
                <a:srgbClr val="00628B"/>
              </a:buClr>
              <a:buNone/>
            </a:pPr>
            <a:r>
              <a:rPr lang="en-US" sz="1400" dirty="0"/>
              <a:t>           </a:t>
            </a:r>
            <a:r>
              <a:rPr lang="zh-CN" altLang="en-US" sz="1400" dirty="0"/>
              <a:t>关于静态碰撞和瞬时碰撞信息</a:t>
            </a:r>
            <a:endParaRPr lang="en-US" altLang="zh-CN" sz="1400" dirty="0"/>
          </a:p>
          <a:p>
            <a:pPr marL="0" indent="0">
              <a:buClr>
                <a:srgbClr val="00628B"/>
              </a:buClr>
              <a:buNone/>
            </a:pPr>
            <a:endParaRPr lang="en-US" sz="1800" dirty="0"/>
          </a:p>
          <a:p>
            <a:pPr>
              <a:buClr>
                <a:srgbClr val="00628B"/>
              </a:buClr>
            </a:pPr>
            <a:r>
              <a:rPr lang="zh-CN" altLang="en-US" sz="1800" dirty="0"/>
              <a:t>包含</a:t>
            </a:r>
            <a:endParaRPr lang="en-US" sz="18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为集成商部署协作型机器人时提供详细指南</a:t>
            </a:r>
            <a:endParaRPr lang="en-US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b="1" dirty="0"/>
              <a:t>协作型机器人的力限制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165</a:t>
            </a:fld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 rot="5400000">
            <a:off x="117631" y="4314071"/>
            <a:ext cx="709100" cy="647700"/>
          </a:xfrm>
          <a:prstGeom prst="triangle">
            <a:avLst/>
          </a:prstGeom>
          <a:solidFill>
            <a:srgbClr val="00628B"/>
          </a:solidFill>
          <a:ln>
            <a:solidFill>
              <a:srgbClr val="0062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DB6E865-2A85-4E0F-A51E-D4625267BE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74159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ISO 12100: </a:t>
            </a:r>
            <a:r>
              <a:rPr lang="zh-CN" altLang="en-US" dirty="0"/>
              <a:t>风险评估</a:t>
            </a:r>
            <a:endParaRPr lang="en-US" dirty="0"/>
          </a:p>
        </p:txBody>
      </p:sp>
      <p:sp>
        <p:nvSpPr>
          <p:cNvPr id="15" name="Pladsholder til indhold 2"/>
          <p:cNvSpPr txBox="1">
            <a:spLocks/>
          </p:cNvSpPr>
          <p:nvPr/>
        </p:nvSpPr>
        <p:spPr>
          <a:xfrm>
            <a:off x="433908" y="895813"/>
            <a:ext cx="8148117" cy="415032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b="1" dirty="0"/>
              <a:t>强制的</a:t>
            </a:r>
            <a:endParaRPr lang="en-US" sz="1800" b="1" dirty="0"/>
          </a:p>
          <a:p>
            <a:pPr>
              <a:buClr>
                <a:srgbClr val="00628B"/>
              </a:buClr>
            </a:pPr>
            <a:endParaRPr lang="en-US" sz="18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b="1" dirty="0"/>
              <a:t>系统集成商</a:t>
            </a:r>
            <a:r>
              <a:rPr lang="zh-CN" altLang="en-US" sz="1400" b="1" dirty="0">
                <a:solidFill>
                  <a:srgbClr val="FF0000"/>
                </a:solidFill>
              </a:rPr>
              <a:t>必须</a:t>
            </a:r>
            <a:r>
              <a:rPr lang="zh-CN" altLang="en-US" sz="1400" b="1" dirty="0"/>
              <a:t>做风险评估</a:t>
            </a:r>
            <a:endParaRPr lang="en-US" sz="1400" b="1" dirty="0"/>
          </a:p>
          <a:p>
            <a:pPr>
              <a:buClr>
                <a:srgbClr val="00628B"/>
              </a:buClr>
            </a:pPr>
            <a:endParaRPr lang="en-US" sz="1800" dirty="0"/>
          </a:p>
          <a:p>
            <a:pPr>
              <a:buClr>
                <a:srgbClr val="00628B"/>
              </a:buClr>
            </a:pPr>
            <a:r>
              <a:rPr lang="zh-CN" altLang="en-US" sz="1800" b="1" dirty="0"/>
              <a:t>非强制的</a:t>
            </a:r>
            <a:endParaRPr lang="en-US" sz="1800" b="1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遵守这个标准</a:t>
            </a:r>
            <a:endParaRPr lang="en-US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i="1" dirty="0"/>
              <a:t>建议遵守这个标准！</a:t>
            </a:r>
            <a:endParaRPr lang="en-US" sz="1400" i="1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失败案例：</a:t>
            </a:r>
            <a:endParaRPr lang="en-US" sz="1400" dirty="0"/>
          </a:p>
          <a:p>
            <a:pPr lvl="2">
              <a:buClr>
                <a:srgbClr val="00628B"/>
              </a:buClr>
            </a:pPr>
            <a:r>
              <a:rPr lang="zh-CN" altLang="en-US" sz="1400" dirty="0"/>
              <a:t>系统遵守这个标准</a:t>
            </a:r>
            <a:r>
              <a:rPr lang="en-US" sz="1400" dirty="0"/>
              <a:t>	                       » </a:t>
            </a:r>
            <a:r>
              <a:rPr lang="zh-CN" altLang="en-US" sz="1400" dirty="0"/>
              <a:t>起诉人有举证责任</a:t>
            </a:r>
            <a:endParaRPr lang="en-US" sz="1400" dirty="0"/>
          </a:p>
          <a:p>
            <a:pPr lvl="2">
              <a:buClr>
                <a:srgbClr val="00628B"/>
              </a:buClr>
            </a:pPr>
            <a:r>
              <a:rPr lang="zh-CN" altLang="en-US" sz="1400" dirty="0"/>
              <a:t>系统</a:t>
            </a:r>
            <a:r>
              <a:rPr lang="zh-CN" altLang="en-US" sz="1400" dirty="0">
                <a:solidFill>
                  <a:srgbClr val="FF0000"/>
                </a:solidFill>
              </a:rPr>
              <a:t>不</a:t>
            </a:r>
            <a:r>
              <a:rPr lang="zh-CN" altLang="en-US" sz="1400" dirty="0"/>
              <a:t>遵守这个标准</a:t>
            </a:r>
            <a:r>
              <a:rPr lang="en-US" sz="1400" dirty="0"/>
              <a:t>	» </a:t>
            </a:r>
            <a:r>
              <a:rPr lang="zh-CN" altLang="en-US" sz="1400" dirty="0"/>
              <a:t>集成商有举证责任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166</a:t>
            </a:fld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 rot="5400000">
            <a:off x="383100" y="1693350"/>
            <a:ext cx="709100" cy="647700"/>
          </a:xfrm>
          <a:prstGeom prst="triangle">
            <a:avLst/>
          </a:prstGeom>
          <a:solidFill>
            <a:srgbClr val="00628B"/>
          </a:solidFill>
          <a:ln>
            <a:solidFill>
              <a:srgbClr val="0062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700" y="1238606"/>
            <a:ext cx="2765539" cy="1835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9EA2E76-17A5-4279-B70B-2580ED3066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60900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不同区域</a:t>
            </a:r>
            <a:endParaRPr lang="en-US" dirty="0"/>
          </a:p>
        </p:txBody>
      </p:sp>
      <p:sp>
        <p:nvSpPr>
          <p:cNvPr id="15" name="Pladsholder til indhold 2"/>
          <p:cNvSpPr txBox="1">
            <a:spLocks/>
          </p:cNvSpPr>
          <p:nvPr/>
        </p:nvSpPr>
        <p:spPr>
          <a:xfrm>
            <a:off x="433908" y="895813"/>
            <a:ext cx="8148117" cy="415032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/>
              <a:t>加拿大</a:t>
            </a:r>
            <a:endParaRPr lang="en-US" sz="18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CAN/CSA-Z434-03: 2013</a:t>
            </a:r>
          </a:p>
          <a:p>
            <a:pPr lvl="2">
              <a:buClr>
                <a:srgbClr val="00628B"/>
              </a:buClr>
            </a:pPr>
            <a:r>
              <a:rPr lang="zh-CN" altLang="en-US" sz="1000" dirty="0"/>
              <a:t>和国际</a:t>
            </a:r>
            <a:r>
              <a:rPr lang="en-US" altLang="zh-CN" sz="1000" dirty="0"/>
              <a:t>ISO</a:t>
            </a:r>
            <a:r>
              <a:rPr lang="zh-CN" altLang="en-US" sz="1000" dirty="0"/>
              <a:t>标准一致</a:t>
            </a:r>
            <a:endParaRPr lang="en-US" sz="1000" dirty="0"/>
          </a:p>
          <a:p>
            <a:pPr lvl="2">
              <a:buClr>
                <a:srgbClr val="00628B"/>
              </a:buClr>
            </a:pPr>
            <a:r>
              <a:rPr lang="zh-CN" altLang="en-US" sz="1000" dirty="0"/>
              <a:t>包含</a:t>
            </a:r>
            <a:r>
              <a:rPr lang="en-US" sz="1000" dirty="0"/>
              <a:t> ISO 10218-1 </a:t>
            </a:r>
            <a:r>
              <a:rPr lang="zh-CN" altLang="en-US" sz="1000" dirty="0"/>
              <a:t>和</a:t>
            </a:r>
            <a:r>
              <a:rPr lang="en-US" sz="1000" dirty="0"/>
              <a:t>ISO 10218-2 </a:t>
            </a:r>
            <a:r>
              <a:rPr lang="zh-CN" altLang="en-US" sz="1000" dirty="0"/>
              <a:t>， 有区域差异</a:t>
            </a:r>
            <a:br>
              <a:rPr lang="en-US" sz="1000" dirty="0"/>
            </a:br>
            <a:endParaRPr lang="en-US" sz="1000" dirty="0"/>
          </a:p>
          <a:p>
            <a:pPr>
              <a:buClr>
                <a:srgbClr val="00628B"/>
              </a:buClr>
            </a:pPr>
            <a:r>
              <a:rPr lang="zh-CN" altLang="en-US" sz="1800" dirty="0"/>
              <a:t>美国</a:t>
            </a:r>
            <a:endParaRPr lang="en-US" sz="18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ANSI/RIA R15.06: 2012</a:t>
            </a:r>
          </a:p>
          <a:p>
            <a:pPr lvl="2">
              <a:buClr>
                <a:srgbClr val="00628B"/>
              </a:buClr>
            </a:pPr>
            <a:r>
              <a:rPr lang="zh-CN" altLang="en-US" sz="1000" dirty="0"/>
              <a:t>和国际</a:t>
            </a:r>
            <a:r>
              <a:rPr lang="en-US" altLang="zh-CN" sz="1000" dirty="0"/>
              <a:t>ISO</a:t>
            </a:r>
            <a:r>
              <a:rPr lang="zh-CN" altLang="en-US" sz="1000" dirty="0"/>
              <a:t>标准一致</a:t>
            </a:r>
            <a:endParaRPr lang="en-US" altLang="zh-CN" sz="1000" dirty="0"/>
          </a:p>
          <a:p>
            <a:pPr lvl="2">
              <a:buClr>
                <a:srgbClr val="00628B"/>
              </a:buClr>
            </a:pPr>
            <a:r>
              <a:rPr lang="en-US" sz="1000" dirty="0"/>
              <a:t>ISO 10218-1 </a:t>
            </a:r>
            <a:r>
              <a:rPr lang="zh-CN" altLang="en-US" sz="1000" dirty="0"/>
              <a:t>和 </a:t>
            </a:r>
            <a:r>
              <a:rPr lang="en-US" sz="1000" dirty="0"/>
              <a:t>ISO 10218-2 </a:t>
            </a:r>
            <a:r>
              <a:rPr lang="zh-CN" altLang="en-US" sz="1000" dirty="0"/>
              <a:t>合并为一个文件</a:t>
            </a:r>
            <a:br>
              <a:rPr lang="en-US" sz="1000" dirty="0"/>
            </a:br>
            <a:endParaRPr lang="en-US" sz="1800" dirty="0"/>
          </a:p>
          <a:p>
            <a:pPr>
              <a:buClr>
                <a:srgbClr val="00628B"/>
              </a:buClr>
            </a:pPr>
            <a:r>
              <a:rPr lang="zh-CN" altLang="en-US" sz="1800" dirty="0"/>
              <a:t>巴西</a:t>
            </a:r>
            <a:endParaRPr lang="en-US" sz="18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NR 12</a:t>
            </a:r>
          </a:p>
          <a:p>
            <a:pPr lvl="2">
              <a:buClr>
                <a:srgbClr val="00628B"/>
              </a:buClr>
            </a:pPr>
            <a:r>
              <a:rPr lang="zh-CN" altLang="en-US" sz="1000" dirty="0"/>
              <a:t>和国际</a:t>
            </a:r>
            <a:r>
              <a:rPr lang="en-US" altLang="zh-CN" sz="1000" dirty="0"/>
              <a:t>ISO</a:t>
            </a:r>
            <a:r>
              <a:rPr lang="zh-CN" altLang="en-US" sz="1000" dirty="0"/>
              <a:t>标准不一致</a:t>
            </a:r>
            <a:endParaRPr lang="en-US" altLang="zh-CN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167</a:t>
            </a:fld>
            <a:endParaRPr lang="en-US" dirty="0"/>
          </a:p>
        </p:txBody>
      </p:sp>
      <p:pic>
        <p:nvPicPr>
          <p:cNvPr id="11" name="Billed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2886" y="787518"/>
            <a:ext cx="2900226" cy="39170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65871" y="1794214"/>
            <a:ext cx="1666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200" b="1" dirty="0"/>
              <a:t>ANSI/RIA R15.06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88727" y="1311345"/>
            <a:ext cx="1457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200" b="1" dirty="0"/>
              <a:t>CAN/CSA-Z434-03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92233" y="3111670"/>
            <a:ext cx="708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200" b="1" dirty="0"/>
              <a:t>NR12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07813CD-4B80-4CA3-B4CA-923DCA0B2C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33836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不同区域</a:t>
            </a:r>
            <a:endParaRPr lang="en-US" dirty="0"/>
          </a:p>
        </p:txBody>
      </p:sp>
      <p:sp>
        <p:nvSpPr>
          <p:cNvPr id="15" name="Pladsholder til indhold 2"/>
          <p:cNvSpPr txBox="1">
            <a:spLocks/>
          </p:cNvSpPr>
          <p:nvPr/>
        </p:nvSpPr>
        <p:spPr>
          <a:xfrm>
            <a:off x="426626" y="787518"/>
            <a:ext cx="8148117" cy="415032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中国</a:t>
            </a:r>
            <a:endParaRPr lang="en-US" altLang="zh-CN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altLang="zh-CN" sz="1400" dirty="0"/>
              <a:t>GB 11291.1-2013 </a:t>
            </a:r>
            <a:r>
              <a:rPr lang="zh-CN" altLang="en-US" sz="1400" dirty="0"/>
              <a:t>和</a:t>
            </a:r>
            <a:r>
              <a:rPr lang="en-US" altLang="zh-CN" sz="1400" dirty="0"/>
              <a:t> GB 11291.2-2013</a:t>
            </a:r>
          </a:p>
          <a:p>
            <a:pPr lvl="2">
              <a:buClr>
                <a:srgbClr val="00628B"/>
              </a:buClr>
            </a:pPr>
            <a:r>
              <a:rPr lang="zh-CN" altLang="en-US" sz="1000" dirty="0"/>
              <a:t>直接翻译</a:t>
            </a:r>
            <a:r>
              <a:rPr lang="en-US" altLang="zh-CN" sz="1000" dirty="0"/>
              <a:t>ISO 10218-1 </a:t>
            </a:r>
            <a:r>
              <a:rPr lang="zh-CN" altLang="en-US" sz="1000" dirty="0"/>
              <a:t>和</a:t>
            </a:r>
            <a:r>
              <a:rPr lang="en-US" altLang="zh-CN" sz="1000" dirty="0"/>
              <a:t> ISO 10218-2</a:t>
            </a: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/>
              <a:t>日本</a:t>
            </a:r>
            <a:endParaRPr lang="en-US" sz="18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JIS B 8433-1:2015 </a:t>
            </a:r>
            <a:r>
              <a:rPr lang="zh-CN" altLang="en-US" sz="1400" dirty="0"/>
              <a:t>和</a:t>
            </a:r>
            <a:r>
              <a:rPr lang="en-US" sz="1400" dirty="0"/>
              <a:t> JIS B 8433-2:2015</a:t>
            </a:r>
          </a:p>
          <a:p>
            <a:pPr lvl="2">
              <a:buClr>
                <a:srgbClr val="00628B"/>
              </a:buClr>
            </a:pPr>
            <a:r>
              <a:rPr lang="zh-CN" altLang="en-US" sz="1000" dirty="0"/>
              <a:t>直接翻译</a:t>
            </a:r>
            <a:r>
              <a:rPr lang="en-US" sz="1000" dirty="0"/>
              <a:t>ISO 10218-1 </a:t>
            </a:r>
            <a:r>
              <a:rPr lang="zh-CN" altLang="en-US" sz="1000" dirty="0"/>
              <a:t>和</a:t>
            </a:r>
            <a:r>
              <a:rPr lang="en-US" sz="1000" dirty="0"/>
              <a:t> ISO 10218-2</a:t>
            </a:r>
          </a:p>
          <a:p>
            <a:pPr>
              <a:buClr>
                <a:srgbClr val="00628B"/>
              </a:buClr>
            </a:pPr>
            <a:r>
              <a:rPr lang="zh-CN" altLang="en-US" sz="1800" dirty="0"/>
              <a:t>韩国</a:t>
            </a:r>
            <a:endParaRPr lang="en-US" sz="18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KS B ISO 10218-1 </a:t>
            </a:r>
            <a:r>
              <a:rPr lang="zh-CN" altLang="en-US" sz="1400" dirty="0"/>
              <a:t>和</a:t>
            </a:r>
            <a:r>
              <a:rPr lang="en-US" sz="1400" dirty="0"/>
              <a:t> KS B ISO 10218-2</a:t>
            </a:r>
          </a:p>
          <a:p>
            <a:pPr lvl="2">
              <a:buClr>
                <a:srgbClr val="00628B"/>
              </a:buClr>
            </a:pPr>
            <a:r>
              <a:rPr lang="zh-CN" altLang="en-US" sz="1000" dirty="0"/>
              <a:t>直接翻译 </a:t>
            </a:r>
            <a:r>
              <a:rPr lang="en-US" sz="1000" dirty="0"/>
              <a:t>ISO 10218-1 </a:t>
            </a:r>
            <a:r>
              <a:rPr lang="zh-CN" altLang="en-US" sz="1000" dirty="0"/>
              <a:t>和</a:t>
            </a:r>
            <a:r>
              <a:rPr lang="en-US" sz="1000" dirty="0"/>
              <a:t> ISO 10218-2</a:t>
            </a:r>
          </a:p>
          <a:p>
            <a:pPr>
              <a:buClr>
                <a:srgbClr val="00628B"/>
              </a:buClr>
            </a:pPr>
            <a:r>
              <a:rPr lang="zh-CN" altLang="en-US" sz="1800" dirty="0"/>
              <a:t>台湾</a:t>
            </a:r>
            <a:endParaRPr lang="en-US" sz="18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CNS 14490-1 B8013-1 </a:t>
            </a:r>
            <a:r>
              <a:rPr lang="zh-CN" altLang="en-US" sz="1400" dirty="0"/>
              <a:t>和</a:t>
            </a:r>
            <a:r>
              <a:rPr lang="en-US" sz="1400" dirty="0"/>
              <a:t> CNS 14490-1 B8013-2 </a:t>
            </a:r>
          </a:p>
          <a:p>
            <a:pPr lvl="2">
              <a:buClr>
                <a:srgbClr val="00628B"/>
              </a:buClr>
            </a:pPr>
            <a:r>
              <a:rPr lang="zh-CN" altLang="en-US" sz="1000" dirty="0"/>
              <a:t>直接</a:t>
            </a:r>
            <a:r>
              <a:rPr lang="en-US" sz="1000" dirty="0"/>
              <a:t>  ISO 10218-1 </a:t>
            </a:r>
            <a:r>
              <a:rPr lang="zh-CN" altLang="en-US" sz="1000" dirty="0"/>
              <a:t>和 </a:t>
            </a:r>
            <a:r>
              <a:rPr lang="en-US" sz="1000" dirty="0"/>
              <a:t>ISO 10218-2</a:t>
            </a:r>
          </a:p>
          <a:p>
            <a:pPr>
              <a:buClr>
                <a:srgbClr val="00628B"/>
              </a:buClr>
            </a:pPr>
            <a:r>
              <a:rPr lang="zh-CN" altLang="en-US" sz="1800" dirty="0"/>
              <a:t>澳大利亚</a:t>
            </a:r>
            <a:endParaRPr lang="en-US" sz="18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AS 2024.3301-2009</a:t>
            </a:r>
          </a:p>
          <a:p>
            <a:pPr lvl="2">
              <a:buClr>
                <a:srgbClr val="00628B"/>
              </a:buClr>
            </a:pPr>
            <a:r>
              <a:rPr lang="en-US" sz="1000" dirty="0"/>
              <a:t>2024: </a:t>
            </a:r>
            <a:r>
              <a:rPr lang="zh-CN" altLang="en-US" sz="1000" dirty="0"/>
              <a:t>机械安全</a:t>
            </a:r>
            <a:endParaRPr lang="en-US" sz="1000" dirty="0"/>
          </a:p>
          <a:p>
            <a:pPr lvl="2">
              <a:buClr>
                <a:srgbClr val="00628B"/>
              </a:buClr>
            </a:pPr>
            <a:r>
              <a:rPr lang="en-US" sz="1000" dirty="0"/>
              <a:t>3301</a:t>
            </a:r>
            <a:r>
              <a:rPr lang="zh-CN" altLang="en-US" sz="1000" dirty="0"/>
              <a:t>部分</a:t>
            </a:r>
            <a:r>
              <a:rPr lang="en-US" sz="1000" dirty="0"/>
              <a:t>: </a:t>
            </a:r>
            <a:r>
              <a:rPr lang="zh-CN" altLang="en-US" sz="1000" dirty="0"/>
              <a:t>工业机器人安全要求</a:t>
            </a:r>
            <a:endParaRPr lang="en-US" sz="1000" dirty="0"/>
          </a:p>
          <a:p>
            <a:pPr marL="914400" lvl="2" indent="0">
              <a:buClr>
                <a:srgbClr val="00628B"/>
              </a:buClr>
              <a:buNone/>
            </a:pPr>
            <a:r>
              <a:rPr lang="zh-CN" altLang="en-US" sz="1400" dirty="0"/>
              <a:t>全部列表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Support site - safety standards</a:t>
            </a:r>
            <a:endParaRPr lang="en-US" sz="1400" dirty="0"/>
          </a:p>
          <a:p>
            <a:pPr>
              <a:buClr>
                <a:srgbClr val="00628B"/>
              </a:buClr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168</a:t>
            </a:fld>
            <a:endParaRPr lang="en-US" dirty="0"/>
          </a:p>
        </p:txBody>
      </p:sp>
      <p:pic>
        <p:nvPicPr>
          <p:cNvPr id="16" name="Billed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3596" y="895813"/>
            <a:ext cx="2631147" cy="39230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948738" y="3753435"/>
            <a:ext cx="121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200" b="1" dirty="0"/>
              <a:t>AS 2024.3301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75742" y="1968742"/>
            <a:ext cx="1210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200" b="1" dirty="0"/>
              <a:t>JIS B 8433-1/2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05287" y="2316289"/>
            <a:ext cx="1452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200" b="1" dirty="0"/>
              <a:t>KS B ISO 10218-1/2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310762" y="2164556"/>
            <a:ext cx="243342" cy="2902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69131" y="2582809"/>
            <a:ext cx="1688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CNS 14490-1 B8013-1/2</a:t>
            </a:r>
            <a:endParaRPr lang="da-DK" sz="1200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7259169" y="2502665"/>
            <a:ext cx="173264" cy="21864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1"/>
          </p:cNvCxnSpPr>
          <p:nvPr/>
        </p:nvCxnSpPr>
        <p:spPr>
          <a:xfrm flipH="1">
            <a:off x="7554104" y="2107242"/>
            <a:ext cx="321638" cy="438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79821" y="1968740"/>
            <a:ext cx="1452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200" b="1" dirty="0"/>
              <a:t>GB11291.1/2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A179A4B-D7E8-4CF7-938B-E6E4141031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645EB82-881C-413B-9370-A57FE7819809}"/>
              </a:ext>
            </a:extLst>
          </p:cNvPr>
          <p:cNvSpPr/>
          <p:nvPr/>
        </p:nvSpPr>
        <p:spPr>
          <a:xfrm>
            <a:off x="2286000" y="224858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cs typeface="Calibri" panose="020F0502020204030204" pitchFamily="34" charset="0"/>
              </a:rPr>
              <a:t> Our company</a:t>
            </a:r>
            <a:r>
              <a:rPr lang="zh-CN" altLang="zh-CN" dirty="0">
                <a:ea typeface="等线" panose="02010600030101010101" pitchFamily="2" charset="-122"/>
                <a:cs typeface="Calibri" panose="020F0502020204030204" pitchFamily="34" charset="0"/>
              </a:rPr>
              <a:t>’</a:t>
            </a:r>
            <a:r>
              <a:rPr lang="en-US" altLang="zh-CN" dirty="0">
                <a:ea typeface="等线" panose="02010600030101010101" pitchFamily="2" charset="-122"/>
                <a:cs typeface="Calibri" panose="020F0502020204030204" pitchFamily="34" charset="0"/>
              </a:rPr>
              <a:t>s recent payment time is June 5</a:t>
            </a:r>
            <a:r>
              <a:rPr lang="en-US" altLang="zh-CN" baseline="30000" dirty="0">
                <a:ea typeface="等线" panose="02010600030101010101" pitchFamily="2" charset="-122"/>
                <a:cs typeface="Calibri" panose="020F0502020204030204" pitchFamily="34" charset="0"/>
              </a:rPr>
              <a:t>th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48151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UR</a:t>
            </a:r>
            <a:r>
              <a:rPr lang="zh-CN" altLang="en-US" dirty="0"/>
              <a:t> 资源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169</a:t>
            </a:fld>
            <a:endParaRPr 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07813CD-4B80-4CA3-B4CA-923DCA0B2C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DD50A64-2939-407C-8292-41778F1419AC}"/>
              </a:ext>
            </a:extLst>
          </p:cNvPr>
          <p:cNvSpPr/>
          <p:nvPr/>
        </p:nvSpPr>
        <p:spPr>
          <a:xfrm>
            <a:off x="457199" y="1056248"/>
            <a:ext cx="6728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UR</a:t>
            </a:r>
            <a:r>
              <a:rPr lang="zh-CN" altLang="en-US" dirty="0"/>
              <a:t>百度盘链接：https://pan.baidu.com/s/1aUSo3sC2mlrMrf3ur57LAA 密码：hs5k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B97124-C218-44E9-BFA6-0C70F90C4C49}"/>
              </a:ext>
            </a:extLst>
          </p:cNvPr>
          <p:cNvSpPr/>
          <p:nvPr/>
        </p:nvSpPr>
        <p:spPr>
          <a:xfrm>
            <a:off x="457199" y="2645473"/>
            <a:ext cx="5555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UR</a:t>
            </a:r>
            <a:r>
              <a:rPr lang="zh-CN" altLang="en-US" dirty="0"/>
              <a:t>技术论坛：</a:t>
            </a:r>
            <a:endParaRPr lang="en-US" altLang="zh-CN" dirty="0"/>
          </a:p>
          <a:p>
            <a:r>
              <a:rPr lang="zh-CN" altLang="en-US" dirty="0"/>
              <a:t>http://tech-forum.universal-robots.jtuntech.com/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19B8E1-67D8-4427-B5F4-980164331B03}"/>
              </a:ext>
            </a:extLst>
          </p:cNvPr>
          <p:cNvSpPr/>
          <p:nvPr/>
        </p:nvSpPr>
        <p:spPr>
          <a:xfrm>
            <a:off x="457198" y="3414773"/>
            <a:ext cx="52341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技术邮箱：</a:t>
            </a:r>
            <a:r>
              <a:rPr lang="zh-CN" altLang="en-US" dirty="0">
                <a:hlinkClick r:id="rId3"/>
              </a:rPr>
              <a:t>support.china@universal-robots.com</a:t>
            </a:r>
            <a:endParaRPr lang="en-US" altLang="zh-CN" dirty="0"/>
          </a:p>
          <a:p>
            <a:r>
              <a:rPr lang="zh-CN" altLang="en-US" dirty="0"/>
              <a:t>主题格式：无锡埃姆维</a:t>
            </a:r>
            <a:r>
              <a:rPr lang="en-US" altLang="zh-CN" dirty="0"/>
              <a:t>-2018352323-UR5</a:t>
            </a:r>
            <a:r>
              <a:rPr lang="zh-CN" altLang="en-US" dirty="0"/>
              <a:t>手腕</a:t>
            </a:r>
            <a:r>
              <a:rPr lang="en-US" altLang="zh-CN" dirty="0"/>
              <a:t>1</a:t>
            </a:r>
            <a:r>
              <a:rPr lang="zh-CN" altLang="en-US" dirty="0"/>
              <a:t>故障</a:t>
            </a:r>
            <a:endParaRPr lang="en-US" altLang="zh-CN" dirty="0"/>
          </a:p>
          <a:p>
            <a:r>
              <a:rPr lang="zh-CN" altLang="en-US" dirty="0"/>
              <a:t>附件：客户问题报告、日志文件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07C9E64-C939-4FCD-AB25-C56C9E050D99}"/>
              </a:ext>
            </a:extLst>
          </p:cNvPr>
          <p:cNvSpPr/>
          <p:nvPr/>
        </p:nvSpPr>
        <p:spPr>
          <a:xfrm>
            <a:off x="457197" y="1850860"/>
            <a:ext cx="8419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官网下载地址：</a:t>
            </a:r>
            <a:endParaRPr lang="en-US" altLang="zh-CN" dirty="0"/>
          </a:p>
          <a:p>
            <a:r>
              <a:rPr lang="en-US" altLang="zh-CN" dirty="0"/>
              <a:t>http://www.universal-robots.com/download/?option=16448#section16447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5051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2</a:t>
            </a:r>
            <a:r>
              <a:rPr lang="zh-CN" altLang="en-US" dirty="0"/>
              <a:t>：优化的拾取和放置应用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86226" y="3886050"/>
            <a:ext cx="8087310" cy="928800"/>
            <a:chOff x="586226" y="3886050"/>
            <a:chExt cx="8087310" cy="928800"/>
          </a:xfrm>
        </p:grpSpPr>
        <p:pic>
          <p:nvPicPr>
            <p:cNvPr id="8" name="Billed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226" y="3892964"/>
              <a:ext cx="387150" cy="387150"/>
            </a:xfrm>
            <a:prstGeom prst="rect">
              <a:avLst/>
            </a:prstGeom>
          </p:spPr>
        </p:pic>
        <p:sp>
          <p:nvSpPr>
            <p:cNvPr id="11" name="Pladsholder til indhold 2"/>
            <p:cNvSpPr txBox="1">
              <a:spLocks/>
            </p:cNvSpPr>
            <p:nvPr/>
          </p:nvSpPr>
          <p:spPr>
            <a:xfrm>
              <a:off x="1190030" y="3886050"/>
              <a:ext cx="74835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成功标准：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用有效工具确定应用优化的所有可能性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为应用设置目标节拍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endParaRPr lang="da-DK" sz="1800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2942" y="2242040"/>
            <a:ext cx="8160594" cy="1565029"/>
            <a:chOff x="512942" y="2242040"/>
            <a:chExt cx="8160594" cy="1565029"/>
          </a:xfrm>
        </p:grpSpPr>
        <p:pic>
          <p:nvPicPr>
            <p:cNvPr id="17" name="Billede 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42" y="2242040"/>
              <a:ext cx="533719" cy="538222"/>
            </a:xfrm>
            <a:prstGeom prst="rect">
              <a:avLst/>
            </a:prstGeom>
          </p:spPr>
        </p:pic>
        <p:sp>
          <p:nvSpPr>
            <p:cNvPr id="18" name="Pladsholder til indhold 2"/>
            <p:cNvSpPr txBox="1">
              <a:spLocks/>
            </p:cNvSpPr>
            <p:nvPr/>
          </p:nvSpPr>
          <p:spPr>
            <a:xfrm>
              <a:off x="1190030" y="2321355"/>
              <a:ext cx="7483506" cy="1485714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你的任务：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通过减少节拍优化拾取和放置应用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平滑运动轨迹确保运动方式优化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微调位置</a:t>
              </a:r>
              <a:endParaRPr lang="da-DK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7" name="Pladsholder til indhold 2"/>
          <p:cNvSpPr txBox="1">
            <a:spLocks/>
          </p:cNvSpPr>
          <p:nvPr/>
        </p:nvSpPr>
        <p:spPr>
          <a:xfrm>
            <a:off x="1182665" y="1137600"/>
            <a:ext cx="7556706" cy="9288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628B"/>
              </a:buClr>
              <a:buNone/>
            </a:pPr>
            <a:r>
              <a:rPr lang="zh-CN" altLang="en-US" sz="1800" b="1" dirty="0">
                <a:solidFill>
                  <a:srgbClr val="DFDFD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讲师：</a:t>
            </a:r>
            <a:endParaRPr lang="da-DK" sz="1800" b="1" dirty="0">
              <a:solidFill>
                <a:srgbClr val="DFDFD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DFDFDF"/>
                </a:solidFill>
              </a:rPr>
              <a:t>如何优化：哪个工具是有效的？</a:t>
            </a:r>
            <a:endParaRPr lang="da-DK" sz="1800" dirty="0">
              <a:solidFill>
                <a:srgbClr val="DFDFDF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da-DK" sz="18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pic>
        <p:nvPicPr>
          <p:cNvPr id="15" name="Picture 18">
            <a:extLst>
              <a:ext uri="{FF2B5EF4-FFF2-40B4-BE49-F238E27FC236}">
                <a16:creationId xmlns:a16="http://schemas.microsoft.com/office/drawing/2014/main" id="{7FE9B1D9-A64F-4F8F-B8FE-7313F4BCC45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98463" y="1169545"/>
            <a:ext cx="484202" cy="48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6126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培训建议反馈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170</a:t>
            </a:fld>
            <a:endParaRPr 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07813CD-4B80-4CA3-B4CA-923DCA0B2C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CB2A859-12B7-498C-88DE-5E66E0AF7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630" y="565513"/>
            <a:ext cx="4530023" cy="453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132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80C9AD7-E4C4-48B9-9C52-715A38C2D5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45369" y="2097481"/>
            <a:ext cx="2239997" cy="2239997"/>
          </a:xfr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62F91D-CF2A-40B9-9C24-9B488220A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171</a:t>
            </a:fld>
            <a:endParaRPr 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9855401-FC9F-430A-83D4-1B297B71A4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CCD4FE3E-73E6-4F48-82DA-947FB68F44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08650" y="1899078"/>
            <a:ext cx="2438400" cy="2438400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F78C626-49FC-46C4-B8E7-FA95ED59FC64}"/>
              </a:ext>
            </a:extLst>
          </p:cNvPr>
          <p:cNvSpPr txBox="1">
            <a:spLocks/>
          </p:cNvSpPr>
          <p:nvPr/>
        </p:nvSpPr>
        <p:spPr>
          <a:xfrm flipH="1">
            <a:off x="5112377" y="1469799"/>
            <a:ext cx="4031623" cy="46723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7030A0"/>
                </a:solidFill>
              </a:rPr>
              <a:t>核心培训</a:t>
            </a:r>
            <a:r>
              <a:rPr lang="en-US" altLang="zh-CN" dirty="0">
                <a:solidFill>
                  <a:srgbClr val="7030A0"/>
                </a:solidFill>
              </a:rPr>
              <a:t>_</a:t>
            </a:r>
            <a:r>
              <a:rPr lang="zh-CN" altLang="en-US" dirty="0">
                <a:solidFill>
                  <a:srgbClr val="7030A0"/>
                </a:solidFill>
              </a:rPr>
              <a:t>测试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6DC9CD3-2E89-44CA-A677-1B23C3CABBC2}"/>
              </a:ext>
            </a:extLst>
          </p:cNvPr>
          <p:cNvSpPr txBox="1">
            <a:spLocks/>
          </p:cNvSpPr>
          <p:nvPr/>
        </p:nvSpPr>
        <p:spPr>
          <a:xfrm flipH="1">
            <a:off x="782617" y="1469799"/>
            <a:ext cx="4031623" cy="46723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628B"/>
                </a:solidFill>
              </a:rPr>
              <a:t>核心培训</a:t>
            </a:r>
            <a:r>
              <a:rPr lang="en-US" altLang="zh-CN" dirty="0">
                <a:solidFill>
                  <a:srgbClr val="00628B"/>
                </a:solidFill>
              </a:rPr>
              <a:t>_</a:t>
            </a:r>
            <a:r>
              <a:rPr lang="zh-CN" altLang="en-US" dirty="0">
                <a:solidFill>
                  <a:srgbClr val="00628B"/>
                </a:solidFill>
              </a:rPr>
              <a:t>预测试</a:t>
            </a:r>
            <a:endParaRPr lang="en-US" dirty="0">
              <a:solidFill>
                <a:srgbClr val="0062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304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2</a:t>
            </a:r>
            <a:r>
              <a:rPr lang="zh-CN" altLang="en-US" dirty="0"/>
              <a:t>：拾取和放置优化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86226" y="1202669"/>
            <a:ext cx="8087310" cy="928800"/>
            <a:chOff x="586226" y="3886050"/>
            <a:chExt cx="8087310" cy="928800"/>
          </a:xfrm>
        </p:grpSpPr>
        <p:pic>
          <p:nvPicPr>
            <p:cNvPr id="8" name="Billede 7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226" y="3892964"/>
              <a:ext cx="387150" cy="387150"/>
            </a:xfrm>
            <a:prstGeom prst="rect">
              <a:avLst/>
            </a:prstGeom>
          </p:spPr>
        </p:pic>
        <p:sp>
          <p:nvSpPr>
            <p:cNvPr id="11" name="Pladsholder til indhold 2"/>
            <p:cNvSpPr txBox="1">
              <a:spLocks/>
            </p:cNvSpPr>
            <p:nvPr/>
          </p:nvSpPr>
          <p:spPr>
            <a:xfrm>
              <a:off x="1190030" y="3886050"/>
              <a:ext cx="74835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da-DK" sz="1800" b="1" dirty="0">
                  <a:solidFill>
                    <a:schemeClr val="bg1">
                      <a:lumMod val="8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Success </a:t>
              </a:r>
              <a:r>
                <a:rPr lang="da-DK" sz="1800" b="1" dirty="0" err="1">
                  <a:solidFill>
                    <a:schemeClr val="bg1">
                      <a:lumMod val="8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criteria</a:t>
              </a:r>
              <a:endParaRPr lang="da-DK" sz="1800" b="1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da-DK" sz="1800" dirty="0">
                  <a:solidFill>
                    <a:schemeClr val="bg1">
                      <a:lumMod val="85000"/>
                    </a:schemeClr>
                  </a:solidFill>
                </a:rPr>
                <a:t>Identify all possibilities for optimizing the application using tools available</a:t>
              </a:r>
            </a:p>
            <a:p>
              <a:pPr>
                <a:buClr>
                  <a:srgbClr val="00628B"/>
                </a:buClr>
              </a:pPr>
              <a:r>
                <a:rPr lang="da-DK" sz="1800" dirty="0">
                  <a:solidFill>
                    <a:schemeClr val="bg1">
                      <a:lumMod val="85000"/>
                    </a:schemeClr>
                  </a:solidFill>
                </a:rPr>
                <a:t>Set your own cycle time goal for the application</a:t>
              </a:r>
            </a:p>
            <a:p>
              <a:pPr>
                <a:buClr>
                  <a:srgbClr val="00628B"/>
                </a:buClr>
              </a:pPr>
              <a:endParaRPr lang="da-DK" sz="1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3" name="Pladsholder til indhold 2"/>
          <p:cNvSpPr txBox="1">
            <a:spLocks/>
          </p:cNvSpPr>
          <p:nvPr/>
        </p:nvSpPr>
        <p:spPr>
          <a:xfrm>
            <a:off x="1192963" y="2492650"/>
            <a:ext cx="7483506" cy="2274611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628B"/>
              </a:buClr>
              <a:buNone/>
            </a:pPr>
            <a:r>
              <a:rPr lang="zh-CN" altLang="en-US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跟踪：</a:t>
            </a:r>
            <a:endParaRPr lang="da-DK" sz="1800" b="1" dirty="0">
              <a:solidFill>
                <a:srgbClr val="262626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问题</a:t>
            </a:r>
            <a:r>
              <a:rPr lang="en-US" altLang="zh-CN" sz="1800" dirty="0">
                <a:solidFill>
                  <a:srgbClr val="262626"/>
                </a:solidFill>
              </a:rPr>
              <a:t>/</a:t>
            </a:r>
            <a:r>
              <a:rPr lang="zh-CN" altLang="en-US" sz="1800" dirty="0">
                <a:solidFill>
                  <a:srgbClr val="262626"/>
                </a:solidFill>
              </a:rPr>
              <a:t>评论</a:t>
            </a:r>
            <a:endParaRPr lang="da-DK" sz="18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da-DK" sz="1800" b="1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74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8" y="535723"/>
            <a:ext cx="5868361" cy="251795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3</a:t>
            </a:r>
            <a:r>
              <a:rPr lang="zh-CN" altLang="en-US" dirty="0"/>
              <a:t>：程序流程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11502" y="2496870"/>
            <a:ext cx="8160594" cy="1565029"/>
            <a:chOff x="512942" y="2242040"/>
            <a:chExt cx="8160594" cy="1565029"/>
          </a:xfrm>
        </p:grpSpPr>
        <p:pic>
          <p:nvPicPr>
            <p:cNvPr id="17" name="Billed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42" y="2242040"/>
              <a:ext cx="533719" cy="538222"/>
            </a:xfrm>
            <a:prstGeom prst="rect">
              <a:avLst/>
            </a:prstGeom>
          </p:spPr>
        </p:pic>
        <p:sp>
          <p:nvSpPr>
            <p:cNvPr id="18" name="Pladsholder til indhold 2"/>
            <p:cNvSpPr txBox="1">
              <a:spLocks/>
            </p:cNvSpPr>
            <p:nvPr/>
          </p:nvSpPr>
          <p:spPr>
            <a:xfrm>
              <a:off x="1190030" y="2321355"/>
              <a:ext cx="7483506" cy="1485714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你的任务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为拾取和放置应用增加一个质量检测流程（每抓取第</a:t>
              </a:r>
              <a:r>
                <a:rPr lang="en-US" altLang="zh-CN" sz="1800" dirty="0">
                  <a:solidFill>
                    <a:srgbClr val="262626"/>
                  </a:solidFill>
                </a:rPr>
                <a:t>5</a:t>
              </a:r>
              <a:r>
                <a:rPr lang="zh-CN" altLang="en-US" sz="1800" dirty="0">
                  <a:solidFill>
                    <a:srgbClr val="262626"/>
                  </a:solidFill>
                </a:rPr>
                <a:t>个工件检测一次）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da-DK" sz="1800" b="1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endParaRPr lang="da-DK" sz="1800" b="1" dirty="0">
                <a:solidFill>
                  <a:srgbClr val="262626"/>
                </a:solidFill>
              </a:endParaRPr>
            </a:p>
            <a:p>
              <a:pPr marL="457200" lvl="1" indent="0">
                <a:buClr>
                  <a:srgbClr val="00628B"/>
                </a:buClr>
                <a:buNone/>
              </a:pPr>
              <a:endParaRPr lang="da-DK" sz="14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en-GB" sz="1800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49107" y="957720"/>
            <a:ext cx="8104894" cy="928800"/>
            <a:chOff x="568642" y="1137600"/>
            <a:chExt cx="8104894" cy="928800"/>
          </a:xfrm>
        </p:grpSpPr>
        <p:sp>
          <p:nvSpPr>
            <p:cNvPr id="7" name="Pladsholder til indhold 2"/>
            <p:cNvSpPr txBox="1">
              <a:spLocks/>
            </p:cNvSpPr>
            <p:nvPr/>
          </p:nvSpPr>
          <p:spPr>
            <a:xfrm>
              <a:off x="1116830" y="1137600"/>
              <a:ext cx="75567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讲师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i="1" dirty="0">
                  <a:solidFill>
                    <a:srgbClr val="262626"/>
                  </a:solidFill>
                </a:rPr>
                <a:t>程序逻辑和 </a:t>
              </a:r>
              <a:r>
                <a:rPr lang="da-DK" sz="1800" i="1" dirty="0">
                  <a:solidFill>
                    <a:srgbClr val="262626"/>
                  </a:solidFill>
                </a:rPr>
                <a:t>If…else </a:t>
              </a:r>
              <a:r>
                <a:rPr lang="zh-CN" altLang="en-US" sz="1800" i="1" dirty="0">
                  <a:solidFill>
                    <a:srgbClr val="262626"/>
                  </a:solidFill>
                </a:rPr>
                <a:t>指令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使用变量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如何创建并且调用子程序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da-DK" sz="14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en-GB" sz="1800" dirty="0">
                <a:solidFill>
                  <a:srgbClr val="262626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642" y="1186337"/>
              <a:ext cx="484202" cy="484202"/>
            </a:xfrm>
            <a:prstGeom prst="rect">
              <a:avLst/>
            </a:prstGeom>
          </p:spPr>
        </p:pic>
      </p:grpSp>
      <p:grpSp>
        <p:nvGrpSpPr>
          <p:cNvPr id="15" name="Group 13"/>
          <p:cNvGrpSpPr/>
          <p:nvPr/>
        </p:nvGrpSpPr>
        <p:grpSpPr>
          <a:xfrm>
            <a:off x="586226" y="3848575"/>
            <a:ext cx="8087310" cy="928800"/>
            <a:chOff x="586226" y="3886050"/>
            <a:chExt cx="8087310" cy="928800"/>
          </a:xfrm>
        </p:grpSpPr>
        <p:pic>
          <p:nvPicPr>
            <p:cNvPr id="21" name="Billed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226" y="3892964"/>
              <a:ext cx="387150" cy="387150"/>
            </a:xfrm>
            <a:prstGeom prst="rect">
              <a:avLst/>
            </a:prstGeom>
          </p:spPr>
        </p:pic>
        <p:sp>
          <p:nvSpPr>
            <p:cNvPr id="22" name="Pladsholder til indhold 2"/>
            <p:cNvSpPr txBox="1">
              <a:spLocks/>
            </p:cNvSpPr>
            <p:nvPr/>
          </p:nvSpPr>
          <p:spPr>
            <a:xfrm>
              <a:off x="1190030" y="3886050"/>
              <a:ext cx="74835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成功标准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每</a:t>
              </a:r>
              <a:r>
                <a:rPr lang="en-US" altLang="zh-CN" sz="1800" dirty="0">
                  <a:solidFill>
                    <a:srgbClr val="262626"/>
                  </a:solidFill>
                </a:rPr>
                <a:t>5</a:t>
              </a:r>
              <a:r>
                <a:rPr lang="zh-CN" altLang="en-US" sz="1800" dirty="0">
                  <a:solidFill>
                    <a:srgbClr val="262626"/>
                  </a:solidFill>
                </a:rPr>
                <a:t>个工件，用变量、</a:t>
              </a:r>
              <a:r>
                <a:rPr lang="en-US" altLang="zh-CN" sz="1800" dirty="0">
                  <a:solidFill>
                    <a:srgbClr val="262626"/>
                  </a:solidFill>
                </a:rPr>
                <a:t>if…else</a:t>
              </a:r>
              <a:r>
                <a:rPr lang="zh-CN" altLang="en-US" sz="1800" dirty="0">
                  <a:solidFill>
                    <a:srgbClr val="262626"/>
                  </a:solidFill>
                </a:rPr>
                <a:t>指令和调用子程序指令执行质量检测</a:t>
              </a:r>
              <a:r>
                <a:rPr lang="da-DK" sz="1800" dirty="0">
                  <a:solidFill>
                    <a:srgbClr val="262626"/>
                  </a:solidFill>
                </a:rPr>
                <a:t> </a:t>
              </a:r>
              <a:endParaRPr lang="da-DK" sz="1800" b="1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endParaRPr lang="da-DK" sz="1800" b="1" dirty="0">
                <a:solidFill>
                  <a:srgbClr val="262626"/>
                </a:solidFill>
              </a:endParaRPr>
            </a:p>
            <a:p>
              <a:pPr marL="457200" lvl="1" indent="0">
                <a:buClr>
                  <a:srgbClr val="00628B"/>
                </a:buClr>
                <a:buNone/>
              </a:pPr>
              <a:endParaRPr lang="da-DK" sz="14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en-GB" sz="1800" dirty="0">
                <a:solidFill>
                  <a:srgbClr val="26262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12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 fontScale="90000"/>
          </a:bodyPr>
          <a:lstStyle/>
          <a:p>
            <a:r>
              <a:rPr lang="zh-CN" altLang="en-US" sz="3200" dirty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  <a:t>你的培训讲师</a:t>
            </a:r>
            <a:br>
              <a:rPr lang="da-DK" sz="3200" dirty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</a:br>
            <a:br>
              <a:rPr lang="da-DK" dirty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</a:br>
            <a:endParaRPr lang="da-DK" dirty="0"/>
          </a:p>
        </p:txBody>
      </p:sp>
      <p:sp>
        <p:nvSpPr>
          <p:cNvPr id="5" name="Subtitle 26"/>
          <p:cNvSpPr>
            <a:spLocks noGrp="1"/>
          </p:cNvSpPr>
          <p:nvPr>
            <p:ph type="subTitle" idx="1"/>
          </p:nvPr>
        </p:nvSpPr>
        <p:spPr>
          <a:xfrm>
            <a:off x="814494" y="2556484"/>
            <a:ext cx="7515013" cy="78517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zh-CN" altLang="en-US" dirty="0"/>
              <a:t>         姓名：</a:t>
            </a:r>
            <a:endParaRPr lang="en-US" altLang="zh-CN" dirty="0"/>
          </a:p>
          <a:p>
            <a:pPr algn="l"/>
            <a:r>
              <a:rPr lang="zh-CN" altLang="en-US" i="1" dirty="0"/>
              <a:t>         </a:t>
            </a:r>
            <a:r>
              <a:rPr lang="zh-CN" altLang="en-US" dirty="0"/>
              <a:t>职务：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94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165" y="3564885"/>
            <a:ext cx="15049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3732623"/>
            <a:ext cx="6953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ladsholder til dias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3</a:t>
            </a:r>
            <a:endParaRPr lang="en-US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什么是程序逻辑？</a:t>
            </a:r>
            <a:endParaRPr lang="en-US" dirty="0"/>
          </a:p>
        </p:txBody>
      </p:sp>
      <p:sp>
        <p:nvSpPr>
          <p:cNvPr id="18" name="Tekstboks 17"/>
          <p:cNvSpPr txBox="1"/>
          <p:nvPr/>
        </p:nvSpPr>
        <p:spPr>
          <a:xfrm>
            <a:off x="592109" y="1851277"/>
            <a:ext cx="4834328" cy="906905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en-US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24" name="Højrepil 23"/>
          <p:cNvSpPr/>
          <p:nvPr/>
        </p:nvSpPr>
        <p:spPr>
          <a:xfrm rot="19320426">
            <a:off x="3830285" y="3371275"/>
            <a:ext cx="326036" cy="1948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øjrepil 24"/>
          <p:cNvSpPr/>
          <p:nvPr/>
        </p:nvSpPr>
        <p:spPr>
          <a:xfrm rot="2199034">
            <a:off x="3829785" y="3899593"/>
            <a:ext cx="326036" cy="1948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ktangel 28"/>
          <p:cNvSpPr/>
          <p:nvPr/>
        </p:nvSpPr>
        <p:spPr>
          <a:xfrm>
            <a:off x="2038857" y="1730451"/>
            <a:ext cx="59174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如果传感器</a:t>
            </a:r>
            <a:r>
              <a:rPr lang="en-US" altLang="zh-CN" sz="1400" dirty="0"/>
              <a:t>1</a:t>
            </a:r>
            <a:r>
              <a:rPr lang="zh-CN" altLang="en-US" sz="1400" dirty="0"/>
              <a:t>是</a:t>
            </a:r>
            <a:r>
              <a:rPr lang="en-US" altLang="zh-CN" sz="1400" dirty="0"/>
              <a:t>True</a:t>
            </a:r>
            <a:r>
              <a:rPr lang="en-US" sz="1400" dirty="0"/>
              <a:t>	</a:t>
            </a:r>
            <a:r>
              <a:rPr lang="zh-CN" altLang="en-US" sz="1400" dirty="0"/>
              <a:t>运动到路点</a:t>
            </a:r>
            <a:r>
              <a:rPr lang="en-US" altLang="zh-CN" sz="1400" dirty="0"/>
              <a:t>_1</a:t>
            </a:r>
            <a:r>
              <a:rPr lang="en-US" sz="1400" dirty="0"/>
              <a:t>  	</a:t>
            </a:r>
            <a:r>
              <a:rPr lang="zh-CN" altLang="en-US" sz="1400" dirty="0"/>
              <a:t>否则弹出一个信息窗口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34" name="Venstre klammeparentes 33"/>
          <p:cNvSpPr/>
          <p:nvPr/>
        </p:nvSpPr>
        <p:spPr>
          <a:xfrm rot="16200000">
            <a:off x="2532884" y="1412105"/>
            <a:ext cx="395740" cy="1327879"/>
          </a:xfrm>
          <a:prstGeom prst="leftBrac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ktangel 34"/>
          <p:cNvSpPr/>
          <p:nvPr/>
        </p:nvSpPr>
        <p:spPr>
          <a:xfrm>
            <a:off x="2394720" y="2253171"/>
            <a:ext cx="7045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i="1" dirty="0"/>
              <a:t>条件</a:t>
            </a:r>
            <a:endParaRPr lang="en-US" sz="1000" i="1" dirty="0"/>
          </a:p>
          <a:p>
            <a:endParaRPr lang="en-US" sz="1400" dirty="0"/>
          </a:p>
        </p:txBody>
      </p:sp>
      <p:sp>
        <p:nvSpPr>
          <p:cNvPr id="38" name="Venstre klammeparentes 37"/>
          <p:cNvSpPr/>
          <p:nvPr/>
        </p:nvSpPr>
        <p:spPr>
          <a:xfrm rot="16200000">
            <a:off x="4127886" y="1259084"/>
            <a:ext cx="395740" cy="1633921"/>
          </a:xfrm>
          <a:prstGeom prst="leftBrac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Venstre klammeparentes 38"/>
          <p:cNvSpPr/>
          <p:nvPr/>
        </p:nvSpPr>
        <p:spPr>
          <a:xfrm rot="16200000">
            <a:off x="6073138" y="1063464"/>
            <a:ext cx="395740" cy="2027876"/>
          </a:xfrm>
          <a:prstGeom prst="leftBrac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ktangel 39"/>
          <p:cNvSpPr/>
          <p:nvPr/>
        </p:nvSpPr>
        <p:spPr>
          <a:xfrm>
            <a:off x="3767912" y="2236440"/>
            <a:ext cx="1271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i="1" dirty="0"/>
              <a:t>条件是 </a:t>
            </a:r>
            <a:r>
              <a:rPr lang="en-US" altLang="zh-CN" sz="1000" i="1" dirty="0"/>
              <a:t>True</a:t>
            </a:r>
            <a:endParaRPr lang="en-US" sz="1000" i="1" dirty="0"/>
          </a:p>
          <a:p>
            <a:endParaRPr lang="en-US" sz="1400" dirty="0"/>
          </a:p>
        </p:txBody>
      </p:sp>
      <p:sp>
        <p:nvSpPr>
          <p:cNvPr id="41" name="Rektangel 40"/>
          <p:cNvSpPr/>
          <p:nvPr/>
        </p:nvSpPr>
        <p:spPr>
          <a:xfrm>
            <a:off x="5706035" y="2247134"/>
            <a:ext cx="1221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i="1" dirty="0"/>
              <a:t>条件是</a:t>
            </a:r>
            <a:r>
              <a:rPr lang="en-US" sz="1000" i="1" dirty="0"/>
              <a:t> false</a:t>
            </a:r>
          </a:p>
          <a:p>
            <a:endParaRPr lang="en-US" sz="1400" dirty="0"/>
          </a:p>
        </p:txBody>
      </p:sp>
      <p:sp>
        <p:nvSpPr>
          <p:cNvPr id="42" name="Rektangel 41"/>
          <p:cNvSpPr/>
          <p:nvPr/>
        </p:nvSpPr>
        <p:spPr>
          <a:xfrm>
            <a:off x="2066814" y="2711467"/>
            <a:ext cx="5218132" cy="2088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611" y="4263956"/>
            <a:ext cx="7429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ktangel 7"/>
          <p:cNvSpPr/>
          <p:nvPr/>
        </p:nvSpPr>
        <p:spPr>
          <a:xfrm>
            <a:off x="478737" y="910494"/>
            <a:ext cx="80647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程序逻辑决定了如何控制机器人程序流程，控制机器人程序流程的一个方法是用</a:t>
            </a:r>
            <a:r>
              <a:rPr lang="en-US" altLang="zh-CN" sz="1400" dirty="0"/>
              <a:t>if…else</a:t>
            </a:r>
            <a:r>
              <a:rPr lang="zh-CN" altLang="en-US" sz="1400" dirty="0"/>
              <a:t>指令</a:t>
            </a:r>
            <a:endParaRPr lang="en-US" sz="140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561" y="3862324"/>
            <a:ext cx="966528" cy="8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954" y="3134411"/>
            <a:ext cx="12668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0278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36" y="1643181"/>
            <a:ext cx="15525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283" y="1647877"/>
            <a:ext cx="16192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ladsholder til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3</a:t>
            </a:r>
            <a:endParaRPr lang="en-US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什么是程序逻辑？</a:t>
            </a:r>
            <a:endParaRPr lang="en-US" dirty="0"/>
          </a:p>
        </p:txBody>
      </p:sp>
      <p:sp>
        <p:nvSpPr>
          <p:cNvPr id="31" name="Rektangel 30"/>
          <p:cNvSpPr/>
          <p:nvPr/>
        </p:nvSpPr>
        <p:spPr>
          <a:xfrm>
            <a:off x="562951" y="1574354"/>
            <a:ext cx="1780080" cy="312718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ktangel 43"/>
          <p:cNvSpPr/>
          <p:nvPr/>
        </p:nvSpPr>
        <p:spPr>
          <a:xfrm>
            <a:off x="2562360" y="1574354"/>
            <a:ext cx="1959960" cy="312718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ktangel 44"/>
          <p:cNvSpPr/>
          <p:nvPr/>
        </p:nvSpPr>
        <p:spPr>
          <a:xfrm>
            <a:off x="562952" y="1249159"/>
            <a:ext cx="17800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628B"/>
                </a:solidFill>
              </a:rPr>
              <a:t>初始程序</a:t>
            </a:r>
            <a:r>
              <a:rPr lang="da-DK" sz="1400" b="1" dirty="0">
                <a:solidFill>
                  <a:srgbClr val="00628B"/>
                </a:solidFill>
              </a:rPr>
              <a:t> </a:t>
            </a:r>
            <a:endParaRPr lang="en-US" sz="1400" b="1" dirty="0">
              <a:solidFill>
                <a:srgbClr val="00628B"/>
              </a:solidFill>
            </a:endParaRPr>
          </a:p>
        </p:txBody>
      </p:sp>
      <p:sp>
        <p:nvSpPr>
          <p:cNvPr id="46" name="Rektangel 45"/>
          <p:cNvSpPr/>
          <p:nvPr/>
        </p:nvSpPr>
        <p:spPr>
          <a:xfrm>
            <a:off x="2562359" y="1252586"/>
            <a:ext cx="19599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628B"/>
                </a:solidFill>
              </a:rPr>
              <a:t>修改后的程序</a:t>
            </a:r>
            <a:endParaRPr lang="en-US" sz="1400" b="1" dirty="0">
              <a:solidFill>
                <a:srgbClr val="00628B"/>
              </a:solidFill>
            </a:endParaRPr>
          </a:p>
        </p:txBody>
      </p:sp>
      <p:sp>
        <p:nvSpPr>
          <p:cNvPr id="47" name="Rectangle 12"/>
          <p:cNvSpPr/>
          <p:nvPr/>
        </p:nvSpPr>
        <p:spPr>
          <a:xfrm>
            <a:off x="2843102" y="1794033"/>
            <a:ext cx="1413573" cy="147795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</a:endParaRPr>
          </a:p>
        </p:txBody>
      </p:sp>
      <p:sp>
        <p:nvSpPr>
          <p:cNvPr id="48" name="Rectangle 12"/>
          <p:cNvSpPr/>
          <p:nvPr/>
        </p:nvSpPr>
        <p:spPr>
          <a:xfrm>
            <a:off x="3022595" y="4223350"/>
            <a:ext cx="512347" cy="16257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</a:endParaRPr>
          </a:p>
        </p:txBody>
      </p:sp>
      <p:pic>
        <p:nvPicPr>
          <p:cNvPr id="1026" name="Picture 2" descr="C:\Users\mwa\Dropbox\UR E-learning - export\Modul 4\Glue Dispensing\Stills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839" y="1579781"/>
            <a:ext cx="4048395" cy="265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wa\Desktop\las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9781" flipH="1">
            <a:off x="4965699" y="3711449"/>
            <a:ext cx="717549" cy="48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:\Users\mwa\Desktop\mirro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37086" y="3126493"/>
            <a:ext cx="186068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wa\Desktop\wire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859" b="18678"/>
          <a:stretch/>
        </p:blipFill>
        <p:spPr bwMode="auto">
          <a:xfrm rot="19946316" flipH="1">
            <a:off x="4858752" y="4108050"/>
            <a:ext cx="192970" cy="11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816" y="1736586"/>
            <a:ext cx="140970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ladsholder til diasnummer 1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48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/>
              <a:t>If ... else </a:t>
            </a:r>
            <a:r>
              <a:rPr lang="zh-CN" altLang="en-US" dirty="0"/>
              <a:t>指令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Pladsholder til indhold 2"/>
          <p:cNvSpPr txBox="1">
            <a:spLocks/>
          </p:cNvSpPr>
          <p:nvPr/>
        </p:nvSpPr>
        <p:spPr>
          <a:xfrm>
            <a:off x="360000" y="900000"/>
            <a:ext cx="3100288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If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检验一个条件：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传感器状态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变量值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变量状态组合</a:t>
            </a:r>
            <a:endParaRPr lang="en-GB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If </a:t>
            </a:r>
            <a:r>
              <a:rPr lang="zh-CN" altLang="en-US" sz="1400" dirty="0">
                <a:solidFill>
                  <a:srgbClr val="262626"/>
                </a:solidFill>
              </a:rPr>
              <a:t>条件</a:t>
            </a:r>
            <a:r>
              <a:rPr lang="da-DK" sz="1400" dirty="0">
                <a:solidFill>
                  <a:srgbClr val="262626"/>
                </a:solidFill>
              </a:rPr>
              <a:t> = True</a:t>
            </a: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执行下面的指令</a:t>
            </a:r>
            <a:endParaRPr lang="en-US" altLang="zh-CN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altLang="zh-CN" sz="1400" dirty="0">
                <a:solidFill>
                  <a:srgbClr val="262626"/>
                </a:solidFill>
              </a:rPr>
              <a:t>If </a:t>
            </a:r>
            <a:r>
              <a:rPr lang="zh-CN" altLang="en-US" sz="1400" dirty="0">
                <a:solidFill>
                  <a:srgbClr val="262626"/>
                </a:solidFill>
              </a:rPr>
              <a:t>条件</a:t>
            </a:r>
            <a:r>
              <a:rPr lang="da-DK" altLang="zh-CN" sz="1400" dirty="0">
                <a:solidFill>
                  <a:srgbClr val="262626"/>
                </a:solidFill>
              </a:rPr>
              <a:t> = </a:t>
            </a:r>
            <a:r>
              <a:rPr lang="en-US" altLang="zh-CN" sz="1400" dirty="0">
                <a:solidFill>
                  <a:srgbClr val="262626"/>
                </a:solidFill>
              </a:rPr>
              <a:t>false</a:t>
            </a:r>
            <a:endParaRPr lang="da-DK" altLang="zh-CN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跳到下一个条件的指令</a:t>
            </a:r>
            <a:endParaRPr lang="en-US" altLang="zh-CN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62626"/>
                </a:solidFill>
              </a:rPr>
              <a:t>Else</a:t>
            </a:r>
            <a:r>
              <a:rPr lang="zh-CN" altLang="en-US" sz="1400" dirty="0">
                <a:solidFill>
                  <a:srgbClr val="262626"/>
                </a:solidFill>
              </a:rPr>
              <a:t>条件是可选项</a:t>
            </a:r>
            <a:endParaRPr lang="da-DK" altLang="zh-CN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以上条件都不满足，执行下面的指令</a:t>
            </a:r>
            <a:endParaRPr lang="en-US" altLang="zh-CN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endParaRPr lang="en-US" altLang="zh-CN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Save sample program as </a:t>
            </a:r>
            <a:r>
              <a:rPr lang="da-DK" sz="1400" dirty="0" err="1">
                <a:solidFill>
                  <a:srgbClr val="262626"/>
                </a:solidFill>
              </a:rPr>
              <a:t>if.urp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79083" y="2004364"/>
            <a:ext cx="3735809" cy="232331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extBox 8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D59BDCF-231A-4DD0-B39F-A998CD6C0D4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0288" y="925032"/>
            <a:ext cx="5213248" cy="390993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0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/>
              <a:t>If ... else </a:t>
            </a:r>
            <a:r>
              <a:rPr lang="zh-CN" altLang="en-US" dirty="0"/>
              <a:t>指令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Pladsholder til indhold 2"/>
          <p:cNvSpPr txBox="1">
            <a:spLocks/>
          </p:cNvSpPr>
          <p:nvPr/>
        </p:nvSpPr>
        <p:spPr>
          <a:xfrm>
            <a:off x="360000" y="900000"/>
            <a:ext cx="293184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628B"/>
              </a:buClr>
              <a:buNone/>
            </a:pPr>
            <a:r>
              <a:rPr lang="zh-CN" altLang="en-US" sz="1800" dirty="0">
                <a:solidFill>
                  <a:srgbClr val="262626"/>
                </a:solidFill>
              </a:rPr>
              <a:t>表达式编辑器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Font typeface="Arial" pitchFamily="34" charset="0"/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Font typeface="Arial" pitchFamily="34" charset="0"/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Font typeface="Arial" pitchFamily="34" charset="0"/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Font typeface="Arial" pitchFamily="34" charset="0"/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Font typeface="Arial" pitchFamily="34" charset="0"/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pic>
        <p:nvPicPr>
          <p:cNvPr id="8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9226" y="831429"/>
            <a:ext cx="5174343" cy="390993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524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6098" y="821177"/>
            <a:ext cx="5240596" cy="393044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/>
              <a:t>Elseif </a:t>
            </a:r>
            <a:r>
              <a:rPr lang="zh-CN" altLang="en-US" dirty="0"/>
              <a:t>指令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Pladsholder til indhold 2"/>
          <p:cNvSpPr txBox="1">
            <a:spLocks/>
          </p:cNvSpPr>
          <p:nvPr/>
        </p:nvSpPr>
        <p:spPr>
          <a:xfrm>
            <a:off x="360000" y="900000"/>
            <a:ext cx="294708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… </a:t>
            </a:r>
            <a:r>
              <a:rPr lang="en-GB" sz="1800" dirty="0" err="1">
                <a:solidFill>
                  <a:srgbClr val="262626"/>
                </a:solidFill>
              </a:rPr>
              <a:t>elseif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检查新的条件</a:t>
            </a:r>
            <a:br>
              <a:rPr lang="da-DK" sz="1400" dirty="0">
                <a:solidFill>
                  <a:srgbClr val="262626"/>
                </a:solidFill>
              </a:rPr>
            </a:b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… else</a:t>
            </a: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当没有条件是</a:t>
            </a:r>
            <a:r>
              <a:rPr lang="en-US" altLang="zh-CN" sz="1400" dirty="0">
                <a:solidFill>
                  <a:srgbClr val="262626"/>
                </a:solidFill>
              </a:rPr>
              <a:t>True</a:t>
            </a:r>
            <a:r>
              <a:rPr lang="zh-CN" altLang="en-US" sz="1400" dirty="0">
                <a:solidFill>
                  <a:srgbClr val="262626"/>
                </a:solidFill>
              </a:rPr>
              <a:t>，定义做什么</a:t>
            </a: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Font typeface="Arial" pitchFamily="34" charset="0"/>
              <a:buNone/>
            </a:pPr>
            <a:br>
              <a:rPr lang="en-GB" sz="1800" dirty="0">
                <a:solidFill>
                  <a:srgbClr val="262626"/>
                </a:solidFill>
              </a:rPr>
            </a:br>
            <a:br>
              <a:rPr lang="en-GB" sz="1800" dirty="0">
                <a:solidFill>
                  <a:srgbClr val="262626"/>
                </a:solidFill>
              </a:rPr>
            </a:br>
            <a:br>
              <a:rPr lang="en-GB" sz="18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Font typeface="Arial" pitchFamily="34" charset="0"/>
              <a:buNone/>
            </a:pP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Font typeface="Arial" pitchFamily="34" charset="0"/>
              <a:buNone/>
            </a:pPr>
            <a:br>
              <a:rPr lang="da-DK" sz="700" dirty="0">
                <a:solidFill>
                  <a:srgbClr val="262626"/>
                </a:solidFill>
              </a:rPr>
            </a:br>
            <a:br>
              <a:rPr lang="da-DK" sz="700" dirty="0">
                <a:solidFill>
                  <a:srgbClr val="262626"/>
                </a:solidFill>
              </a:rPr>
            </a:br>
            <a:br>
              <a:rPr lang="da-DK" sz="700" dirty="0">
                <a:solidFill>
                  <a:srgbClr val="262626"/>
                </a:solidFill>
              </a:rPr>
            </a:br>
            <a:endParaRPr lang="da-DK" sz="7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Font typeface="Arial" pitchFamily="34" charset="0"/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Font typeface="Arial" pitchFamily="34" charset="0"/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prstClr val="white">
                  <a:lumMod val="75000"/>
                </a:prstClr>
              </a:solidFill>
              <a:cs typeface="Tahom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62448" y="3932063"/>
            <a:ext cx="1598486" cy="184014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</a:endParaRPr>
          </a:p>
        </p:txBody>
      </p:sp>
      <p:pic>
        <p:nvPicPr>
          <p:cNvPr id="12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6098" y="821177"/>
            <a:ext cx="5240596" cy="393044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09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什么是变量？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3474678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变量是一个存储单元（容器）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容器的内容能改变</a:t>
            </a: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变量可读可写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值能被重新写入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值能被读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变量可以和其他变化或传感器状态比较</a:t>
            </a:r>
            <a:endParaRPr lang="en-US" altLang="zh-CN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变量可被用于</a:t>
            </a:r>
            <a:endParaRPr lang="en-GB" altLang="zh-CN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存储程序信息（时间或循环次数）</a:t>
            </a:r>
            <a:endParaRPr lang="en-US" altLang="zh-CN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创造程序逻辑（可根据变量的值，机器人执行不同的功能）</a:t>
            </a:r>
            <a:endParaRPr lang="da-DK" altLang="zh-CN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pic>
        <p:nvPicPr>
          <p:cNvPr id="8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678" y="1686962"/>
            <a:ext cx="51689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95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变量类型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graphicFrame>
        <p:nvGraphicFramePr>
          <p:cNvPr id="9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860575"/>
              </p:ext>
            </p:extLst>
          </p:nvPr>
        </p:nvGraphicFramePr>
        <p:xfrm>
          <a:off x="905511" y="1921095"/>
          <a:ext cx="7200000" cy="2225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00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1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8434">
                  <a:extLst>
                    <a:ext uri="{9D8B030D-6E8A-4147-A177-3AD203B41FA5}">
                      <a16:colId xmlns:a16="http://schemas.microsoft.com/office/drawing/2014/main" val="2620690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布尔（</a:t>
                      </a:r>
                      <a:r>
                        <a:rPr lang="da-DK" sz="1400" dirty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boolean</a:t>
                      </a:r>
                      <a:r>
                        <a:rPr lang="zh-CN" altLang="en-US" sz="1400" dirty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）</a:t>
                      </a:r>
                      <a:endParaRPr lang="da-DK" sz="14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true/false</a:t>
                      </a: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var_1:=False</a:t>
                      </a:r>
                    </a:p>
                  </a:txBody>
                  <a:tcPr>
                    <a:solidFill>
                      <a:srgbClr val="C2E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整数（</a:t>
                      </a:r>
                      <a:r>
                        <a:rPr lang="da-DK" sz="1400" dirty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integer</a:t>
                      </a:r>
                      <a:r>
                        <a:rPr lang="zh-CN" altLang="en-US" sz="1400" dirty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）</a:t>
                      </a:r>
                      <a:endParaRPr lang="da-DK" sz="14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32 bit</a:t>
                      </a:r>
                      <a:r>
                        <a:rPr lang="zh-CN" altLang="en-US" sz="1400" dirty="0"/>
                        <a:t>，整数</a:t>
                      </a:r>
                      <a:endParaRPr lang="da-DK" sz="1400" dirty="0"/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var_2:=25</a:t>
                      </a:r>
                    </a:p>
                  </a:txBody>
                  <a:tcPr>
                    <a:solidFill>
                      <a:srgbClr val="C2E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浮点（</a:t>
                      </a:r>
                      <a:r>
                        <a:rPr lang="da-DK" sz="1400" dirty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floating point</a:t>
                      </a:r>
                      <a:r>
                        <a:rPr lang="zh-CN" altLang="en-US" sz="1400" dirty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）</a:t>
                      </a:r>
                      <a:endParaRPr lang="da-DK" sz="14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实数（带小数点）</a:t>
                      </a:r>
                      <a:endParaRPr lang="da-DK" sz="1400" dirty="0"/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var_3:=11.23</a:t>
                      </a:r>
                    </a:p>
                  </a:txBody>
                  <a:tcPr>
                    <a:solidFill>
                      <a:srgbClr val="C2E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字符串（</a:t>
                      </a:r>
                      <a:r>
                        <a:rPr lang="da-DK" sz="1400" dirty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string</a:t>
                      </a:r>
                      <a:r>
                        <a:rPr lang="zh-CN" altLang="en-US" sz="1400" dirty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）</a:t>
                      </a:r>
                      <a:endParaRPr lang="da-DK" sz="14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ASCII</a:t>
                      </a:r>
                      <a:r>
                        <a:rPr lang="da-DK" sz="1400" baseline="0" dirty="0"/>
                        <a:t> </a:t>
                      </a:r>
                      <a:r>
                        <a:rPr lang="zh-CN" altLang="en-US" sz="1400" baseline="0" dirty="0"/>
                        <a:t>码（文本）</a:t>
                      </a:r>
                      <a:endParaRPr lang="da-DK" sz="1400" dirty="0"/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var_4:=”hello_world”</a:t>
                      </a:r>
                    </a:p>
                  </a:txBody>
                  <a:tcPr>
                    <a:solidFill>
                      <a:srgbClr val="C2E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位姿（</a:t>
                      </a:r>
                      <a:r>
                        <a:rPr lang="da-DK" sz="1400" dirty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pose</a:t>
                      </a:r>
                      <a:r>
                        <a:rPr lang="zh-CN" altLang="en-US" sz="1400" dirty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）</a:t>
                      </a:r>
                      <a:endParaRPr lang="da-DK" sz="14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位姿变量</a:t>
                      </a:r>
                      <a:r>
                        <a:rPr lang="da-DK" sz="1400" dirty="0"/>
                        <a:t> p[x,y,z,rx,ry,rz]</a:t>
                      </a: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var_5:=</a:t>
                      </a:r>
                      <a:r>
                        <a:rPr lang="da-DK" sz="1200" dirty="0"/>
                        <a:t>p[0.1,-0.2,0.25,0,3.14,0]</a:t>
                      </a:r>
                    </a:p>
                  </a:txBody>
                  <a:tcPr anchor="ctr">
                    <a:solidFill>
                      <a:srgbClr val="C2E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数组（</a:t>
                      </a:r>
                      <a:r>
                        <a:rPr lang="da-DK" sz="1400" dirty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list</a:t>
                      </a:r>
                      <a:r>
                        <a:rPr lang="zh-CN" altLang="en-US" sz="1400" dirty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）</a:t>
                      </a:r>
                      <a:endParaRPr lang="da-DK" sz="14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变量排列组合</a:t>
                      </a:r>
                      <a:endParaRPr lang="da-DK" sz="1400" dirty="0"/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var_6:=[var_7,var_8,var_9]</a:t>
                      </a:r>
                    </a:p>
                  </a:txBody>
                  <a:tcPr>
                    <a:solidFill>
                      <a:srgbClr val="C2E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628665"/>
              </p:ext>
            </p:extLst>
          </p:nvPr>
        </p:nvGraphicFramePr>
        <p:xfrm>
          <a:off x="905511" y="1485248"/>
          <a:ext cx="7200000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90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1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8482">
                  <a:extLst>
                    <a:ext uri="{9D8B030D-6E8A-4147-A177-3AD203B41FA5}">
                      <a16:colId xmlns:a16="http://schemas.microsoft.com/office/drawing/2014/main" val="3211160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dk1"/>
                          </a:solidFill>
                          <a:latin typeface="+mn-lt"/>
                        </a:rPr>
                        <a:t>变量类型</a:t>
                      </a:r>
                      <a:endParaRPr lang="da-DK" sz="1400" b="1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值</a:t>
                      </a:r>
                      <a:endParaRPr lang="da-DK" sz="1400" b="1" dirty="0"/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例子</a:t>
                      </a:r>
                      <a:endParaRPr lang="da-DK" sz="1400" b="1" dirty="0"/>
                    </a:p>
                  </a:txBody>
                  <a:tcPr>
                    <a:solidFill>
                      <a:srgbClr val="C2E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DBCCB56C-E611-4669-9227-A09F5E07C423}"/>
              </a:ext>
            </a:extLst>
          </p:cNvPr>
          <p:cNvSpPr txBox="1"/>
          <p:nvPr/>
        </p:nvSpPr>
        <p:spPr>
          <a:xfrm>
            <a:off x="753625" y="900000"/>
            <a:ext cx="7616651" cy="26560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zh-CN" altLang="en-US" sz="1400" dirty="0">
                <a:latin typeface="+mn-lt"/>
                <a:cs typeface="Tahoma"/>
              </a:rPr>
              <a:t>当一个变量被创建时，它默认的名字是</a:t>
            </a:r>
            <a:r>
              <a:rPr lang="en-US" altLang="zh-CN" sz="1400" dirty="0" err="1">
                <a:latin typeface="+mn-lt"/>
                <a:cs typeface="Tahoma"/>
              </a:rPr>
              <a:t>var</a:t>
            </a:r>
            <a:r>
              <a:rPr lang="en-US" altLang="zh-CN" sz="1400" dirty="0">
                <a:latin typeface="+mn-lt"/>
                <a:cs typeface="Tahoma"/>
              </a:rPr>
              <a:t>_+</a:t>
            </a:r>
            <a:r>
              <a:rPr lang="zh-CN" altLang="en-US" sz="1400" dirty="0">
                <a:latin typeface="+mn-lt"/>
                <a:cs typeface="Tahoma"/>
              </a:rPr>
              <a:t>一个数字，</a:t>
            </a:r>
            <a:r>
              <a:rPr lang="zh-CN" altLang="en-US" sz="1400" dirty="0">
                <a:cs typeface="Tahoma"/>
              </a:rPr>
              <a:t>如</a:t>
            </a:r>
            <a:r>
              <a:rPr lang="en-US" altLang="zh-CN" sz="1400" dirty="0">
                <a:cs typeface="Tahoma"/>
              </a:rPr>
              <a:t>var_1</a:t>
            </a:r>
            <a:r>
              <a:rPr lang="zh-CN" altLang="en-US" sz="1400" dirty="0">
                <a:cs typeface="Tahoma"/>
              </a:rPr>
              <a:t>；用户可以重命名这个变量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05382A9-2EFC-41B9-A6CA-B80C2AF0E07E}"/>
              </a:ext>
            </a:extLst>
          </p:cNvPr>
          <p:cNvSpPr txBox="1"/>
          <p:nvPr/>
        </p:nvSpPr>
        <p:spPr>
          <a:xfrm>
            <a:off x="905511" y="4320791"/>
            <a:ext cx="5234032" cy="351693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zh-CN" altLang="en-US" sz="1200" dirty="0">
                <a:latin typeface="+mn-lt"/>
                <a:cs typeface="Tahoma"/>
              </a:rPr>
              <a:t>位姿和列表变量在高级培训中会讲到</a:t>
            </a:r>
          </a:p>
        </p:txBody>
      </p:sp>
    </p:spTree>
    <p:extLst>
      <p:ext uri="{BB962C8B-B14F-4D97-AF65-F5344CB8AC3E}">
        <p14:creationId xmlns:p14="http://schemas.microsoft.com/office/powerpoint/2010/main" val="123905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259F611A-FFC4-40F2-A599-45C82F8C1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145" y="824468"/>
            <a:ext cx="5232149" cy="3886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969955"/>
            <a:ext cx="2679533" cy="3331383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功能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定义变量名字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明确变量类型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给变量赋一个值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Font typeface="Arial" pitchFamily="34" charset="0"/>
              <a:buNone/>
            </a:pP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endParaRPr lang="da-DK" sz="16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Font typeface="Arial" pitchFamily="34" charset="0"/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Font typeface="Arial" pitchFamily="34" charset="0"/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赋值指令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Font typeface="Arial" pitchFamily="34" charset="0"/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Font typeface="Arial" pitchFamily="34" charset="0"/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Font typeface="Arial" pitchFamily="34" charset="0"/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prstClr val="white">
                  <a:lumMod val="75000"/>
                </a:prstClr>
              </a:solidFill>
              <a:cs typeface="Tahom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8896" y="2219761"/>
            <a:ext cx="2565996" cy="196856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84976" y="2219761"/>
            <a:ext cx="932052" cy="196856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90274" y="1107566"/>
            <a:ext cx="581945" cy="146841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38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例子：变量作为循环计数器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Font typeface="Arial" pitchFamily="34" charset="0"/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Font typeface="Arial" pitchFamily="34" charset="0"/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Font typeface="Arial" pitchFamily="34" charset="0"/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51821" y="3123178"/>
            <a:ext cx="932052" cy="147901"/>
          </a:xfrm>
          <a:prstGeom prst="rect">
            <a:avLst/>
          </a:prstGeom>
          <a:noFill/>
          <a:ln w="28575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412230" y="966814"/>
            <a:ext cx="27315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每一个程序循环结束后，</a:t>
            </a:r>
            <a:r>
              <a:rPr lang="en-US" altLang="zh-CN" sz="1400" dirty="0"/>
              <a:t>var_1</a:t>
            </a:r>
            <a:r>
              <a:rPr lang="zh-CN" altLang="en-US" sz="1400" dirty="0"/>
              <a:t>的值加</a:t>
            </a:r>
            <a:r>
              <a:rPr lang="en-US" altLang="zh-CN" sz="1400" dirty="0"/>
              <a:t>1</a:t>
            </a:r>
            <a:endParaRPr lang="da-DK" sz="1400" dirty="0"/>
          </a:p>
          <a:p>
            <a:endParaRPr lang="da-DK" sz="1400" dirty="0"/>
          </a:p>
          <a:p>
            <a:r>
              <a:rPr lang="da-DK" sz="1400" dirty="0"/>
              <a:t>var_1=</a:t>
            </a:r>
            <a:r>
              <a:rPr lang="zh-CN" altLang="en-US" sz="1400" dirty="0"/>
              <a:t>当前值</a:t>
            </a:r>
            <a:r>
              <a:rPr lang="da-DK" sz="1400" dirty="0"/>
              <a:t> + 1</a:t>
            </a:r>
            <a:endParaRPr lang="en-US" sz="1400" dirty="0"/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3</a:t>
            </a:r>
            <a:endParaRPr lang="en-US" dirty="0"/>
          </a:p>
        </p:txBody>
      </p:sp>
      <p:pic>
        <p:nvPicPr>
          <p:cNvPr id="10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773" y="831429"/>
            <a:ext cx="5213248" cy="390993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773" y="831429"/>
            <a:ext cx="5213246" cy="390993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11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773" y="831429"/>
            <a:ext cx="5213246" cy="390993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2907373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初始化变量值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程序变量（局部变量）列表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预设一个固定值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Font typeface="Arial" pitchFamily="34" charset="0"/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Font typeface="Arial" pitchFamily="34" charset="0"/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初始化变量值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Font typeface="Arial" pitchFamily="34" charset="0"/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Font typeface="Arial" pitchFamily="34" charset="0"/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Font typeface="Arial" pitchFamily="34" charset="0"/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prstClr val="white">
                  <a:lumMod val="75000"/>
                </a:prstClr>
              </a:solidFill>
              <a:cs typeface="Tahoma"/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4584067" y="4130258"/>
            <a:ext cx="1252001" cy="180945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</a:endParaRPr>
          </a:p>
        </p:txBody>
      </p:sp>
      <p:pic>
        <p:nvPicPr>
          <p:cNvPr id="17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773" y="831429"/>
            <a:ext cx="5213245" cy="390993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37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50863" y="1197358"/>
            <a:ext cx="479425" cy="473075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030757" y="1197126"/>
            <a:ext cx="3298825" cy="473075"/>
          </a:xfrm>
          <a:solidFill>
            <a:srgbClr val="DFDFDF"/>
          </a:solidFill>
        </p:spPr>
        <p:txBody>
          <a:bodyPr/>
          <a:lstStyle/>
          <a:p>
            <a:r>
              <a:rPr lang="zh-CN" altLang="en-US" dirty="0"/>
              <a:t>拾取和放置应用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50863" y="1816826"/>
            <a:ext cx="479425" cy="473075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030757" y="1816594"/>
            <a:ext cx="3298825" cy="473075"/>
          </a:xfrm>
          <a:solidFill>
            <a:srgbClr val="DFDFDF"/>
          </a:solidFill>
        </p:spPr>
        <p:txBody>
          <a:bodyPr/>
          <a:lstStyle/>
          <a:p>
            <a:r>
              <a:rPr lang="zh-CN" altLang="en-US" dirty="0"/>
              <a:t>优化的拾取和放置应用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550863" y="2437195"/>
            <a:ext cx="479425" cy="473075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1030757" y="2436963"/>
            <a:ext cx="3298825" cy="473075"/>
          </a:xfrm>
          <a:solidFill>
            <a:srgbClr val="DFDFDF"/>
          </a:solidFill>
        </p:spPr>
        <p:txBody>
          <a:bodyPr/>
          <a:lstStyle/>
          <a:p>
            <a:r>
              <a:rPr lang="zh-CN" altLang="en-US" dirty="0"/>
              <a:t>程序流程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50863" y="3048917"/>
            <a:ext cx="479425" cy="473075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030757" y="3048685"/>
            <a:ext cx="3298825" cy="473075"/>
          </a:xfrm>
          <a:solidFill>
            <a:srgbClr val="DFDFDF"/>
          </a:solidFill>
        </p:spPr>
        <p:txBody>
          <a:bodyPr/>
          <a:lstStyle/>
          <a:p>
            <a:r>
              <a:rPr lang="zh-CN" altLang="en-US" dirty="0"/>
              <a:t>堆垛码垛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545399" y="4259424"/>
            <a:ext cx="479425" cy="473075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>
          <a:xfrm>
            <a:off x="1025293" y="4259192"/>
            <a:ext cx="3298825" cy="473075"/>
          </a:xfrm>
        </p:spPr>
        <p:txBody>
          <a:bodyPr/>
          <a:lstStyle/>
          <a:p>
            <a:r>
              <a:rPr lang="zh-CN" altLang="en-US" dirty="0"/>
              <a:t>安全设置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>
          <a:xfrm>
            <a:off x="4810190" y="1207218"/>
            <a:ext cx="479425" cy="473075"/>
          </a:xfrm>
        </p:spPr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>
          <a:xfrm>
            <a:off x="5287931" y="1206986"/>
            <a:ext cx="3298825" cy="473075"/>
          </a:xfrm>
        </p:spPr>
        <p:txBody>
          <a:bodyPr/>
          <a:lstStyle/>
          <a:p>
            <a:r>
              <a:rPr lang="zh-CN" altLang="en-US" dirty="0"/>
              <a:t>灵活部署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4810190" y="1827587"/>
            <a:ext cx="479425" cy="473075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>
          <a:xfrm>
            <a:off x="5290084" y="1827355"/>
            <a:ext cx="3298825" cy="473075"/>
          </a:xfrm>
        </p:spPr>
        <p:txBody>
          <a:bodyPr/>
          <a:lstStyle/>
          <a:p>
            <a:r>
              <a:rPr lang="zh-CN" altLang="en-US" dirty="0"/>
              <a:t>用力反馈功能拆垛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</a:t>
            </a:fld>
            <a:endParaRPr lang="en-US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4809721" y="2453294"/>
            <a:ext cx="479425" cy="473075"/>
          </a:xfrm>
        </p:spPr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30"/>
          </p:nvPr>
        </p:nvSpPr>
        <p:spPr>
          <a:xfrm>
            <a:off x="5289615" y="2453062"/>
            <a:ext cx="3298825" cy="473075"/>
          </a:xfrm>
        </p:spPr>
        <p:txBody>
          <a:bodyPr/>
          <a:lstStyle/>
          <a:p>
            <a:r>
              <a:rPr lang="zh-CN" altLang="en-US" dirty="0"/>
              <a:t>简单启动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187167" y="141268"/>
            <a:ext cx="1401273" cy="239282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0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074796" y="111506"/>
            <a:ext cx="3874341" cy="390525"/>
          </a:xfrm>
          <a:noFill/>
        </p:spPr>
        <p:txBody>
          <a:bodyPr>
            <a:normAutofit/>
          </a:bodyPr>
          <a:lstStyle/>
          <a:p>
            <a:pPr algn="r"/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</a:rPr>
              <a:t>培训模块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45868" y="3658512"/>
            <a:ext cx="479425" cy="473075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988554" y="3624675"/>
            <a:ext cx="3298825" cy="473075"/>
          </a:xfrm>
          <a:solidFill>
            <a:srgbClr val="DFDFDF"/>
          </a:solidFill>
        </p:spPr>
        <p:txBody>
          <a:bodyPr/>
          <a:lstStyle/>
          <a:p>
            <a:r>
              <a:rPr lang="zh-CN" altLang="en-US" dirty="0"/>
              <a:t>操作者选择工艺应用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50863" y="2436963"/>
            <a:ext cx="479425" cy="384273"/>
          </a:xfrm>
        </p:spPr>
        <p:txBody>
          <a:bodyPr/>
          <a:lstStyle/>
          <a:p>
            <a:r>
              <a:rPr lang="da-DK" dirty="0"/>
              <a:t>3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550863" y="1816826"/>
            <a:ext cx="479425" cy="392688"/>
          </a:xfrm>
        </p:spPr>
        <p:txBody>
          <a:bodyPr/>
          <a:lstStyle/>
          <a:p>
            <a:r>
              <a:rPr lang="da-DK" dirty="0"/>
              <a:t>2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4808506" y="3051909"/>
            <a:ext cx="479425" cy="473075"/>
          </a:xfrm>
        </p:spPr>
        <p:txBody>
          <a:bodyPr/>
          <a:lstStyle/>
          <a:p>
            <a:r>
              <a:rPr lang="da-DK" dirty="0"/>
              <a:t>10</a:t>
            </a:r>
            <a:endParaRPr lang="en-US" dirty="0"/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30"/>
          </p:nvPr>
        </p:nvSpPr>
        <p:spPr>
          <a:xfrm>
            <a:off x="5288400" y="3051677"/>
            <a:ext cx="3298825" cy="473075"/>
          </a:xfrm>
        </p:spPr>
        <p:txBody>
          <a:bodyPr/>
          <a:lstStyle/>
          <a:p>
            <a:r>
              <a:rPr lang="zh-CN" altLang="en-US" dirty="0"/>
              <a:t>在线资源</a:t>
            </a:r>
            <a:endParaRPr lang="en-US" dirty="0"/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4810190" y="3652246"/>
            <a:ext cx="479425" cy="473075"/>
          </a:xfrm>
        </p:spPr>
        <p:txBody>
          <a:bodyPr/>
          <a:lstStyle/>
          <a:p>
            <a:r>
              <a:rPr lang="da-DK" dirty="0"/>
              <a:t>11</a:t>
            </a:r>
            <a:endParaRPr lang="en-US" dirty="0"/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30"/>
          </p:nvPr>
        </p:nvSpPr>
        <p:spPr>
          <a:xfrm>
            <a:off x="5290084" y="3652014"/>
            <a:ext cx="3298825" cy="473075"/>
          </a:xfrm>
        </p:spPr>
        <p:txBody>
          <a:bodyPr/>
          <a:lstStyle/>
          <a:p>
            <a:r>
              <a:rPr lang="zh-CN" altLang="en-US" dirty="0"/>
              <a:t>附录</a:t>
            </a:r>
            <a:endParaRPr lang="en-US" dirty="0"/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4811521" y="4257853"/>
            <a:ext cx="479425" cy="473075"/>
          </a:xfrm>
        </p:spPr>
        <p:txBody>
          <a:bodyPr/>
          <a:lstStyle/>
          <a:p>
            <a:r>
              <a:rPr lang="da-DK" dirty="0"/>
              <a:t>12</a:t>
            </a:r>
            <a:endParaRPr lang="en-US" dirty="0"/>
          </a:p>
        </p:txBody>
      </p:sp>
      <p:sp>
        <p:nvSpPr>
          <p:cNvPr id="33" name="Text Placeholder 18"/>
          <p:cNvSpPr>
            <a:spLocks noGrp="1"/>
          </p:cNvSpPr>
          <p:nvPr>
            <p:ph type="body" sz="quarter" idx="30"/>
          </p:nvPr>
        </p:nvSpPr>
        <p:spPr>
          <a:xfrm>
            <a:off x="5291415" y="4257621"/>
            <a:ext cx="3298825" cy="473075"/>
          </a:xfrm>
        </p:spPr>
        <p:txBody>
          <a:bodyPr/>
          <a:lstStyle/>
          <a:p>
            <a:r>
              <a:rPr lang="zh-CN" altLang="en-US" dirty="0"/>
              <a:t>考试</a:t>
            </a:r>
            <a:endParaRPr lang="en-US" dirty="0"/>
          </a:p>
        </p:txBody>
      </p:sp>
      <p:pic>
        <p:nvPicPr>
          <p:cNvPr id="1026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43" y="1736439"/>
            <a:ext cx="32988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42" y="2423512"/>
            <a:ext cx="32988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70" y="3068305"/>
            <a:ext cx="32988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02" y="3235164"/>
            <a:ext cx="32988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79" y="4273952"/>
            <a:ext cx="32988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53" y="1157306"/>
            <a:ext cx="32988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415" y="1789464"/>
            <a:ext cx="32988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000" y="2428663"/>
            <a:ext cx="32988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>
            <a:hlinkClick r:id="rId12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687" y="3071361"/>
            <a:ext cx="32988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415" y="3656924"/>
            <a:ext cx="32988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687" y="4282927"/>
            <a:ext cx="32988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8159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773" y="831429"/>
            <a:ext cx="5213245" cy="390993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调用子程序指令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Pladsholder til indhold 2"/>
          <p:cNvSpPr txBox="1">
            <a:spLocks/>
          </p:cNvSpPr>
          <p:nvPr/>
        </p:nvSpPr>
        <p:spPr>
          <a:xfrm>
            <a:off x="360000" y="900000"/>
            <a:ext cx="3059773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调用子程序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组织程序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把程序拆分成子程序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在多重程序中使用调用子程序功能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Font typeface="Arial" pitchFamily="34" charset="0"/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Font typeface="Arial" pitchFamily="34" charset="0"/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71461" y="1938043"/>
            <a:ext cx="1992686" cy="394221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713908" y="2542903"/>
            <a:ext cx="1959960" cy="231709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117" y="2728796"/>
            <a:ext cx="1647825" cy="185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Elbow Connector 8"/>
          <p:cNvCxnSpPr/>
          <p:nvPr/>
        </p:nvCxnSpPr>
        <p:spPr>
          <a:xfrm rot="5400000">
            <a:off x="2038989" y="3096119"/>
            <a:ext cx="750052" cy="740257"/>
          </a:xfrm>
          <a:prstGeom prst="bentConnector3">
            <a:avLst>
              <a:gd name="adj1" fmla="val 100038"/>
            </a:avLst>
          </a:prstGeom>
          <a:ln w="158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574968" y="3091221"/>
            <a:ext cx="216000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Elbow Connector 8"/>
          <p:cNvCxnSpPr/>
          <p:nvPr/>
        </p:nvCxnSpPr>
        <p:spPr>
          <a:xfrm rot="5400000" flipH="1" flipV="1">
            <a:off x="94444" y="3756648"/>
            <a:ext cx="1245005" cy="219974"/>
          </a:xfrm>
          <a:prstGeom prst="bentConnector3">
            <a:avLst>
              <a:gd name="adj1" fmla="val 99815"/>
            </a:avLst>
          </a:prstGeom>
          <a:ln w="158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15"/>
          <p:cNvCxnSpPr/>
          <p:nvPr/>
        </p:nvCxnSpPr>
        <p:spPr>
          <a:xfrm flipH="1">
            <a:off x="597957" y="4489138"/>
            <a:ext cx="562933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773" y="831429"/>
            <a:ext cx="5213244" cy="390993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70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8" y="535723"/>
            <a:ext cx="5868361" cy="251795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3</a:t>
            </a:r>
            <a:r>
              <a:rPr lang="zh-CN" altLang="en-US" dirty="0"/>
              <a:t>：程序流程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31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0391" y="3848575"/>
            <a:ext cx="8087310" cy="928800"/>
            <a:chOff x="586226" y="3886050"/>
            <a:chExt cx="8087310" cy="928800"/>
          </a:xfrm>
        </p:grpSpPr>
        <p:pic>
          <p:nvPicPr>
            <p:cNvPr id="8" name="Billed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226" y="3892964"/>
              <a:ext cx="387150" cy="387150"/>
            </a:xfrm>
            <a:prstGeom prst="rect">
              <a:avLst/>
            </a:prstGeom>
          </p:spPr>
        </p:pic>
        <p:sp>
          <p:nvSpPr>
            <p:cNvPr id="11" name="Pladsholder til indhold 2"/>
            <p:cNvSpPr txBox="1">
              <a:spLocks/>
            </p:cNvSpPr>
            <p:nvPr/>
          </p:nvSpPr>
          <p:spPr>
            <a:xfrm>
              <a:off x="1190030" y="3886050"/>
              <a:ext cx="74835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成功标准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每</a:t>
              </a:r>
              <a:r>
                <a:rPr lang="en-US" altLang="zh-CN" sz="1800" dirty="0">
                  <a:solidFill>
                    <a:srgbClr val="262626"/>
                  </a:solidFill>
                </a:rPr>
                <a:t>5</a:t>
              </a:r>
              <a:r>
                <a:rPr lang="zh-CN" altLang="en-US" sz="1800" dirty="0">
                  <a:solidFill>
                    <a:srgbClr val="262626"/>
                  </a:solidFill>
                </a:rPr>
                <a:t>个工件，用变量、</a:t>
              </a:r>
              <a:r>
                <a:rPr lang="en-US" altLang="zh-CN" sz="1800" dirty="0">
                  <a:solidFill>
                    <a:srgbClr val="262626"/>
                  </a:solidFill>
                </a:rPr>
                <a:t>if…else</a:t>
              </a:r>
              <a:r>
                <a:rPr lang="zh-CN" altLang="en-US" sz="1800" dirty="0">
                  <a:solidFill>
                    <a:srgbClr val="262626"/>
                  </a:solidFill>
                </a:rPr>
                <a:t>和调用子程序指令完成质量检测流程</a:t>
              </a:r>
              <a:endParaRPr lang="da-DK" sz="1800" b="1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endParaRPr lang="da-DK" sz="1800" b="1" dirty="0">
                <a:solidFill>
                  <a:srgbClr val="262626"/>
                </a:solidFill>
              </a:endParaRPr>
            </a:p>
            <a:p>
              <a:pPr marL="457200" lvl="1" indent="0">
                <a:buClr>
                  <a:srgbClr val="00628B"/>
                </a:buClr>
                <a:buNone/>
              </a:pPr>
              <a:endParaRPr lang="da-DK" sz="14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en-GB" sz="1800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8352" y="2684245"/>
            <a:ext cx="8382262" cy="1565029"/>
            <a:chOff x="512942" y="2242040"/>
            <a:chExt cx="8382262" cy="1565029"/>
          </a:xfrm>
        </p:grpSpPr>
        <p:pic>
          <p:nvPicPr>
            <p:cNvPr id="17" name="Billede 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42" y="2242040"/>
              <a:ext cx="533719" cy="538222"/>
            </a:xfrm>
            <a:prstGeom prst="rect">
              <a:avLst/>
            </a:prstGeom>
          </p:spPr>
        </p:pic>
        <p:sp>
          <p:nvSpPr>
            <p:cNvPr id="18" name="Pladsholder til indhold 2"/>
            <p:cNvSpPr txBox="1">
              <a:spLocks/>
            </p:cNvSpPr>
            <p:nvPr/>
          </p:nvSpPr>
          <p:spPr>
            <a:xfrm>
              <a:off x="1190029" y="2321355"/>
              <a:ext cx="7705175" cy="1485714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你的任务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在拾取和放置程序中增加一个质量检测流程（每抓取</a:t>
              </a:r>
              <a:r>
                <a:rPr lang="en-US" altLang="zh-CN" sz="1800" dirty="0">
                  <a:solidFill>
                    <a:srgbClr val="262626"/>
                  </a:solidFill>
                </a:rPr>
                <a:t>5</a:t>
              </a:r>
              <a:r>
                <a:rPr lang="zh-CN" altLang="en-US" sz="1800" dirty="0">
                  <a:solidFill>
                    <a:srgbClr val="262626"/>
                  </a:solidFill>
                </a:rPr>
                <a:t>个工件检测一次）</a:t>
              </a:r>
              <a:endParaRPr lang="da-DK" sz="14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en-GB" sz="1800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5" name="Group 19"/>
          <p:cNvGrpSpPr/>
          <p:nvPr/>
        </p:nvGrpSpPr>
        <p:grpSpPr>
          <a:xfrm>
            <a:off x="568642" y="957720"/>
            <a:ext cx="8104894" cy="928800"/>
            <a:chOff x="568642" y="1137600"/>
            <a:chExt cx="8104894" cy="928800"/>
          </a:xfrm>
        </p:grpSpPr>
        <p:sp>
          <p:nvSpPr>
            <p:cNvPr id="21" name="Pladsholder til indhold 2"/>
            <p:cNvSpPr txBox="1">
              <a:spLocks/>
            </p:cNvSpPr>
            <p:nvPr/>
          </p:nvSpPr>
          <p:spPr>
            <a:xfrm>
              <a:off x="1116830" y="1137600"/>
              <a:ext cx="75567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da-DK" sz="1800" b="1" dirty="0" err="1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Instructor</a:t>
              </a:r>
              <a:endParaRPr lang="da-DK" sz="1800" b="1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Program logic and </a:t>
              </a:r>
              <a:r>
                <a:rPr lang="da-DK" sz="1800" i="1" dirty="0">
                  <a:solidFill>
                    <a:schemeClr val="bg1">
                      <a:lumMod val="75000"/>
                    </a:schemeClr>
                  </a:solidFill>
                </a:rPr>
                <a:t>If…else 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commands</a:t>
              </a:r>
            </a:p>
            <a:p>
              <a:pPr>
                <a:buClr>
                  <a:srgbClr val="00628B"/>
                </a:buClr>
              </a:pP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Using variables</a:t>
              </a:r>
            </a:p>
            <a:p>
              <a:pPr>
                <a:buClr>
                  <a:srgbClr val="00628B"/>
                </a:buClr>
              </a:pP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How to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create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 and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call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 subprograms</a:t>
              </a:r>
            </a:p>
            <a:p>
              <a:pPr marL="0" indent="0">
                <a:buClr>
                  <a:srgbClr val="00628B"/>
                </a:buClr>
                <a:buNone/>
              </a:pPr>
              <a:endParaRPr lang="da-DK" sz="14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en-GB" sz="1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22" name="Picture 18"/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568642" y="1186337"/>
              <a:ext cx="484202" cy="484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117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8" y="535723"/>
            <a:ext cx="5883351" cy="251795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3</a:t>
            </a:r>
            <a:r>
              <a:rPr lang="zh-CN" altLang="en-US" dirty="0"/>
              <a:t>：程序流程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32</a:t>
            </a:fld>
            <a:endParaRPr lang="en-US" dirty="0"/>
          </a:p>
        </p:txBody>
      </p:sp>
      <p:sp>
        <p:nvSpPr>
          <p:cNvPr id="15" name="Pladsholder til indhold 2"/>
          <p:cNvSpPr txBox="1">
            <a:spLocks/>
          </p:cNvSpPr>
          <p:nvPr/>
        </p:nvSpPr>
        <p:spPr>
          <a:xfrm>
            <a:off x="1192963" y="2492650"/>
            <a:ext cx="7483506" cy="2274611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628B"/>
              </a:buClr>
              <a:buNone/>
            </a:pPr>
            <a:r>
              <a:rPr lang="zh-CN" altLang="en-US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跟进</a:t>
            </a:r>
            <a:endParaRPr lang="da-DK" sz="1800" b="1" dirty="0">
              <a:solidFill>
                <a:srgbClr val="262626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问题和评论</a:t>
            </a: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grpSp>
        <p:nvGrpSpPr>
          <p:cNvPr id="11" name="Group 13"/>
          <p:cNvGrpSpPr/>
          <p:nvPr/>
        </p:nvGrpSpPr>
        <p:grpSpPr>
          <a:xfrm>
            <a:off x="586226" y="1056487"/>
            <a:ext cx="8087310" cy="928800"/>
            <a:chOff x="586226" y="3886050"/>
            <a:chExt cx="8087310" cy="928800"/>
          </a:xfrm>
        </p:grpSpPr>
        <p:pic>
          <p:nvPicPr>
            <p:cNvPr id="13" name="Billede 12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226" y="3892964"/>
              <a:ext cx="387150" cy="387150"/>
            </a:xfrm>
            <a:prstGeom prst="rect">
              <a:avLst/>
            </a:prstGeom>
          </p:spPr>
        </p:pic>
        <p:sp>
          <p:nvSpPr>
            <p:cNvPr id="14" name="Pladsholder til indhold 2"/>
            <p:cNvSpPr txBox="1">
              <a:spLocks/>
            </p:cNvSpPr>
            <p:nvPr/>
          </p:nvSpPr>
          <p:spPr>
            <a:xfrm>
              <a:off x="1190030" y="3886050"/>
              <a:ext cx="74835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da-DK" sz="1800" b="1" dirty="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Success </a:t>
              </a:r>
              <a:r>
                <a:rPr lang="da-DK" sz="1800" b="1" dirty="0" err="1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criteria</a:t>
              </a:r>
              <a:endParaRPr lang="da-DK" sz="1800" b="1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For every 5 workpieces, perform quality inspection using variables, if...else commands and a subprogram </a:t>
              </a:r>
              <a:endParaRPr lang="da-DK" sz="1800" b="1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>
                <a:buClr>
                  <a:srgbClr val="00628B"/>
                </a:buClr>
              </a:pPr>
              <a:endParaRPr lang="da-DK" sz="1800" b="1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457200" lvl="1" indent="0">
                <a:buClr>
                  <a:srgbClr val="00628B"/>
                </a:buClr>
                <a:buNone/>
              </a:pPr>
              <a:endParaRPr lang="da-DK" sz="14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en-GB" sz="1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60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8" y="535723"/>
            <a:ext cx="5868361" cy="251795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4</a:t>
            </a:r>
            <a:r>
              <a:rPr lang="zh-CN" altLang="en-US" dirty="0"/>
              <a:t>：托盘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33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7706" y="3706170"/>
            <a:ext cx="8087310" cy="928800"/>
            <a:chOff x="586226" y="3886050"/>
            <a:chExt cx="8087310" cy="928800"/>
          </a:xfrm>
        </p:grpSpPr>
        <p:pic>
          <p:nvPicPr>
            <p:cNvPr id="8" name="Billed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226" y="3892964"/>
              <a:ext cx="387150" cy="387150"/>
            </a:xfrm>
            <a:prstGeom prst="rect">
              <a:avLst/>
            </a:prstGeom>
          </p:spPr>
        </p:pic>
        <p:sp>
          <p:nvSpPr>
            <p:cNvPr id="11" name="Pladsholder til indhold 2"/>
            <p:cNvSpPr txBox="1">
              <a:spLocks/>
            </p:cNvSpPr>
            <p:nvPr/>
          </p:nvSpPr>
          <p:spPr>
            <a:xfrm>
              <a:off x="1190030" y="3886050"/>
              <a:ext cx="74835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成功标准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用向导</a:t>
              </a:r>
              <a:r>
                <a:rPr lang="en-US" altLang="zh-CN" sz="1800" dirty="0">
                  <a:solidFill>
                    <a:srgbClr val="262626"/>
                  </a:solidFill>
                </a:rPr>
                <a:t>—</a:t>
              </a:r>
              <a:r>
                <a:rPr lang="zh-CN" altLang="en-US" sz="1800" dirty="0">
                  <a:solidFill>
                    <a:srgbClr val="262626"/>
                  </a:solidFill>
                </a:rPr>
                <a:t>托盘中的模式放置工件，并且提示操作员在放工件前确认新托盘</a:t>
              </a:r>
              <a:endParaRPr lang="en-GB" sz="1800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8352" y="2391940"/>
            <a:ext cx="8160594" cy="1565029"/>
            <a:chOff x="512942" y="2242040"/>
            <a:chExt cx="8160594" cy="1565029"/>
          </a:xfrm>
        </p:grpSpPr>
        <p:pic>
          <p:nvPicPr>
            <p:cNvPr id="17" name="Billede 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42" y="2242040"/>
              <a:ext cx="533719" cy="538222"/>
            </a:xfrm>
            <a:prstGeom prst="rect">
              <a:avLst/>
            </a:prstGeom>
          </p:spPr>
        </p:pic>
        <p:sp>
          <p:nvSpPr>
            <p:cNvPr id="18" name="Pladsholder til indhold 2"/>
            <p:cNvSpPr txBox="1">
              <a:spLocks/>
            </p:cNvSpPr>
            <p:nvPr/>
          </p:nvSpPr>
          <p:spPr>
            <a:xfrm>
              <a:off x="1190030" y="2321355"/>
              <a:ext cx="7483506" cy="1485714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你的任务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修改拾取和放置程序，输出到托盘上而不是传送带上</a:t>
              </a:r>
              <a:endParaRPr lang="da-DK" sz="1800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8642" y="1070145"/>
            <a:ext cx="8104894" cy="928800"/>
            <a:chOff x="568642" y="1137600"/>
            <a:chExt cx="8104894" cy="928800"/>
          </a:xfrm>
        </p:grpSpPr>
        <p:sp>
          <p:nvSpPr>
            <p:cNvPr id="7" name="Pladsholder til indhold 2"/>
            <p:cNvSpPr txBox="1">
              <a:spLocks/>
            </p:cNvSpPr>
            <p:nvPr/>
          </p:nvSpPr>
          <p:spPr>
            <a:xfrm>
              <a:off x="1116830" y="1137600"/>
              <a:ext cx="75567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培训师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da-DK" sz="1800" dirty="0">
                  <a:solidFill>
                    <a:srgbClr val="262626"/>
                  </a:solidFill>
                </a:rPr>
                <a:t>Polyscope</a:t>
              </a:r>
              <a:r>
                <a:rPr lang="zh-CN" altLang="en-US" sz="1800" dirty="0">
                  <a:solidFill>
                    <a:srgbClr val="262626"/>
                  </a:solidFill>
                </a:rPr>
                <a:t>向导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向导</a:t>
              </a:r>
              <a:r>
                <a:rPr lang="en-US" altLang="zh-CN" sz="1800" dirty="0">
                  <a:solidFill>
                    <a:srgbClr val="262626"/>
                  </a:solidFill>
                </a:rPr>
                <a:t>—</a:t>
              </a:r>
              <a:r>
                <a:rPr lang="zh-CN" altLang="en-US" sz="1800" dirty="0">
                  <a:solidFill>
                    <a:srgbClr val="262626"/>
                  </a:solidFill>
                </a:rPr>
                <a:t>托盘</a:t>
              </a:r>
              <a:endParaRPr lang="da-DK" sz="14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en-GB" sz="1800" dirty="0">
                <a:solidFill>
                  <a:srgbClr val="262626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642" y="1186337"/>
              <a:ext cx="484202" cy="484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2141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503" y="754318"/>
            <a:ext cx="5096364" cy="379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2893205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托盘（</a:t>
            </a:r>
            <a:r>
              <a:rPr lang="en-GB" sz="1800" dirty="0">
                <a:solidFill>
                  <a:srgbClr val="262626"/>
                </a:solidFill>
              </a:rPr>
              <a:t>Pallet</a:t>
            </a:r>
            <a:r>
              <a:rPr lang="zh-CN" altLang="en-US" sz="1800" dirty="0">
                <a:solidFill>
                  <a:srgbClr val="262626"/>
                </a:solidFill>
              </a:rPr>
              <a:t>）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码垛</a:t>
            </a:r>
            <a:r>
              <a:rPr lang="en-US" altLang="zh-CN" sz="1400" dirty="0">
                <a:solidFill>
                  <a:srgbClr val="262626"/>
                </a:solidFill>
              </a:rPr>
              <a:t>/</a:t>
            </a:r>
            <a:r>
              <a:rPr lang="zh-CN" altLang="en-US" sz="1400" dirty="0">
                <a:solidFill>
                  <a:srgbClr val="262626"/>
                </a:solidFill>
              </a:rPr>
              <a:t>拆垛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模式</a:t>
            </a: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探寻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搜索功能</a:t>
            </a: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力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力控功能</a:t>
            </a: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传送带跟踪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跟随传送带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       </a:t>
            </a:r>
            <a:r>
              <a:rPr lang="zh-CN" altLang="en-US" sz="1400" dirty="0">
                <a:solidFill>
                  <a:srgbClr val="262626"/>
                </a:solidFill>
              </a:rPr>
              <a:t>运动</a:t>
            </a:r>
            <a:endParaRPr lang="da-DK" sz="18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向导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11818" y="1962868"/>
            <a:ext cx="523734" cy="124358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37697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05" y="783548"/>
            <a:ext cx="5209580" cy="3882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2893205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托盘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定义托盘码垛模式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模式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线性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方块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盒子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列表</a:t>
            </a: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按顺序码垛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不同模式下每一个点位置是做什么</a:t>
            </a:r>
            <a:endParaRPr lang="da-DK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托盘向导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69039" y="2428990"/>
            <a:ext cx="994878" cy="299580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84496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634" y="787518"/>
            <a:ext cx="5279902" cy="392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模式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设置模式：方块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设置目标点：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点</a:t>
            </a:r>
            <a:r>
              <a:rPr lang="en-US" altLang="zh-CN" sz="1000" dirty="0">
                <a:solidFill>
                  <a:srgbClr val="262626"/>
                </a:solidFill>
              </a:rPr>
              <a:t>1</a:t>
            </a:r>
            <a:r>
              <a:rPr lang="zh-CN" altLang="en-US" sz="1000" dirty="0">
                <a:solidFill>
                  <a:srgbClr val="262626"/>
                </a:solidFill>
              </a:rPr>
              <a:t>和点</a:t>
            </a:r>
            <a:r>
              <a:rPr lang="en-US" altLang="zh-CN" sz="1000" dirty="0">
                <a:solidFill>
                  <a:srgbClr val="262626"/>
                </a:solidFill>
              </a:rPr>
              <a:t>2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点</a:t>
            </a:r>
            <a:r>
              <a:rPr lang="en-US" altLang="zh-CN" sz="1000" dirty="0">
                <a:solidFill>
                  <a:srgbClr val="262626"/>
                </a:solidFill>
              </a:rPr>
              <a:t>2</a:t>
            </a:r>
            <a:r>
              <a:rPr lang="zh-CN" altLang="en-US" sz="1000" dirty="0">
                <a:solidFill>
                  <a:srgbClr val="262626"/>
                </a:solidFill>
              </a:rPr>
              <a:t>和点</a:t>
            </a:r>
            <a:r>
              <a:rPr lang="en-US" altLang="zh-CN" sz="1000" dirty="0">
                <a:solidFill>
                  <a:srgbClr val="262626"/>
                </a:solidFill>
              </a:rPr>
              <a:t>3</a:t>
            </a:r>
            <a:endParaRPr lang="en-GB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示教</a:t>
            </a:r>
            <a:r>
              <a:rPr lang="en-US" altLang="zh-CN" sz="1400" dirty="0">
                <a:solidFill>
                  <a:srgbClr val="262626"/>
                </a:solidFill>
              </a:rPr>
              <a:t>4</a:t>
            </a:r>
            <a:r>
              <a:rPr lang="zh-CN" altLang="en-US" sz="1400" dirty="0">
                <a:solidFill>
                  <a:srgbClr val="262626"/>
                </a:solidFill>
              </a:rPr>
              <a:t>个角目标点</a:t>
            </a:r>
            <a:endParaRPr lang="da-DK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模式：方块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962901" y="2055914"/>
            <a:ext cx="547230" cy="194367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ectangle 12"/>
          <p:cNvSpPr/>
          <p:nvPr/>
        </p:nvSpPr>
        <p:spPr>
          <a:xfrm>
            <a:off x="7962901" y="2305497"/>
            <a:ext cx="547230" cy="194367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17" name="Gruppe 5"/>
          <p:cNvGrpSpPr/>
          <p:nvPr/>
        </p:nvGrpSpPr>
        <p:grpSpPr>
          <a:xfrm>
            <a:off x="365676" y="2631237"/>
            <a:ext cx="3243780" cy="2125318"/>
            <a:chOff x="103293" y="3943152"/>
            <a:chExt cx="3243780" cy="2125318"/>
          </a:xfrm>
        </p:grpSpPr>
        <p:sp>
          <p:nvSpPr>
            <p:cNvPr id="18" name="Terning 9"/>
            <p:cNvSpPr/>
            <p:nvPr/>
          </p:nvSpPr>
          <p:spPr>
            <a:xfrm rot="333481">
              <a:off x="443731" y="4905871"/>
              <a:ext cx="2199279" cy="881582"/>
            </a:xfrm>
            <a:prstGeom prst="cube">
              <a:avLst>
                <a:gd name="adj" fmla="val 88320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19" name="Lige forbindelse 10"/>
            <p:cNvCxnSpPr/>
            <p:nvPr/>
          </p:nvCxnSpPr>
          <p:spPr>
            <a:xfrm rot="-120000" flipH="1">
              <a:off x="451979" y="4839711"/>
              <a:ext cx="688575" cy="537875"/>
            </a:xfrm>
            <a:prstGeom prst="line">
              <a:avLst/>
            </a:prstGeom>
            <a:ln w="12700">
              <a:prstDash val="solid"/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Ellipse 11"/>
            <p:cNvSpPr/>
            <p:nvPr/>
          </p:nvSpPr>
          <p:spPr>
            <a:xfrm>
              <a:off x="406603" y="5451809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Tekstboks 12"/>
            <p:cNvSpPr txBox="1"/>
            <p:nvPr/>
          </p:nvSpPr>
          <p:spPr>
            <a:xfrm>
              <a:off x="103293" y="5653258"/>
              <a:ext cx="940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/>
                <a:t>a1st</a:t>
              </a:r>
            </a:p>
          </p:txBody>
        </p:sp>
        <p:sp>
          <p:nvSpPr>
            <p:cNvPr id="22" name="Ellipse 13"/>
            <p:cNvSpPr/>
            <p:nvPr/>
          </p:nvSpPr>
          <p:spPr>
            <a:xfrm>
              <a:off x="1221525" y="4800976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23" name="Lige forbindelse 14"/>
            <p:cNvCxnSpPr/>
            <p:nvPr/>
          </p:nvCxnSpPr>
          <p:spPr>
            <a:xfrm rot="60000" flipH="1" flipV="1">
              <a:off x="1307837" y="4760838"/>
              <a:ext cx="1345723" cy="117000"/>
            </a:xfrm>
            <a:prstGeom prst="line">
              <a:avLst/>
            </a:prstGeom>
            <a:ln w="12700">
              <a:prstDash val="solid"/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15"/>
            <p:cNvSpPr/>
            <p:nvPr/>
          </p:nvSpPr>
          <p:spPr>
            <a:xfrm>
              <a:off x="2545560" y="4929144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Ellipse 16"/>
            <p:cNvSpPr/>
            <p:nvPr/>
          </p:nvSpPr>
          <p:spPr>
            <a:xfrm>
              <a:off x="1735605" y="5581897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Tekstboks 17"/>
            <p:cNvSpPr txBox="1"/>
            <p:nvPr/>
          </p:nvSpPr>
          <p:spPr>
            <a:xfrm>
              <a:off x="923151" y="4491113"/>
              <a:ext cx="940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/>
                <a:t>a2nd</a:t>
              </a:r>
            </a:p>
          </p:txBody>
        </p:sp>
        <p:sp>
          <p:nvSpPr>
            <p:cNvPr id="27" name="Tekstboks 18"/>
            <p:cNvSpPr txBox="1"/>
            <p:nvPr/>
          </p:nvSpPr>
          <p:spPr>
            <a:xfrm>
              <a:off x="2406955" y="4597641"/>
              <a:ext cx="940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/>
                <a:t>a3rd</a:t>
              </a:r>
            </a:p>
          </p:txBody>
        </p:sp>
        <p:sp>
          <p:nvSpPr>
            <p:cNvPr id="28" name="Tekstboks 19"/>
            <p:cNvSpPr txBox="1"/>
            <p:nvPr/>
          </p:nvSpPr>
          <p:spPr>
            <a:xfrm>
              <a:off x="1525829" y="5791471"/>
              <a:ext cx="940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/>
                <a:t>a4th</a:t>
              </a:r>
            </a:p>
          </p:txBody>
        </p:sp>
        <p:sp>
          <p:nvSpPr>
            <p:cNvPr id="29" name="Tekstboks 20"/>
            <p:cNvSpPr txBox="1"/>
            <p:nvPr/>
          </p:nvSpPr>
          <p:spPr>
            <a:xfrm rot="19254015">
              <a:off x="366777" y="4809123"/>
              <a:ext cx="940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/>
                <a:t>set count</a:t>
              </a:r>
            </a:p>
          </p:txBody>
        </p:sp>
        <p:sp>
          <p:nvSpPr>
            <p:cNvPr id="30" name="Tekstboks 21"/>
            <p:cNvSpPr txBox="1"/>
            <p:nvPr/>
          </p:nvSpPr>
          <p:spPr>
            <a:xfrm rot="313412">
              <a:off x="1571434" y="4561620"/>
              <a:ext cx="9401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/>
                <a:t>set count</a:t>
              </a:r>
            </a:p>
          </p:txBody>
        </p:sp>
        <p:sp>
          <p:nvSpPr>
            <p:cNvPr id="31" name="Tekstboks 22"/>
            <p:cNvSpPr txBox="1"/>
            <p:nvPr/>
          </p:nvSpPr>
          <p:spPr>
            <a:xfrm>
              <a:off x="1072985" y="3943152"/>
              <a:ext cx="14429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262626"/>
                  </a:solidFill>
                </a:rPr>
                <a:t>Pattern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3493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托盘顺序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示教点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模式点（</a:t>
            </a:r>
            <a:r>
              <a:rPr lang="da-DK" sz="1000" dirty="0">
                <a:solidFill>
                  <a:srgbClr val="262626"/>
                </a:solidFill>
              </a:rPr>
              <a:t>PatternPoint</a:t>
            </a:r>
            <a:r>
              <a:rPr lang="zh-CN" altLang="en-US" sz="1000" dirty="0">
                <a:solidFill>
                  <a:srgbClr val="262626"/>
                </a:solidFill>
              </a:rPr>
              <a:t>）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方式点（</a:t>
            </a:r>
            <a:r>
              <a:rPr lang="da-DK" sz="1000" dirty="0">
                <a:solidFill>
                  <a:srgbClr val="262626"/>
                </a:solidFill>
              </a:rPr>
              <a:t>Approach</a:t>
            </a:r>
            <a:r>
              <a:rPr lang="zh-CN" altLang="en-US" sz="1000" dirty="0">
                <a:solidFill>
                  <a:srgbClr val="262626"/>
                </a:solidFill>
              </a:rPr>
              <a:t>）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退出点（</a:t>
            </a:r>
            <a:r>
              <a:rPr lang="da-DK" sz="1000" dirty="0">
                <a:solidFill>
                  <a:srgbClr val="262626"/>
                </a:solidFill>
              </a:rPr>
              <a:t>Exit</a:t>
            </a:r>
            <a:r>
              <a:rPr lang="zh-CN" altLang="en-US" sz="1000" dirty="0">
                <a:solidFill>
                  <a:srgbClr val="262626"/>
                </a:solidFill>
              </a:rPr>
              <a:t>）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定义行动</a:t>
            </a: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99CC00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经验法则：把模式点和第一个角顶点设为一个点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Save sample program as </a:t>
            </a:r>
            <a:r>
              <a:rPr lang="da-DK" sz="1400" dirty="0" err="1">
                <a:solidFill>
                  <a:srgbClr val="262626"/>
                </a:solidFill>
              </a:rPr>
              <a:t>pallet.urp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托盘顺序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graphicFrame>
        <p:nvGraphicFramePr>
          <p:cNvPr id="17" name="Tabel 26"/>
          <p:cNvGraphicFramePr>
            <a:graphicFrameLocks noGrp="1"/>
          </p:cNvGraphicFramePr>
          <p:nvPr>
            <p:extLst/>
          </p:nvPr>
        </p:nvGraphicFramePr>
        <p:xfrm>
          <a:off x="3182059" y="1136428"/>
          <a:ext cx="1954484" cy="2468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4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44534">
                <a:tc>
                  <a:txBody>
                    <a:bodyPr/>
                    <a:lstStyle/>
                    <a:p>
                      <a:r>
                        <a:rPr lang="da-DK" sz="1200" baseline="0" dirty="0"/>
                        <a:t>Robot Program</a:t>
                      </a:r>
                    </a:p>
                    <a:p>
                      <a:r>
                        <a:rPr lang="da-DK" sz="1200" baseline="0" dirty="0"/>
                        <a:t>     Pallet</a:t>
                      </a:r>
                    </a:p>
                    <a:p>
                      <a:r>
                        <a:rPr lang="da-DK" sz="1200" baseline="0" dirty="0"/>
                        <a:t>          Pattern: Square</a:t>
                      </a:r>
                    </a:p>
                    <a:p>
                      <a:r>
                        <a:rPr lang="da-DK" sz="1200" baseline="0" dirty="0"/>
                        <a:t>               a1st_Corner</a:t>
                      </a:r>
                    </a:p>
                    <a:p>
                      <a:r>
                        <a:rPr lang="da-DK" sz="1200" baseline="0" dirty="0"/>
                        <a:t>               a2nd_Corner</a:t>
                      </a:r>
                    </a:p>
                    <a:p>
                      <a:r>
                        <a:rPr lang="da-DK" sz="1200" baseline="0" dirty="0"/>
                        <a:t>               a3rd_Corner</a:t>
                      </a:r>
                    </a:p>
                    <a:p>
                      <a:r>
                        <a:rPr lang="da-DK" sz="1200" i="0" baseline="0" dirty="0"/>
                        <a:t>               a4th_Corner</a:t>
                      </a:r>
                    </a:p>
                    <a:p>
                      <a:r>
                        <a:rPr lang="da-DK" sz="1200" i="0" baseline="0" dirty="0"/>
                        <a:t>          </a:t>
                      </a:r>
                      <a:r>
                        <a:rPr lang="da-DK" sz="1200" i="0" baseline="0" dirty="0" err="1"/>
                        <a:t>PalletSequence</a:t>
                      </a:r>
                      <a:endParaRPr lang="da-DK" sz="1200" i="0" baseline="0" dirty="0"/>
                    </a:p>
                    <a:p>
                      <a:r>
                        <a:rPr lang="da-DK" sz="1200" i="0" baseline="0" dirty="0"/>
                        <a:t>               Approach_1</a:t>
                      </a:r>
                    </a:p>
                    <a:p>
                      <a:r>
                        <a:rPr lang="da-DK" sz="1200" i="0" baseline="0" dirty="0"/>
                        <a:t>               PatternPoint_1</a:t>
                      </a:r>
                    </a:p>
                    <a:p>
                      <a:r>
                        <a:rPr lang="da-DK" sz="1200" i="0" baseline="0" dirty="0"/>
                        <a:t>               Set DO[0]  =True</a:t>
                      </a:r>
                    </a:p>
                    <a:p>
                      <a:r>
                        <a:rPr lang="da-DK" sz="1200" i="0" baseline="0" dirty="0"/>
                        <a:t>               </a:t>
                      </a:r>
                      <a:r>
                        <a:rPr lang="da-DK" sz="1200" i="0" baseline="0" dirty="0" err="1"/>
                        <a:t>Wait</a:t>
                      </a:r>
                      <a:r>
                        <a:rPr lang="da-DK" sz="1200" i="0" baseline="0" dirty="0"/>
                        <a:t> 0.5</a:t>
                      </a:r>
                    </a:p>
                    <a:p>
                      <a:r>
                        <a:rPr lang="da-DK" sz="1200" i="0" baseline="0" dirty="0"/>
                        <a:t>               Exit_1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rning 36"/>
          <p:cNvSpPr/>
          <p:nvPr/>
        </p:nvSpPr>
        <p:spPr>
          <a:xfrm rot="333481">
            <a:off x="6557484" y="2475300"/>
            <a:ext cx="2199279" cy="881582"/>
          </a:xfrm>
          <a:prstGeom prst="cube">
            <a:avLst>
              <a:gd name="adj" fmla="val 8832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18" name="Gruppe 4"/>
          <p:cNvGrpSpPr/>
          <p:nvPr/>
        </p:nvGrpSpPr>
        <p:grpSpPr>
          <a:xfrm>
            <a:off x="5136543" y="1029457"/>
            <a:ext cx="2451382" cy="2370075"/>
            <a:chOff x="6521176" y="3362342"/>
            <a:chExt cx="2451382" cy="2370075"/>
          </a:xfrm>
        </p:grpSpPr>
        <p:sp>
          <p:nvSpPr>
            <p:cNvPr id="19" name="Ellipse 22"/>
            <p:cNvSpPr/>
            <p:nvPr/>
          </p:nvSpPr>
          <p:spPr>
            <a:xfrm>
              <a:off x="7904595" y="5356933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Tekstboks 23"/>
            <p:cNvSpPr txBox="1"/>
            <p:nvPr/>
          </p:nvSpPr>
          <p:spPr>
            <a:xfrm>
              <a:off x="6521176" y="5270752"/>
              <a:ext cx="1383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 dirty="0" err="1"/>
                <a:t>PatternPoint</a:t>
              </a:r>
              <a:r>
                <a:rPr lang="da-DK" sz="1200" dirty="0"/>
                <a:t> = a1st</a:t>
              </a:r>
            </a:p>
            <a:p>
              <a:endParaRPr lang="da-DK" sz="1200" dirty="0"/>
            </a:p>
          </p:txBody>
        </p:sp>
        <p:sp>
          <p:nvSpPr>
            <p:cNvPr id="21" name="Ellipse 24"/>
            <p:cNvSpPr/>
            <p:nvPr/>
          </p:nvSpPr>
          <p:spPr>
            <a:xfrm>
              <a:off x="7902441" y="4196024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Tekstboks 25"/>
            <p:cNvSpPr txBox="1"/>
            <p:nvPr/>
          </p:nvSpPr>
          <p:spPr>
            <a:xfrm>
              <a:off x="8034058" y="4099828"/>
              <a:ext cx="4809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/>
                <a:t>Exit</a:t>
              </a:r>
            </a:p>
          </p:txBody>
        </p:sp>
        <p:sp>
          <p:nvSpPr>
            <p:cNvPr id="23" name="Ellipse 30"/>
            <p:cNvSpPr/>
            <p:nvPr/>
          </p:nvSpPr>
          <p:spPr>
            <a:xfrm>
              <a:off x="7395728" y="4196896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Tekstboks 31"/>
            <p:cNvSpPr txBox="1"/>
            <p:nvPr/>
          </p:nvSpPr>
          <p:spPr>
            <a:xfrm>
              <a:off x="6645934" y="4099043"/>
              <a:ext cx="874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/>
                <a:t>Approach</a:t>
              </a:r>
            </a:p>
          </p:txBody>
        </p:sp>
        <p:cxnSp>
          <p:nvCxnSpPr>
            <p:cNvPr id="25" name="Lige forbindelse 32"/>
            <p:cNvCxnSpPr/>
            <p:nvPr/>
          </p:nvCxnSpPr>
          <p:spPr>
            <a:xfrm>
              <a:off x="7477076" y="4372506"/>
              <a:ext cx="425365" cy="926527"/>
            </a:xfrm>
            <a:prstGeom prst="line">
              <a:avLst/>
            </a:prstGeom>
            <a:ln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Lige forbindelse 35"/>
            <p:cNvCxnSpPr/>
            <p:nvPr/>
          </p:nvCxnSpPr>
          <p:spPr>
            <a:xfrm flipH="1" flipV="1">
              <a:off x="7956441" y="4376827"/>
              <a:ext cx="2154" cy="872150"/>
            </a:xfrm>
            <a:prstGeom prst="line">
              <a:avLst/>
            </a:prstGeom>
            <a:ln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Tekstboks 40"/>
            <p:cNvSpPr txBox="1"/>
            <p:nvPr/>
          </p:nvSpPr>
          <p:spPr>
            <a:xfrm>
              <a:off x="6675934" y="3362342"/>
              <a:ext cx="22966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262626"/>
                  </a:solidFill>
                </a:rPr>
                <a:t>PalletSequence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7813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8" y="535723"/>
            <a:ext cx="5868361" cy="251795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4</a:t>
            </a:r>
            <a:r>
              <a:rPr lang="zh-CN" altLang="en-US" dirty="0"/>
              <a:t>：托盘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27706" y="3706170"/>
            <a:ext cx="8087310" cy="928800"/>
            <a:chOff x="586226" y="3886050"/>
            <a:chExt cx="8087310" cy="928800"/>
          </a:xfrm>
        </p:grpSpPr>
        <p:pic>
          <p:nvPicPr>
            <p:cNvPr id="8" name="Billed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226" y="3892964"/>
              <a:ext cx="387150" cy="387150"/>
            </a:xfrm>
            <a:prstGeom prst="rect">
              <a:avLst/>
            </a:prstGeom>
          </p:spPr>
        </p:pic>
        <p:sp>
          <p:nvSpPr>
            <p:cNvPr id="11" name="Pladsholder til indhold 2"/>
            <p:cNvSpPr txBox="1">
              <a:spLocks/>
            </p:cNvSpPr>
            <p:nvPr/>
          </p:nvSpPr>
          <p:spPr>
            <a:xfrm>
              <a:off x="1190030" y="3886050"/>
              <a:ext cx="74835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成功标准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用向导</a:t>
              </a:r>
              <a:r>
                <a:rPr lang="en-US" altLang="zh-CN" sz="1800" dirty="0">
                  <a:solidFill>
                    <a:srgbClr val="262626"/>
                  </a:solidFill>
                </a:rPr>
                <a:t>—</a:t>
              </a:r>
              <a:r>
                <a:rPr lang="zh-CN" altLang="en-US" sz="1800" dirty="0">
                  <a:solidFill>
                    <a:srgbClr val="262626"/>
                  </a:solidFill>
                </a:rPr>
                <a:t>托盘中的模式放置工件，并且提示操作员在放工件前确认新托盘</a:t>
              </a:r>
              <a:endParaRPr lang="en-GB" sz="1800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8352" y="2391940"/>
            <a:ext cx="8160594" cy="1565029"/>
            <a:chOff x="512942" y="2242040"/>
            <a:chExt cx="8160594" cy="1565029"/>
          </a:xfrm>
        </p:grpSpPr>
        <p:pic>
          <p:nvPicPr>
            <p:cNvPr id="17" name="Billede 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42" y="2242040"/>
              <a:ext cx="533719" cy="538222"/>
            </a:xfrm>
            <a:prstGeom prst="rect">
              <a:avLst/>
            </a:prstGeom>
          </p:spPr>
        </p:pic>
        <p:sp>
          <p:nvSpPr>
            <p:cNvPr id="18" name="Pladsholder til indhold 2"/>
            <p:cNvSpPr txBox="1">
              <a:spLocks/>
            </p:cNvSpPr>
            <p:nvPr/>
          </p:nvSpPr>
          <p:spPr>
            <a:xfrm>
              <a:off x="1190030" y="2321355"/>
              <a:ext cx="7483506" cy="1485714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你的任务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修改拾取和放置程序，输出到托盘上而不是传送带上</a:t>
              </a:r>
              <a:endParaRPr lang="da-DK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7" name="Pladsholder til indhold 2"/>
          <p:cNvSpPr txBox="1">
            <a:spLocks/>
          </p:cNvSpPr>
          <p:nvPr/>
        </p:nvSpPr>
        <p:spPr>
          <a:xfrm>
            <a:off x="1116830" y="1070145"/>
            <a:ext cx="7556706" cy="9288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628B"/>
              </a:buClr>
              <a:buNone/>
            </a:pPr>
            <a:r>
              <a:rPr lang="zh-CN" altLang="en-US" sz="1800" b="1" dirty="0">
                <a:solidFill>
                  <a:srgbClr val="DFDFD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培训师</a:t>
            </a:r>
            <a:endParaRPr lang="da-DK" sz="1800" b="1" dirty="0">
              <a:solidFill>
                <a:srgbClr val="DFDFD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rgbClr val="00628B"/>
              </a:buClr>
            </a:pPr>
            <a:r>
              <a:rPr lang="da-DK" sz="1800" dirty="0">
                <a:solidFill>
                  <a:srgbClr val="DFDFDF"/>
                </a:solidFill>
              </a:rPr>
              <a:t>Polyscope</a:t>
            </a:r>
            <a:r>
              <a:rPr lang="zh-CN" altLang="en-US" sz="1800" dirty="0">
                <a:solidFill>
                  <a:srgbClr val="DFDFDF"/>
                </a:solidFill>
              </a:rPr>
              <a:t>向导</a:t>
            </a:r>
            <a:endParaRPr lang="da-DK" sz="1800" dirty="0">
              <a:solidFill>
                <a:srgbClr val="DFDFDF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DFDFDF"/>
                </a:solidFill>
              </a:rPr>
              <a:t>向导</a:t>
            </a:r>
            <a:r>
              <a:rPr lang="en-US" altLang="zh-CN" sz="1800" dirty="0">
                <a:solidFill>
                  <a:srgbClr val="DFDFDF"/>
                </a:solidFill>
              </a:rPr>
              <a:t>—</a:t>
            </a:r>
            <a:r>
              <a:rPr lang="zh-CN" altLang="en-US" sz="1800" dirty="0">
                <a:solidFill>
                  <a:srgbClr val="DFDFDF"/>
                </a:solidFill>
              </a:rPr>
              <a:t>托盘</a:t>
            </a:r>
            <a:endParaRPr lang="da-DK" sz="1400" dirty="0">
              <a:solidFill>
                <a:srgbClr val="DFDFDF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pic>
        <p:nvPicPr>
          <p:cNvPr id="15" name="Picture 18">
            <a:extLst>
              <a:ext uri="{FF2B5EF4-FFF2-40B4-BE49-F238E27FC236}">
                <a16:creationId xmlns:a16="http://schemas.microsoft.com/office/drawing/2014/main" id="{D976C0C0-42EB-4A02-98D9-EE4574A91AF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47308" y="1105527"/>
            <a:ext cx="484202" cy="48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35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8" y="535723"/>
            <a:ext cx="5868361" cy="251795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4</a:t>
            </a:r>
            <a:r>
              <a:rPr lang="zh-CN" altLang="en-US" dirty="0"/>
              <a:t>：托盘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39</a:t>
            </a:fld>
            <a:endParaRPr lang="en-US" dirty="0"/>
          </a:p>
        </p:txBody>
      </p:sp>
      <p:sp>
        <p:nvSpPr>
          <p:cNvPr id="15" name="Pladsholder til indhold 2"/>
          <p:cNvSpPr txBox="1">
            <a:spLocks/>
          </p:cNvSpPr>
          <p:nvPr/>
        </p:nvSpPr>
        <p:spPr>
          <a:xfrm>
            <a:off x="1192963" y="2492650"/>
            <a:ext cx="7483506" cy="2274611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628B"/>
              </a:buClr>
              <a:buNone/>
            </a:pPr>
            <a:r>
              <a:rPr lang="zh-CN" altLang="en-US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跟踪</a:t>
            </a:r>
            <a:endParaRPr lang="da-DK" sz="1800" b="1" dirty="0">
              <a:solidFill>
                <a:srgbClr val="262626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问题和评论</a:t>
            </a:r>
            <a:endParaRPr lang="da-DK" sz="18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da-DK" sz="1800" b="1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grpSp>
        <p:nvGrpSpPr>
          <p:cNvPr id="9" name="Group 13"/>
          <p:cNvGrpSpPr/>
          <p:nvPr/>
        </p:nvGrpSpPr>
        <p:grpSpPr>
          <a:xfrm>
            <a:off x="586226" y="1020214"/>
            <a:ext cx="8087310" cy="928800"/>
            <a:chOff x="586226" y="3886050"/>
            <a:chExt cx="8087310" cy="928800"/>
          </a:xfrm>
        </p:grpSpPr>
        <p:pic>
          <p:nvPicPr>
            <p:cNvPr id="10" name="Billede 9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226" y="3892964"/>
              <a:ext cx="387150" cy="387150"/>
            </a:xfrm>
            <a:prstGeom prst="rect">
              <a:avLst/>
            </a:prstGeom>
          </p:spPr>
        </p:pic>
        <p:sp>
          <p:nvSpPr>
            <p:cNvPr id="12" name="Pladsholder til indhold 2"/>
            <p:cNvSpPr txBox="1">
              <a:spLocks/>
            </p:cNvSpPr>
            <p:nvPr/>
          </p:nvSpPr>
          <p:spPr>
            <a:xfrm>
              <a:off x="1190030" y="3886050"/>
              <a:ext cx="74835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da-DK" sz="1800" b="1" dirty="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Success </a:t>
              </a:r>
              <a:r>
                <a:rPr lang="da-DK" sz="1800" b="1" dirty="0" err="1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criteria</a:t>
              </a:r>
              <a:endParaRPr lang="da-DK" sz="1800" b="1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The program places the workpieces in a pattern from the pallet wizard and then prompts the operator to confirm that a new ”pallet” is in place before continuing</a:t>
              </a:r>
              <a:endParaRPr lang="en-GB" sz="1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1089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1</a:t>
            </a:r>
            <a:r>
              <a:rPr lang="zh-CN" altLang="en-US" dirty="0"/>
              <a:t>：拾取和放置应用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35021" y="3886050"/>
            <a:ext cx="8087310" cy="928800"/>
            <a:chOff x="586226" y="3886050"/>
            <a:chExt cx="8087310" cy="928800"/>
          </a:xfrm>
        </p:grpSpPr>
        <p:pic>
          <p:nvPicPr>
            <p:cNvPr id="8" name="Billed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226" y="3892964"/>
              <a:ext cx="387150" cy="387150"/>
            </a:xfrm>
            <a:prstGeom prst="rect">
              <a:avLst/>
            </a:prstGeom>
          </p:spPr>
        </p:pic>
        <p:sp>
          <p:nvSpPr>
            <p:cNvPr id="11" name="Pladsholder til indhold 2"/>
            <p:cNvSpPr txBox="1">
              <a:spLocks/>
            </p:cNvSpPr>
            <p:nvPr/>
          </p:nvSpPr>
          <p:spPr>
            <a:xfrm>
              <a:off x="1190030" y="3886050"/>
              <a:ext cx="74835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成功标准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拾取和放置程序可以运行，没有任何错误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endParaRPr lang="da-DK" sz="1800" b="1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endParaRPr lang="da-DK" sz="1800" b="1" dirty="0">
                <a:solidFill>
                  <a:srgbClr val="262626"/>
                </a:solidFill>
              </a:endParaRPr>
            </a:p>
            <a:p>
              <a:pPr marL="457200" lvl="1" indent="0">
                <a:buClr>
                  <a:srgbClr val="00628B"/>
                </a:buClr>
                <a:buNone/>
              </a:pPr>
              <a:endParaRPr lang="da-DK" sz="14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en-GB" sz="1800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47107" y="2242040"/>
            <a:ext cx="8160594" cy="1565029"/>
            <a:chOff x="512942" y="2242040"/>
            <a:chExt cx="8160594" cy="1565029"/>
          </a:xfrm>
        </p:grpSpPr>
        <p:pic>
          <p:nvPicPr>
            <p:cNvPr id="17" name="Billede 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42" y="2242040"/>
              <a:ext cx="533719" cy="538222"/>
            </a:xfrm>
            <a:prstGeom prst="rect">
              <a:avLst/>
            </a:prstGeom>
          </p:spPr>
        </p:pic>
        <p:sp>
          <p:nvSpPr>
            <p:cNvPr id="18" name="Pladsholder til indhold 2"/>
            <p:cNvSpPr txBox="1">
              <a:spLocks/>
            </p:cNvSpPr>
            <p:nvPr/>
          </p:nvSpPr>
          <p:spPr>
            <a:xfrm>
              <a:off x="1190030" y="2321355"/>
              <a:ext cx="7483506" cy="1485714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你的任务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用移动选项卡熟悉你自己的机器人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建立拾取和放置应用程序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 marL="457200" lvl="1" indent="0">
                <a:buClr>
                  <a:srgbClr val="00628B"/>
                </a:buClr>
                <a:buNone/>
              </a:pPr>
              <a:r>
                <a:rPr lang="zh-CN" altLang="en-US" sz="1400" i="1" dirty="0">
                  <a:solidFill>
                    <a:srgbClr val="262626"/>
                  </a:solidFill>
                </a:rPr>
                <a:t>（基于已经完成在线培训）</a:t>
              </a:r>
              <a:endParaRPr lang="da-DK" sz="1800" b="1" dirty="0">
                <a:solidFill>
                  <a:srgbClr val="262626"/>
                </a:solidFill>
              </a:endParaRPr>
            </a:p>
            <a:p>
              <a:pPr marL="457200" lvl="1" indent="0">
                <a:buClr>
                  <a:srgbClr val="00628B"/>
                </a:buClr>
                <a:buNone/>
              </a:pPr>
              <a:endParaRPr lang="da-DK" sz="14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en-GB" sz="1800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8642" y="1137600"/>
            <a:ext cx="8104894" cy="928800"/>
            <a:chOff x="568642" y="1137600"/>
            <a:chExt cx="8104894" cy="928800"/>
          </a:xfrm>
        </p:grpSpPr>
        <p:sp>
          <p:nvSpPr>
            <p:cNvPr id="7" name="Pladsholder til indhold 2"/>
            <p:cNvSpPr txBox="1">
              <a:spLocks/>
            </p:cNvSpPr>
            <p:nvPr/>
          </p:nvSpPr>
          <p:spPr>
            <a:xfrm>
              <a:off x="1116830" y="1137600"/>
              <a:ext cx="75567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培训师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开机并且演示移动选项卡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如何连接</a:t>
              </a:r>
              <a:r>
                <a:rPr lang="en-US" altLang="zh-CN" sz="1800" dirty="0">
                  <a:solidFill>
                    <a:srgbClr val="262626"/>
                  </a:solidFill>
                </a:rPr>
                <a:t>I/O</a:t>
              </a:r>
              <a:r>
                <a:rPr lang="zh-CN" altLang="en-US" sz="1800" dirty="0">
                  <a:solidFill>
                    <a:srgbClr val="262626"/>
                  </a:solidFill>
                </a:rPr>
                <a:t>信号</a:t>
              </a:r>
              <a:endParaRPr lang="da-DK" sz="14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en-GB" sz="1800" dirty="0">
                <a:solidFill>
                  <a:srgbClr val="262626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642" y="1186337"/>
              <a:ext cx="484202" cy="484202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/>
          <a:srcRect l="2127" t="12676" r="18566" b="18200"/>
          <a:stretch/>
        </p:blipFill>
        <p:spPr>
          <a:xfrm>
            <a:off x="5629324" y="1803164"/>
            <a:ext cx="3187581" cy="22133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085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470" y="731458"/>
            <a:ext cx="3003396" cy="172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5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8" y="535723"/>
            <a:ext cx="5868361" cy="251795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5</a:t>
            </a:r>
            <a:r>
              <a:rPr lang="zh-CN" altLang="en-US" dirty="0"/>
              <a:t>：工艺应用带操作者选择项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96921" y="3184734"/>
            <a:ext cx="8087310" cy="928800"/>
            <a:chOff x="586226" y="3886050"/>
            <a:chExt cx="8087310" cy="928800"/>
          </a:xfrm>
        </p:grpSpPr>
        <p:pic>
          <p:nvPicPr>
            <p:cNvPr id="8" name="Billed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226" y="3892964"/>
              <a:ext cx="387150" cy="387150"/>
            </a:xfrm>
            <a:prstGeom prst="rect">
              <a:avLst/>
            </a:prstGeom>
          </p:spPr>
        </p:pic>
        <p:sp>
          <p:nvSpPr>
            <p:cNvPr id="11" name="Pladsholder til indhold 2"/>
            <p:cNvSpPr txBox="1">
              <a:spLocks/>
            </p:cNvSpPr>
            <p:nvPr/>
          </p:nvSpPr>
          <p:spPr>
            <a:xfrm>
              <a:off x="1190030" y="3886050"/>
              <a:ext cx="74835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成功标准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da-DK" sz="1800" dirty="0">
                  <a:solidFill>
                    <a:srgbClr val="262626"/>
                  </a:solidFill>
                </a:rPr>
                <a:t>TCP</a:t>
              </a:r>
              <a:r>
                <a:rPr lang="zh-CN" altLang="en-US" sz="1800" dirty="0">
                  <a:solidFill>
                    <a:srgbClr val="262626"/>
                  </a:solidFill>
                </a:rPr>
                <a:t>正确设置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操作者选择工件去执行，用开关</a:t>
              </a:r>
              <a:r>
                <a:rPr lang="en-US" altLang="zh-CN" sz="1800" dirty="0">
                  <a:solidFill>
                    <a:srgbClr val="262626"/>
                  </a:solidFill>
                </a:rPr>
                <a:t>/</a:t>
              </a:r>
              <a:r>
                <a:rPr lang="zh-CN" altLang="en-US" sz="1800" dirty="0">
                  <a:solidFill>
                    <a:srgbClr val="262626"/>
                  </a:solidFill>
                </a:rPr>
                <a:t>案例检查操作者输入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每</a:t>
              </a:r>
              <a:r>
                <a:rPr lang="en-US" altLang="zh-CN" sz="1800" dirty="0">
                  <a:solidFill>
                    <a:srgbClr val="262626"/>
                  </a:solidFill>
                </a:rPr>
                <a:t>7</a:t>
              </a:r>
              <a:r>
                <a:rPr lang="zh-CN" altLang="en-US" sz="1800" dirty="0">
                  <a:solidFill>
                    <a:srgbClr val="262626"/>
                  </a:solidFill>
                </a:rPr>
                <a:t>个工件用循环语句移动机器人到服务位置，并且弹出一个信息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endParaRPr lang="da-DK" sz="1800" b="1" dirty="0">
                <a:solidFill>
                  <a:srgbClr val="262626"/>
                </a:solidFill>
              </a:endParaRPr>
            </a:p>
            <a:p>
              <a:pPr marL="457200" lvl="1" indent="0">
                <a:buClr>
                  <a:srgbClr val="00628B"/>
                </a:buClr>
                <a:buNone/>
              </a:pPr>
              <a:endParaRPr lang="da-DK" sz="14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en-GB" sz="1800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17092" y="2065374"/>
            <a:ext cx="8160594" cy="1565029"/>
            <a:chOff x="512942" y="2242040"/>
            <a:chExt cx="8160594" cy="1565029"/>
          </a:xfrm>
        </p:grpSpPr>
        <p:pic>
          <p:nvPicPr>
            <p:cNvPr id="17" name="Billede 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42" y="2242040"/>
              <a:ext cx="533719" cy="538222"/>
            </a:xfrm>
            <a:prstGeom prst="rect">
              <a:avLst/>
            </a:prstGeom>
          </p:spPr>
        </p:pic>
        <p:sp>
          <p:nvSpPr>
            <p:cNvPr id="18" name="Pladsholder til indhold 2"/>
            <p:cNvSpPr txBox="1">
              <a:spLocks/>
            </p:cNvSpPr>
            <p:nvPr/>
          </p:nvSpPr>
          <p:spPr>
            <a:xfrm>
              <a:off x="1190030" y="2321355"/>
              <a:ext cx="7483506" cy="1485714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你的任务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建立一个应用程序能根据操作者输入执行</a:t>
              </a:r>
              <a:r>
                <a:rPr lang="en-US" altLang="zh-CN" sz="1800" dirty="0">
                  <a:solidFill>
                    <a:srgbClr val="262626"/>
                  </a:solidFill>
                </a:rPr>
                <a:t>3</a:t>
              </a:r>
              <a:r>
                <a:rPr lang="zh-CN" altLang="en-US" sz="1800" dirty="0">
                  <a:solidFill>
                    <a:srgbClr val="262626"/>
                  </a:solidFill>
                </a:rPr>
                <a:t>个不同的工件</a:t>
              </a:r>
              <a:endParaRPr lang="da-DK" sz="1800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8642" y="743579"/>
            <a:ext cx="8104894" cy="928800"/>
            <a:chOff x="568642" y="1137600"/>
            <a:chExt cx="8104894" cy="928800"/>
          </a:xfrm>
        </p:grpSpPr>
        <p:sp>
          <p:nvSpPr>
            <p:cNvPr id="7" name="Pladsholder til indhold 2"/>
            <p:cNvSpPr txBox="1">
              <a:spLocks/>
            </p:cNvSpPr>
            <p:nvPr/>
          </p:nvSpPr>
          <p:spPr>
            <a:xfrm>
              <a:off x="1116830" y="1137600"/>
              <a:ext cx="75567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培训师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循环指令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如何提醒操作者输入变量</a:t>
              </a:r>
              <a:endParaRPr lang="da-DK" sz="14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用开关</a:t>
              </a:r>
              <a:r>
                <a:rPr lang="en-US" altLang="zh-CN" sz="1800" dirty="0">
                  <a:solidFill>
                    <a:srgbClr val="262626"/>
                  </a:solidFill>
                </a:rPr>
                <a:t>/</a:t>
              </a:r>
              <a:r>
                <a:rPr lang="zh-CN" altLang="en-US" sz="1800" dirty="0">
                  <a:solidFill>
                    <a:srgbClr val="262626"/>
                  </a:solidFill>
                </a:rPr>
                <a:t>案例指令创造程序逻辑</a:t>
              </a:r>
              <a:endParaRPr lang="da-DK" sz="1800" dirty="0">
                <a:solidFill>
                  <a:srgbClr val="262626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8642" y="1186337"/>
              <a:ext cx="484202" cy="484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1261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循环指令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41</a:t>
            </a:fld>
            <a:endParaRPr lang="en-US" dirty="0"/>
          </a:p>
        </p:txBody>
      </p:sp>
      <p:sp>
        <p:nvSpPr>
          <p:cNvPr id="8" name="Pladsholder til indhold 2"/>
          <p:cNvSpPr txBox="1">
            <a:spLocks/>
          </p:cNvSpPr>
          <p:nvPr/>
        </p:nvSpPr>
        <p:spPr>
          <a:xfrm>
            <a:off x="360000" y="900000"/>
            <a:ext cx="4546537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定义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循环指令下面的程序执行条件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循环类型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永远循环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循环</a:t>
            </a:r>
            <a:r>
              <a:rPr lang="en-US" altLang="zh-CN" sz="1000" dirty="0">
                <a:solidFill>
                  <a:srgbClr val="262626"/>
                </a:solidFill>
              </a:rPr>
              <a:t>n</a:t>
            </a:r>
            <a:r>
              <a:rPr lang="zh-CN" altLang="en-US" sz="1000" dirty="0">
                <a:solidFill>
                  <a:srgbClr val="262626"/>
                </a:solidFill>
              </a:rPr>
              <a:t>次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循环</a:t>
            </a:r>
            <a:r>
              <a:rPr lang="da-DK" sz="1000" dirty="0">
                <a:solidFill>
                  <a:srgbClr val="262626"/>
                </a:solidFill>
              </a:rPr>
              <a:t>&lt;</a:t>
            </a:r>
            <a:r>
              <a:rPr lang="zh-CN" altLang="en-US" sz="1000" dirty="0">
                <a:solidFill>
                  <a:srgbClr val="262626"/>
                </a:solidFill>
              </a:rPr>
              <a:t>表达式</a:t>
            </a:r>
            <a:r>
              <a:rPr lang="da-DK" sz="1000" dirty="0">
                <a:solidFill>
                  <a:srgbClr val="262626"/>
                </a:solidFill>
              </a:rPr>
              <a:t>&gt;</a:t>
            </a:r>
            <a:endParaRPr lang="en-GB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Save sample program as </a:t>
            </a:r>
            <a:r>
              <a:rPr lang="da-DK" sz="1400" dirty="0" err="1">
                <a:solidFill>
                  <a:srgbClr val="262626"/>
                </a:solidFill>
              </a:rPr>
              <a:t>loop.urp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graphicFrame>
        <p:nvGraphicFramePr>
          <p:cNvPr id="11" name="Tabel 26"/>
          <p:cNvGraphicFramePr>
            <a:graphicFrameLocks noGrp="1"/>
          </p:cNvGraphicFramePr>
          <p:nvPr>
            <p:extLst/>
          </p:nvPr>
        </p:nvGraphicFramePr>
        <p:xfrm>
          <a:off x="540000" y="2574000"/>
          <a:ext cx="1800000" cy="2103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100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/>
                        <a:t>Robot Program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/>
                        <a:t>     </a:t>
                      </a:r>
                      <a:r>
                        <a:rPr lang="da-DK" sz="1200" dirty="0" err="1"/>
                        <a:t>MoveJ</a:t>
                      </a:r>
                      <a:endParaRPr lang="da-DK" sz="1200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/>
                        <a:t>          Waypoint_5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/>
                        <a:t>     Loop 3 times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/>
                        <a:t>               </a:t>
                      </a:r>
                      <a:r>
                        <a:rPr lang="da-DK" sz="1200" dirty="0" err="1"/>
                        <a:t>MoveL</a:t>
                      </a:r>
                      <a:endParaRPr lang="da-DK" sz="1200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/>
                        <a:t>               Waypoint_1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/>
                        <a:t>               Waypoint_2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/>
                        <a:t>               Waypoint_3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/>
                        <a:t>               Waypoint_4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/>
                        <a:t>      </a:t>
                      </a:r>
                      <a:r>
                        <a:rPr lang="da-DK" sz="1200" dirty="0" err="1"/>
                        <a:t>MoveJ</a:t>
                      </a:r>
                      <a:endParaRPr lang="da-DK" sz="1200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/>
                        <a:t>          Waypoint_5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Kantet venstreparentes 5"/>
          <p:cNvSpPr/>
          <p:nvPr/>
        </p:nvSpPr>
        <p:spPr>
          <a:xfrm>
            <a:off x="620103" y="3408882"/>
            <a:ext cx="180000" cy="936000"/>
          </a:xfrm>
          <a:prstGeom prst="leftBracket">
            <a:avLst>
              <a:gd name="adj" fmla="val 75953"/>
            </a:avLst>
          </a:prstGeom>
          <a:ln w="1270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811" y="698414"/>
            <a:ext cx="5333725" cy="397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1306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811" y="787518"/>
            <a:ext cx="5333725" cy="397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循环指令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42</a:t>
            </a:fld>
            <a:endParaRPr lang="en-US" dirty="0"/>
          </a:p>
        </p:txBody>
      </p:sp>
      <p:sp>
        <p:nvSpPr>
          <p:cNvPr id="8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中断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不断检查表达式</a:t>
            </a:r>
            <a:endParaRPr lang="en-US" altLang="zh-CN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Save sample program as </a:t>
            </a:r>
            <a:r>
              <a:rPr lang="da-DK" sz="1400" dirty="0" err="1">
                <a:solidFill>
                  <a:srgbClr val="262626"/>
                </a:solidFill>
              </a:rPr>
              <a:t>loop_interrupt.urp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graphicFrame>
        <p:nvGraphicFramePr>
          <p:cNvPr id="11" name="Tabel 26"/>
          <p:cNvGraphicFramePr>
            <a:graphicFrameLocks noGrp="1"/>
          </p:cNvGraphicFramePr>
          <p:nvPr>
            <p:extLst/>
          </p:nvPr>
        </p:nvGraphicFramePr>
        <p:xfrm>
          <a:off x="540000" y="2574000"/>
          <a:ext cx="1800000" cy="2103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100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/>
                        <a:t>Robot Program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/>
                        <a:t>     </a:t>
                      </a:r>
                      <a:r>
                        <a:rPr lang="da-DK" sz="1200" dirty="0" err="1"/>
                        <a:t>MoveJ</a:t>
                      </a:r>
                      <a:endParaRPr lang="da-DK" sz="1200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/>
                        <a:t>          Waypoint_5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/>
                        <a:t>     Loop DI[0] = True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/>
                        <a:t>               </a:t>
                      </a:r>
                      <a:r>
                        <a:rPr lang="da-DK" sz="1200" dirty="0" err="1"/>
                        <a:t>MoveL</a:t>
                      </a:r>
                      <a:endParaRPr lang="da-DK" sz="1200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/>
                        <a:t>               Waypoint_1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/>
                        <a:t>               Waypoint_2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/>
                        <a:t>               Waypoint_3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/>
                        <a:t>               Waypoint_4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/>
                        <a:t>      </a:t>
                      </a:r>
                      <a:r>
                        <a:rPr lang="da-DK" sz="1200" dirty="0" err="1"/>
                        <a:t>MoveJ</a:t>
                      </a:r>
                      <a:endParaRPr lang="da-DK" sz="1200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/>
                        <a:t>          Waypoint_5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Kantet venstreparentes 5"/>
          <p:cNvSpPr/>
          <p:nvPr/>
        </p:nvSpPr>
        <p:spPr>
          <a:xfrm>
            <a:off x="620103" y="3408882"/>
            <a:ext cx="180000" cy="936000"/>
          </a:xfrm>
          <a:prstGeom prst="leftBracket">
            <a:avLst>
              <a:gd name="adj" fmla="val 75953"/>
            </a:avLst>
          </a:prstGeom>
          <a:ln w="1270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4759243" y="2943026"/>
            <a:ext cx="1495253" cy="154168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33565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05" y="787518"/>
            <a:ext cx="5206795" cy="3896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由操作者赋值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选择变量来源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定义变量类型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写一条信息</a:t>
            </a: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endParaRPr lang="da-DK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Save sample program as </a:t>
            </a:r>
            <a:r>
              <a:rPr lang="da-DK" sz="1400" dirty="0" err="1">
                <a:solidFill>
                  <a:srgbClr val="262626"/>
                </a:solidFill>
              </a:rPr>
              <a:t>var_operator_inputurp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高级指令</a:t>
            </a:r>
            <a:r>
              <a:rPr lang="en-US" dirty="0"/>
              <a:t>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操作者输入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graphicFrame>
        <p:nvGraphicFramePr>
          <p:cNvPr id="13" name="Tabel 26"/>
          <p:cNvGraphicFramePr>
            <a:graphicFrameLocks noGrp="1"/>
          </p:cNvGraphicFramePr>
          <p:nvPr>
            <p:extLst/>
          </p:nvPr>
        </p:nvGraphicFramePr>
        <p:xfrm>
          <a:off x="540000" y="2574000"/>
          <a:ext cx="1800000" cy="17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10000">
                <a:tc>
                  <a:txBody>
                    <a:bodyPr/>
                    <a:lstStyle/>
                    <a:p>
                      <a:r>
                        <a:rPr lang="da-DK" sz="1200" baseline="0" dirty="0"/>
                        <a:t>Robot Program</a:t>
                      </a:r>
                    </a:p>
                    <a:p>
                      <a:r>
                        <a:rPr lang="da-DK" sz="1200" i="0" baseline="0" dirty="0"/>
                        <a:t>     var_1 = 0</a:t>
                      </a:r>
                    </a:p>
                    <a:p>
                      <a:r>
                        <a:rPr lang="da-DK" sz="1200" i="0" baseline="0" dirty="0"/>
                        <a:t>     var_2 = </a:t>
                      </a:r>
                      <a:r>
                        <a:rPr lang="da-DK" sz="1200" i="1" baseline="0" dirty="0"/>
                        <a:t>operator input</a:t>
                      </a:r>
                    </a:p>
                    <a:p>
                      <a:r>
                        <a:rPr lang="da-DK" sz="1200" i="0" baseline="0" dirty="0"/>
                        <a:t>     Loop var_1 &lt; var_2</a:t>
                      </a:r>
                    </a:p>
                    <a:p>
                      <a:r>
                        <a:rPr lang="da-DK" sz="1200" i="1" baseline="0" dirty="0"/>
                        <a:t>          </a:t>
                      </a:r>
                      <a:r>
                        <a:rPr lang="da-DK" sz="1200" i="1" baseline="0" dirty="0" err="1"/>
                        <a:t>Pick_part</a:t>
                      </a:r>
                      <a:endParaRPr lang="da-DK" sz="1200" i="1" baseline="0" dirty="0"/>
                    </a:p>
                    <a:p>
                      <a:r>
                        <a:rPr lang="da-DK" sz="1200" i="1" baseline="0" dirty="0"/>
                        <a:t>          </a:t>
                      </a:r>
                      <a:r>
                        <a:rPr lang="da-DK" sz="1200" i="1" baseline="0" dirty="0" err="1"/>
                        <a:t>Place_part</a:t>
                      </a:r>
                      <a:endParaRPr lang="da-DK" sz="1200" i="1" baseline="0" dirty="0"/>
                    </a:p>
                    <a:p>
                      <a:r>
                        <a:rPr lang="da-DK" sz="1200" i="0" baseline="0" dirty="0"/>
                        <a:t>          var_1 = var_1 + 1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7931960" y="1343498"/>
            <a:ext cx="656416" cy="172818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ABB2F2E-6915-4EDC-B155-160F92CE7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163" y="1988279"/>
            <a:ext cx="15049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31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5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开关</a:t>
            </a:r>
            <a:r>
              <a:rPr lang="en-US" altLang="zh-CN" dirty="0"/>
              <a:t>/</a:t>
            </a:r>
            <a:r>
              <a:rPr lang="zh-CN" altLang="en-US" dirty="0"/>
              <a:t>案例 指令</a:t>
            </a:r>
            <a:endParaRPr lang="da-DK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697086521"/>
              </p:ext>
            </p:extLst>
          </p:nvPr>
        </p:nvGraphicFramePr>
        <p:xfrm>
          <a:off x="307547" y="996042"/>
          <a:ext cx="6550479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Ligebenet trekant 11"/>
          <p:cNvSpPr/>
          <p:nvPr/>
        </p:nvSpPr>
        <p:spPr>
          <a:xfrm>
            <a:off x="2498299" y="1828800"/>
            <a:ext cx="416378" cy="318407"/>
          </a:xfrm>
          <a:prstGeom prst="triangle">
            <a:avLst/>
          </a:prstGeom>
          <a:solidFill>
            <a:srgbClr val="85913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72000" rtlCol="0" anchor="ctr"/>
          <a:lstStyle/>
          <a:p>
            <a:pPr algn="ctr"/>
            <a:r>
              <a:rPr lang="da-DK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318934" y="1828800"/>
            <a:ext cx="351065" cy="326572"/>
          </a:xfrm>
          <a:prstGeom prst="ellipse">
            <a:avLst/>
          </a:prstGeom>
          <a:solidFill>
            <a:srgbClr val="93959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Ligebenet trekant 16"/>
          <p:cNvSpPr/>
          <p:nvPr/>
        </p:nvSpPr>
        <p:spPr>
          <a:xfrm>
            <a:off x="721341" y="2542295"/>
            <a:ext cx="416378" cy="318407"/>
          </a:xfrm>
          <a:prstGeom prst="triangle">
            <a:avLst/>
          </a:prstGeom>
          <a:solidFill>
            <a:srgbClr val="85913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72000" rtlCol="0" anchor="ctr"/>
          <a:lstStyle/>
          <a:p>
            <a:pPr algn="ctr"/>
            <a:r>
              <a:rPr lang="da-DK" b="1" dirty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753998" y="2538212"/>
            <a:ext cx="351065" cy="326572"/>
          </a:xfrm>
          <a:prstGeom prst="ellipse">
            <a:avLst/>
          </a:prstGeom>
          <a:solidFill>
            <a:srgbClr val="93959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758080" y="2534130"/>
            <a:ext cx="342900" cy="334736"/>
          </a:xfrm>
          <a:prstGeom prst="rect">
            <a:avLst/>
          </a:prstGeom>
          <a:solidFill>
            <a:srgbClr val="F4792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solidFill>
                  <a:schemeClr val="tx1"/>
                </a:solidFill>
              </a:rPr>
              <a:t>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Rektangel 18"/>
          <p:cNvSpPr/>
          <p:nvPr/>
        </p:nvSpPr>
        <p:spPr>
          <a:xfrm>
            <a:off x="412776" y="914400"/>
            <a:ext cx="7845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628B"/>
              </a:buClr>
            </a:pPr>
            <a:r>
              <a:rPr lang="zh-CN" altLang="en-US" dirty="0">
                <a:solidFill>
                  <a:srgbClr val="262626"/>
                </a:solidFill>
              </a:rPr>
              <a:t>创造程序逻辑并控制程序流程</a:t>
            </a:r>
            <a:endParaRPr lang="en-GB" dirty="0">
              <a:solidFill>
                <a:srgbClr val="262626"/>
              </a:solidFill>
            </a:endParaRPr>
          </a:p>
        </p:txBody>
      </p:sp>
      <p:sp>
        <p:nvSpPr>
          <p:cNvPr id="23" name="Parallelogram 22"/>
          <p:cNvSpPr/>
          <p:nvPr/>
        </p:nvSpPr>
        <p:spPr>
          <a:xfrm>
            <a:off x="732907" y="2552784"/>
            <a:ext cx="393246" cy="297428"/>
          </a:xfrm>
          <a:prstGeom prst="parallelogram">
            <a:avLst/>
          </a:prstGeom>
          <a:solidFill>
            <a:srgbClr val="C4161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solidFill>
                  <a:schemeClr val="tx1"/>
                </a:solidFill>
              </a:rPr>
              <a:t>7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306" y="1897517"/>
            <a:ext cx="15906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ktangel 25"/>
          <p:cNvSpPr/>
          <p:nvPr/>
        </p:nvSpPr>
        <p:spPr>
          <a:xfrm>
            <a:off x="7200899" y="1574727"/>
            <a:ext cx="1747157" cy="231709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ktangel 19"/>
          <p:cNvSpPr/>
          <p:nvPr/>
        </p:nvSpPr>
        <p:spPr>
          <a:xfrm>
            <a:off x="2224793" y="3257552"/>
            <a:ext cx="10042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00628B"/>
              </a:buClr>
            </a:pPr>
            <a:r>
              <a:rPr lang="en-GB" sz="1200" b="1" dirty="0">
                <a:solidFill>
                  <a:srgbClr val="262626"/>
                </a:solidFill>
              </a:rPr>
              <a:t>Waypoint_1</a:t>
            </a:r>
          </a:p>
        </p:txBody>
      </p:sp>
      <p:sp>
        <p:nvSpPr>
          <p:cNvPr id="21" name="Rektangel 20"/>
          <p:cNvSpPr/>
          <p:nvPr/>
        </p:nvSpPr>
        <p:spPr>
          <a:xfrm>
            <a:off x="3992361" y="3257552"/>
            <a:ext cx="10042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00628B"/>
              </a:buClr>
            </a:pPr>
            <a:r>
              <a:rPr lang="en-GB" sz="1200" b="1" dirty="0">
                <a:solidFill>
                  <a:srgbClr val="262626"/>
                </a:solidFill>
              </a:rPr>
              <a:t>Waypoint_2</a:t>
            </a:r>
          </a:p>
        </p:txBody>
      </p:sp>
      <p:sp>
        <p:nvSpPr>
          <p:cNvPr id="22" name="Rektangel 21"/>
          <p:cNvSpPr/>
          <p:nvPr/>
        </p:nvSpPr>
        <p:spPr>
          <a:xfrm>
            <a:off x="5765374" y="3257549"/>
            <a:ext cx="10042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00628B"/>
              </a:buClr>
            </a:pPr>
            <a:r>
              <a:rPr lang="en-GB" sz="1200" b="1" dirty="0">
                <a:solidFill>
                  <a:srgbClr val="262626"/>
                </a:solidFill>
              </a:rPr>
              <a:t>Waypoint_3</a:t>
            </a:r>
          </a:p>
        </p:txBody>
      </p:sp>
      <p:grpSp>
        <p:nvGrpSpPr>
          <p:cNvPr id="24" name="Gruppe 23"/>
          <p:cNvGrpSpPr/>
          <p:nvPr/>
        </p:nvGrpSpPr>
        <p:grpSpPr>
          <a:xfrm rot="5400000">
            <a:off x="2593485" y="2968075"/>
            <a:ext cx="266823" cy="312132"/>
            <a:chOff x="4911419" y="758333"/>
            <a:chExt cx="266823" cy="312132"/>
          </a:xfrm>
        </p:grpSpPr>
        <p:sp>
          <p:nvSpPr>
            <p:cNvPr id="25" name="Højrepil 24"/>
            <p:cNvSpPr/>
            <p:nvPr/>
          </p:nvSpPr>
          <p:spPr>
            <a:xfrm>
              <a:off x="4911419" y="758333"/>
              <a:ext cx="266823" cy="31213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78A3D5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Højrepil 4"/>
            <p:cNvSpPr/>
            <p:nvPr/>
          </p:nvSpPr>
          <p:spPr>
            <a:xfrm>
              <a:off x="4911419" y="820759"/>
              <a:ext cx="186776" cy="187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00" kern="1200"/>
            </a:p>
          </p:txBody>
        </p:sp>
      </p:grpSp>
      <p:grpSp>
        <p:nvGrpSpPr>
          <p:cNvPr id="34" name="Gruppe 33"/>
          <p:cNvGrpSpPr/>
          <p:nvPr/>
        </p:nvGrpSpPr>
        <p:grpSpPr>
          <a:xfrm rot="5400000">
            <a:off x="6134067" y="2987064"/>
            <a:ext cx="266823" cy="312132"/>
            <a:chOff x="4911419" y="758333"/>
            <a:chExt cx="266823" cy="312132"/>
          </a:xfrm>
        </p:grpSpPr>
        <p:sp>
          <p:nvSpPr>
            <p:cNvPr id="35" name="Højrepil 34"/>
            <p:cNvSpPr/>
            <p:nvPr/>
          </p:nvSpPr>
          <p:spPr>
            <a:xfrm>
              <a:off x="4911419" y="758333"/>
              <a:ext cx="266823" cy="31213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78A3D5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Højrepil 4"/>
            <p:cNvSpPr/>
            <p:nvPr/>
          </p:nvSpPr>
          <p:spPr>
            <a:xfrm>
              <a:off x="4911419" y="820759"/>
              <a:ext cx="186776" cy="187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00" kern="1200"/>
            </a:p>
          </p:txBody>
        </p:sp>
      </p:grpSp>
      <p:grpSp>
        <p:nvGrpSpPr>
          <p:cNvPr id="37" name="Gruppe 36"/>
          <p:cNvGrpSpPr/>
          <p:nvPr/>
        </p:nvGrpSpPr>
        <p:grpSpPr>
          <a:xfrm rot="5400000">
            <a:off x="4358369" y="3019044"/>
            <a:ext cx="266823" cy="312132"/>
            <a:chOff x="4911419" y="758333"/>
            <a:chExt cx="266823" cy="312132"/>
          </a:xfrm>
        </p:grpSpPr>
        <p:sp>
          <p:nvSpPr>
            <p:cNvPr id="38" name="Højrepil 37"/>
            <p:cNvSpPr/>
            <p:nvPr/>
          </p:nvSpPr>
          <p:spPr>
            <a:xfrm>
              <a:off x="4911419" y="758333"/>
              <a:ext cx="266823" cy="31213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78A3D5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Højrepil 4"/>
            <p:cNvSpPr/>
            <p:nvPr/>
          </p:nvSpPr>
          <p:spPr>
            <a:xfrm>
              <a:off x="4911419" y="820759"/>
              <a:ext cx="186776" cy="1872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00" kern="1200"/>
            </a:p>
          </p:txBody>
        </p:sp>
      </p:grpSp>
      <p:sp>
        <p:nvSpPr>
          <p:cNvPr id="2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15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 L 0.19636 0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636 0 L 0.19636 0.2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93 L 0.19636 -0.0009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636 -0.00093 L 0.38924 -0.0021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924 -0.00216 L 0.38924 0.2478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0 L 0.19583 0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583 0 L 0.38871 0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871 -0.00123 L 0.49045 -0.00123 C 0.53611 -0.00123 0.59236 0.0679 0.59236 0.12377 L 0.59236 0.24877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74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30903 0 C 0.44775 0 0.61823 0.06914 0.61823 0.125 L 0.61823 0.25 " pathEditMode="relative" rAng="0" ptsTypes="AAAA">
                                      <p:cBhvr>
                                        <p:cTn id="62" dur="3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3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8" grpId="3" animBg="1"/>
      <p:bldP spid="14" grpId="0" animBg="1"/>
      <p:bldP spid="14" grpId="1" animBg="1"/>
      <p:bldP spid="14" grpId="2" animBg="1"/>
      <p:bldP spid="14" grpId="3" animBg="1"/>
      <p:bldP spid="23" grpId="0" animBg="1"/>
      <p:bldP spid="23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05" y="787518"/>
            <a:ext cx="5241582" cy="387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2893205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开关案例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在表达式编辑器中设置条件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用</a:t>
            </a:r>
            <a:r>
              <a:rPr lang="en-US" altLang="zh-CN" sz="1400" dirty="0">
                <a:solidFill>
                  <a:srgbClr val="262626"/>
                </a:solidFill>
              </a:rPr>
              <a:t>+</a:t>
            </a:r>
            <a:r>
              <a:rPr lang="zh-CN" altLang="en-US" sz="1400" dirty="0">
                <a:solidFill>
                  <a:srgbClr val="262626"/>
                </a:solidFill>
              </a:rPr>
              <a:t>和 </a:t>
            </a:r>
            <a:r>
              <a:rPr lang="en-US" altLang="zh-CN" sz="1400" dirty="0">
                <a:solidFill>
                  <a:srgbClr val="262626"/>
                </a:solidFill>
              </a:rPr>
              <a:t>-</a:t>
            </a:r>
            <a:r>
              <a:rPr lang="zh-CN" altLang="en-US" sz="1400" dirty="0">
                <a:solidFill>
                  <a:srgbClr val="262626"/>
                </a:solidFill>
              </a:rPr>
              <a:t>号增加或减少一个案例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如果需要可选择一个默认案例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endParaRPr lang="da-DK" sz="16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开关指令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61108" y="2240740"/>
            <a:ext cx="3403121" cy="212062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ectangle 12"/>
          <p:cNvSpPr/>
          <p:nvPr/>
        </p:nvSpPr>
        <p:spPr>
          <a:xfrm>
            <a:off x="4670837" y="3765011"/>
            <a:ext cx="358364" cy="509085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Rectangle 17"/>
          <p:cNvSpPr/>
          <p:nvPr/>
        </p:nvSpPr>
        <p:spPr>
          <a:xfrm>
            <a:off x="4667594" y="3531139"/>
            <a:ext cx="750712" cy="165493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83103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470" y="731458"/>
            <a:ext cx="3003396" cy="172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5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8" y="535723"/>
            <a:ext cx="5868361" cy="251795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5</a:t>
            </a:r>
            <a:r>
              <a:rPr lang="zh-CN" altLang="en-US" dirty="0"/>
              <a:t>：工艺应用带操作者选择项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96921" y="3184734"/>
            <a:ext cx="8087310" cy="928800"/>
            <a:chOff x="586226" y="3886050"/>
            <a:chExt cx="8087310" cy="928800"/>
          </a:xfrm>
        </p:grpSpPr>
        <p:pic>
          <p:nvPicPr>
            <p:cNvPr id="8" name="Billed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226" y="3892964"/>
              <a:ext cx="387150" cy="387150"/>
            </a:xfrm>
            <a:prstGeom prst="rect">
              <a:avLst/>
            </a:prstGeom>
          </p:spPr>
        </p:pic>
        <p:sp>
          <p:nvSpPr>
            <p:cNvPr id="11" name="Pladsholder til indhold 2"/>
            <p:cNvSpPr txBox="1">
              <a:spLocks/>
            </p:cNvSpPr>
            <p:nvPr/>
          </p:nvSpPr>
          <p:spPr>
            <a:xfrm>
              <a:off x="1190030" y="3886050"/>
              <a:ext cx="74835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成功标准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da-DK" sz="1800" dirty="0">
                  <a:solidFill>
                    <a:srgbClr val="262626"/>
                  </a:solidFill>
                </a:rPr>
                <a:t>TCP</a:t>
              </a:r>
              <a:r>
                <a:rPr lang="zh-CN" altLang="en-US" sz="1800" dirty="0">
                  <a:solidFill>
                    <a:srgbClr val="262626"/>
                  </a:solidFill>
                </a:rPr>
                <a:t>正确设置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操作者选择工件去执行，用开关</a:t>
              </a:r>
              <a:r>
                <a:rPr lang="en-US" altLang="zh-CN" sz="1800" dirty="0">
                  <a:solidFill>
                    <a:srgbClr val="262626"/>
                  </a:solidFill>
                </a:rPr>
                <a:t>/</a:t>
              </a:r>
              <a:r>
                <a:rPr lang="zh-CN" altLang="en-US" sz="1800" dirty="0">
                  <a:solidFill>
                    <a:srgbClr val="262626"/>
                  </a:solidFill>
                </a:rPr>
                <a:t>案例检查操作者输入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每</a:t>
              </a:r>
              <a:r>
                <a:rPr lang="en-US" altLang="zh-CN" sz="1800" dirty="0">
                  <a:solidFill>
                    <a:srgbClr val="262626"/>
                  </a:solidFill>
                </a:rPr>
                <a:t>7</a:t>
              </a:r>
              <a:r>
                <a:rPr lang="zh-CN" altLang="en-US" sz="1800" dirty="0">
                  <a:solidFill>
                    <a:srgbClr val="262626"/>
                  </a:solidFill>
                </a:rPr>
                <a:t>个工件用循环语句移动机器人到服务位置，并且弹出一个信息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endParaRPr lang="da-DK" sz="1800" b="1" dirty="0">
                <a:solidFill>
                  <a:srgbClr val="262626"/>
                </a:solidFill>
              </a:endParaRPr>
            </a:p>
            <a:p>
              <a:pPr marL="457200" lvl="1" indent="0">
                <a:buClr>
                  <a:srgbClr val="00628B"/>
                </a:buClr>
                <a:buNone/>
              </a:pPr>
              <a:endParaRPr lang="da-DK" sz="14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en-GB" sz="1800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17092" y="2065374"/>
            <a:ext cx="8160594" cy="1565029"/>
            <a:chOff x="512942" y="2242040"/>
            <a:chExt cx="8160594" cy="1565029"/>
          </a:xfrm>
        </p:grpSpPr>
        <p:pic>
          <p:nvPicPr>
            <p:cNvPr id="17" name="Billede 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42" y="2242040"/>
              <a:ext cx="533719" cy="538222"/>
            </a:xfrm>
            <a:prstGeom prst="rect">
              <a:avLst/>
            </a:prstGeom>
          </p:spPr>
        </p:pic>
        <p:sp>
          <p:nvSpPr>
            <p:cNvPr id="18" name="Pladsholder til indhold 2"/>
            <p:cNvSpPr txBox="1">
              <a:spLocks/>
            </p:cNvSpPr>
            <p:nvPr/>
          </p:nvSpPr>
          <p:spPr>
            <a:xfrm>
              <a:off x="1190030" y="2321355"/>
              <a:ext cx="7483506" cy="1485714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你的任务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建立一个应用程序能根据操作者输入执行</a:t>
              </a:r>
              <a:r>
                <a:rPr lang="en-US" altLang="zh-CN" sz="1800" dirty="0">
                  <a:solidFill>
                    <a:srgbClr val="262626"/>
                  </a:solidFill>
                </a:rPr>
                <a:t>3</a:t>
              </a:r>
              <a:r>
                <a:rPr lang="zh-CN" altLang="en-US" sz="1800" dirty="0">
                  <a:solidFill>
                    <a:srgbClr val="262626"/>
                  </a:solidFill>
                </a:rPr>
                <a:t>个不同的工件</a:t>
              </a:r>
              <a:endParaRPr lang="da-DK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7" name="Pladsholder til indhold 2"/>
          <p:cNvSpPr txBox="1">
            <a:spLocks/>
          </p:cNvSpPr>
          <p:nvPr/>
        </p:nvSpPr>
        <p:spPr>
          <a:xfrm>
            <a:off x="1116830" y="743579"/>
            <a:ext cx="7556706" cy="9288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628B"/>
              </a:buClr>
              <a:buNone/>
            </a:pPr>
            <a:r>
              <a:rPr lang="zh-CN" altLang="en-US" sz="1800" b="1" dirty="0">
                <a:solidFill>
                  <a:srgbClr val="DFDFD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培训师</a:t>
            </a:r>
            <a:endParaRPr lang="da-DK" sz="1800" b="1" dirty="0">
              <a:solidFill>
                <a:srgbClr val="DFDFD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DFDFDF"/>
                </a:solidFill>
              </a:rPr>
              <a:t>循环指令</a:t>
            </a:r>
            <a:endParaRPr lang="da-DK" sz="1800" dirty="0">
              <a:solidFill>
                <a:srgbClr val="DFDFDF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DFDFDF"/>
                </a:solidFill>
              </a:rPr>
              <a:t>如何提醒操作者输入变量</a:t>
            </a:r>
            <a:endParaRPr lang="da-DK" sz="1400" dirty="0">
              <a:solidFill>
                <a:srgbClr val="DFDFDF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DFDFDF"/>
                </a:solidFill>
              </a:rPr>
              <a:t>用开关</a:t>
            </a:r>
            <a:r>
              <a:rPr lang="en-US" altLang="zh-CN" sz="1800" dirty="0">
                <a:solidFill>
                  <a:srgbClr val="DFDFDF"/>
                </a:solidFill>
              </a:rPr>
              <a:t>/</a:t>
            </a:r>
            <a:r>
              <a:rPr lang="zh-CN" altLang="en-US" sz="1800" dirty="0">
                <a:solidFill>
                  <a:srgbClr val="DFDFDF"/>
                </a:solidFill>
              </a:rPr>
              <a:t>案例指令创造程序逻辑</a:t>
            </a:r>
            <a:endParaRPr lang="da-DK" sz="1800" dirty="0">
              <a:solidFill>
                <a:srgbClr val="DFDFDF"/>
              </a:solidFill>
            </a:endParaRPr>
          </a:p>
        </p:txBody>
      </p:sp>
      <p:pic>
        <p:nvPicPr>
          <p:cNvPr id="21" name="Picture 18">
            <a:extLst>
              <a:ext uri="{FF2B5EF4-FFF2-40B4-BE49-F238E27FC236}">
                <a16:creationId xmlns:a16="http://schemas.microsoft.com/office/drawing/2014/main" id="{CD75008A-CA2D-4057-9CEA-D18E58CE44B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616523" y="852900"/>
            <a:ext cx="484202" cy="48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11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5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8" y="535723"/>
            <a:ext cx="5868361" cy="251795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5</a:t>
            </a:r>
            <a:r>
              <a:rPr lang="zh-CN" altLang="en-US" dirty="0"/>
              <a:t>：工艺应用带操作者选择项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47</a:t>
            </a:fld>
            <a:endParaRPr lang="en-US" dirty="0"/>
          </a:p>
        </p:txBody>
      </p:sp>
      <p:sp>
        <p:nvSpPr>
          <p:cNvPr id="15" name="Pladsholder til indhold 2"/>
          <p:cNvSpPr txBox="1">
            <a:spLocks/>
          </p:cNvSpPr>
          <p:nvPr/>
        </p:nvSpPr>
        <p:spPr>
          <a:xfrm>
            <a:off x="1192963" y="3277471"/>
            <a:ext cx="7483506" cy="2274611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628B"/>
              </a:buClr>
              <a:buNone/>
            </a:pPr>
            <a:r>
              <a:rPr lang="zh-CN" altLang="en-US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跟踪</a:t>
            </a:r>
            <a:endParaRPr lang="da-DK" sz="1800" b="1" dirty="0">
              <a:solidFill>
                <a:srgbClr val="262626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问题</a:t>
            </a:r>
            <a:r>
              <a:rPr lang="en-US" altLang="zh-CN" sz="1800" dirty="0">
                <a:solidFill>
                  <a:srgbClr val="262626"/>
                </a:solidFill>
              </a:rPr>
              <a:t>/</a:t>
            </a:r>
            <a:r>
              <a:rPr lang="zh-CN" altLang="en-US" sz="1800" dirty="0">
                <a:solidFill>
                  <a:srgbClr val="262626"/>
                </a:solidFill>
              </a:rPr>
              <a:t>评论</a:t>
            </a:r>
            <a:endParaRPr lang="da-DK" sz="18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da-DK" sz="1800" b="1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grpSp>
        <p:nvGrpSpPr>
          <p:cNvPr id="9" name="Group 13"/>
          <p:cNvGrpSpPr/>
          <p:nvPr/>
        </p:nvGrpSpPr>
        <p:grpSpPr>
          <a:xfrm>
            <a:off x="594390" y="939634"/>
            <a:ext cx="8087310" cy="928800"/>
            <a:chOff x="586226" y="3886050"/>
            <a:chExt cx="8087310" cy="928800"/>
          </a:xfrm>
        </p:grpSpPr>
        <p:pic>
          <p:nvPicPr>
            <p:cNvPr id="10" name="Billede 9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226" y="3892964"/>
              <a:ext cx="387150" cy="387150"/>
            </a:xfrm>
            <a:prstGeom prst="rect">
              <a:avLst/>
            </a:prstGeom>
          </p:spPr>
        </p:pic>
        <p:sp>
          <p:nvSpPr>
            <p:cNvPr id="12" name="Pladsholder til indhold 2"/>
            <p:cNvSpPr txBox="1">
              <a:spLocks/>
            </p:cNvSpPr>
            <p:nvPr/>
          </p:nvSpPr>
          <p:spPr>
            <a:xfrm>
              <a:off x="1190030" y="3886050"/>
              <a:ext cx="74835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da-DK" sz="1800" b="1" dirty="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Success criteria</a:t>
              </a:r>
            </a:p>
            <a:p>
              <a:pPr>
                <a:buClr>
                  <a:srgbClr val="00628B"/>
                </a:buClr>
              </a:pP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TCP is configured correctly</a:t>
              </a:r>
            </a:p>
            <a:p>
              <a:pPr>
                <a:buClr>
                  <a:srgbClr val="00628B"/>
                </a:buClr>
              </a:pP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The operator selects workpiece to process and a switch/case is used to examine the input from the operator</a:t>
              </a:r>
            </a:p>
            <a:p>
              <a:pPr>
                <a:buClr>
                  <a:srgbClr val="00628B"/>
                </a:buClr>
              </a:pP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Use the loop command to move the robot to a service position for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every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 7 workpieces and show a pop-up message</a:t>
              </a:r>
            </a:p>
            <a:p>
              <a:pPr marL="0" indent="0">
                <a:buClr>
                  <a:srgbClr val="00628B"/>
                </a:buClr>
                <a:buNone/>
              </a:pPr>
              <a:endParaRPr lang="da-DK" sz="1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>
                <a:buClr>
                  <a:srgbClr val="00628B"/>
                </a:buClr>
              </a:pPr>
              <a:endParaRPr lang="da-DK" sz="1800" b="1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457200" lvl="1" indent="0">
                <a:buClr>
                  <a:srgbClr val="00628B"/>
                </a:buClr>
                <a:buNone/>
              </a:pPr>
              <a:endParaRPr lang="da-DK" sz="14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en-GB" sz="1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8260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6</a:t>
            </a:r>
            <a:r>
              <a:rPr lang="zh-CN" altLang="en-US" dirty="0"/>
              <a:t>：安全设置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57960" y="3742111"/>
            <a:ext cx="8087310" cy="928800"/>
            <a:chOff x="586226" y="3886050"/>
            <a:chExt cx="8087310" cy="928800"/>
          </a:xfrm>
        </p:grpSpPr>
        <p:pic>
          <p:nvPicPr>
            <p:cNvPr id="8" name="Billed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226" y="3892964"/>
              <a:ext cx="387150" cy="387150"/>
            </a:xfrm>
            <a:prstGeom prst="rect">
              <a:avLst/>
            </a:prstGeom>
          </p:spPr>
        </p:pic>
        <p:sp>
          <p:nvSpPr>
            <p:cNvPr id="11" name="Pladsholder til indhold 2"/>
            <p:cNvSpPr txBox="1">
              <a:spLocks/>
            </p:cNvSpPr>
            <p:nvPr/>
          </p:nvSpPr>
          <p:spPr>
            <a:xfrm>
              <a:off x="1190030" y="3886050"/>
              <a:ext cx="74835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Font typeface="Arial" pitchFamily="34" charset="0"/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成功标准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ea typeface="Roboto" panose="02000000000000000000" pitchFamily="2" charset="0"/>
                  <a:cs typeface="Roboto" panose="02000000000000000000" pitchFamily="2" charset="0"/>
                </a:rPr>
                <a:t>操作者区域内的碰撞风险被消除</a:t>
              </a:r>
              <a:endParaRPr lang="da-DK" sz="1800" dirty="0"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6028" y="2337952"/>
            <a:ext cx="8160594" cy="1199398"/>
            <a:chOff x="512942" y="2242040"/>
            <a:chExt cx="8160594" cy="1199398"/>
          </a:xfrm>
        </p:grpSpPr>
        <p:pic>
          <p:nvPicPr>
            <p:cNvPr id="17" name="Billede 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42" y="2242040"/>
              <a:ext cx="533719" cy="538222"/>
            </a:xfrm>
            <a:prstGeom prst="rect">
              <a:avLst/>
            </a:prstGeom>
          </p:spPr>
        </p:pic>
        <p:sp>
          <p:nvSpPr>
            <p:cNvPr id="18" name="Pladsholder til indhold 2"/>
            <p:cNvSpPr txBox="1">
              <a:spLocks/>
            </p:cNvSpPr>
            <p:nvPr/>
          </p:nvSpPr>
          <p:spPr>
            <a:xfrm>
              <a:off x="1190030" y="2321355"/>
              <a:ext cx="7483506" cy="1120083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Font typeface="Arial" pitchFamily="34" charset="0"/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你的任务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在操作者区域内的人，用安全设置来限制碰撞风险</a:t>
              </a:r>
              <a:endParaRPr lang="en-GB" sz="1800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8642" y="1137600"/>
            <a:ext cx="8104894" cy="928800"/>
            <a:chOff x="568642" y="1137600"/>
            <a:chExt cx="8104894" cy="928800"/>
          </a:xfrm>
        </p:grpSpPr>
        <p:sp>
          <p:nvSpPr>
            <p:cNvPr id="7" name="Pladsholder til indhold 2"/>
            <p:cNvSpPr txBox="1">
              <a:spLocks/>
            </p:cNvSpPr>
            <p:nvPr/>
          </p:nvSpPr>
          <p:spPr>
            <a:xfrm>
              <a:off x="1116830" y="1137600"/>
              <a:ext cx="75567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Font typeface="Arial" pitchFamily="34" charset="0"/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培训师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关节安全限制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通用安全限制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Font typeface="Arial" pitchFamily="34" charset="0"/>
                <a:buNone/>
              </a:pPr>
              <a:endParaRPr lang="en-GB" sz="1800" dirty="0">
                <a:solidFill>
                  <a:srgbClr val="262626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642" y="1186337"/>
              <a:ext cx="484202" cy="484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953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854" y="787518"/>
            <a:ext cx="5206799" cy="3887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最大速度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设置每个关节的最大速度</a:t>
            </a: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模式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正常模式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缩减模式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要求安全设置输入</a:t>
            </a: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关节限制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8" name="Rektangel 7"/>
          <p:cNvSpPr/>
          <p:nvPr/>
        </p:nvSpPr>
        <p:spPr>
          <a:xfrm>
            <a:off x="5456926" y="1444667"/>
            <a:ext cx="667649" cy="164050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ktangel 7"/>
          <p:cNvSpPr/>
          <p:nvPr/>
        </p:nvSpPr>
        <p:spPr>
          <a:xfrm>
            <a:off x="4773103" y="1834632"/>
            <a:ext cx="903797" cy="164050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02580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初始化机器人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2070" y="1133856"/>
            <a:ext cx="2377440" cy="126553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graphicFrame>
        <p:nvGraphicFramePr>
          <p:cNvPr id="10" name="Tabel 3"/>
          <p:cNvGraphicFramePr>
            <a:graphicFrameLocks noGrp="1"/>
          </p:cNvGraphicFramePr>
          <p:nvPr>
            <p:extLst/>
          </p:nvPr>
        </p:nvGraphicFramePr>
        <p:xfrm>
          <a:off x="808858" y="1259691"/>
          <a:ext cx="2316778" cy="11096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0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1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b="1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b="1"/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b="1"/>
                        <a:t>Brakes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303">
                <a:tc>
                  <a:txBody>
                    <a:bodyPr/>
                    <a:lstStyle/>
                    <a:p>
                      <a:pPr algn="l"/>
                      <a:endParaRPr lang="da-DK" sz="120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 dirty="0"/>
                        <a:t>OFF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 dirty="0" err="1"/>
                        <a:t>Engaged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471">
                <a:tc>
                  <a:txBody>
                    <a:bodyPr/>
                    <a:lstStyle/>
                    <a:p>
                      <a:pPr algn="l"/>
                      <a:endParaRPr lang="da-DK" sz="120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ON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Engaged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22">
                <a:tc>
                  <a:txBody>
                    <a:bodyPr/>
                    <a:lstStyle/>
                    <a:p>
                      <a:pPr algn="l"/>
                      <a:endParaRPr lang="da-DK" sz="120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ON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 dirty="0" err="1"/>
                        <a:t>Released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20" y="2147412"/>
            <a:ext cx="62666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65" y="1603396"/>
            <a:ext cx="87839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74" y="1877625"/>
            <a:ext cx="5025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ladsholder til indhold 2"/>
          <p:cNvSpPr txBox="1">
            <a:spLocks/>
          </p:cNvSpPr>
          <p:nvPr/>
        </p:nvSpPr>
        <p:spPr>
          <a:xfrm>
            <a:off x="360000" y="900000"/>
            <a:ext cx="322079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机器人状态</a:t>
            </a:r>
            <a:endParaRPr lang="da-DK" sz="18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da-DK" sz="18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da-DK" sz="18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初始化机器人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检查负载设置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点“开”：上电</a:t>
            </a:r>
            <a:endParaRPr lang="en-US" altLang="zh-CN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点“启动”：释放刹车</a:t>
            </a:r>
            <a:endParaRPr lang="da-DK" sz="1800" dirty="0">
              <a:solidFill>
                <a:srgbClr val="262626"/>
              </a:solidFill>
            </a:endParaRPr>
          </a:p>
          <a:p>
            <a:pPr marL="354013" lvl="2" indent="-354013"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反驱动模式</a:t>
            </a:r>
            <a:endParaRPr lang="da-DK" sz="1800" dirty="0">
              <a:solidFill>
                <a:srgbClr val="262626"/>
              </a:solidFill>
            </a:endParaRPr>
          </a:p>
          <a:p>
            <a:pPr marL="646113" lvl="2" indent="-285750">
              <a:buClr>
                <a:srgbClr val="99CC00"/>
              </a:buClr>
              <a:buFont typeface="Wingdings" panose="05000000000000000000" pitchFamily="2" charset="2"/>
              <a:buChar char="§"/>
            </a:pPr>
            <a:r>
              <a:rPr lang="zh-CN" altLang="en-US" sz="1400" dirty="0">
                <a:solidFill>
                  <a:srgbClr val="262626"/>
                </a:solidFill>
              </a:rPr>
              <a:t>当靠近碰撞区域，用反驱动模式拉机器人手臂到安全位置</a:t>
            </a:r>
            <a:endParaRPr lang="en-GB" sz="1400" dirty="0">
              <a:solidFill>
                <a:srgbClr val="262626"/>
              </a:solidFill>
            </a:endParaRPr>
          </a:p>
          <a:p>
            <a:pPr marL="630238" lvl="2" indent="-269875">
              <a:buClr>
                <a:schemeClr val="tx2">
                  <a:lumMod val="40000"/>
                  <a:lumOff val="60000"/>
                </a:schemeClr>
              </a:buClr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486" y="900000"/>
            <a:ext cx="5025050" cy="375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4053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安全设置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严格限制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限制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默认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限制最少</a:t>
            </a: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安全配置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同步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更改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无效的配置</a:t>
            </a: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保存配置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按“应用”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确认设置</a:t>
            </a: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基本设置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53" y="3040010"/>
            <a:ext cx="2476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21" y="2773617"/>
            <a:ext cx="247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54" y="3287046"/>
            <a:ext cx="3143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805" y="862540"/>
            <a:ext cx="5273731" cy="391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0873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默认设置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3">
              <a:buClr>
                <a:srgbClr val="00628B"/>
              </a:buClr>
              <a:buFont typeface="Arial" panose="020B0604020202020204" pitchFamily="34" charset="0"/>
              <a:buChar char="*"/>
            </a:pPr>
            <a:r>
              <a:rPr lang="en-US" sz="1000" dirty="0">
                <a:solidFill>
                  <a:srgbClr val="262626"/>
                </a:solidFill>
              </a:rPr>
              <a:t>UR3 default Force(N) setting under Very restricted is 50</a:t>
            </a:r>
          </a:p>
          <a:p>
            <a:pPr lvl="3">
              <a:buClr>
                <a:srgbClr val="00628B"/>
              </a:buClr>
            </a:pPr>
            <a:endParaRPr lang="da-DK" sz="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为理论最大值，如超过机器人将保护性停止</a:t>
            </a: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基本设置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graphicFrame>
        <p:nvGraphicFramePr>
          <p:cNvPr id="18" name="Tabel 7"/>
          <p:cNvGraphicFramePr>
            <a:graphicFrameLocks noGrp="1"/>
          </p:cNvGraphicFramePr>
          <p:nvPr>
            <p:extLst/>
          </p:nvPr>
        </p:nvGraphicFramePr>
        <p:xfrm>
          <a:off x="488991" y="2016622"/>
          <a:ext cx="8094569" cy="2857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5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2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1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/>
                        <a:t>模式</a:t>
                      </a:r>
                      <a:endParaRPr lang="da-DK" sz="1200" b="1" dirty="0"/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/>
                        <a:t>严格限制</a:t>
                      </a:r>
                      <a:endParaRPr lang="da-DK" sz="1200" b="1" dirty="0"/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/>
                        <a:t>限制</a:t>
                      </a:r>
                      <a:endParaRPr lang="da-DK" sz="1200" b="1" dirty="0"/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/>
                        <a:t>默认</a:t>
                      </a:r>
                      <a:endParaRPr lang="da-DK" sz="1200" b="1" dirty="0"/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/>
                        <a:t>限制最少</a:t>
                      </a:r>
                      <a:endParaRPr lang="da-DK" sz="1200" b="1" dirty="0"/>
                    </a:p>
                  </a:txBody>
                  <a:tcPr>
                    <a:solidFill>
                      <a:srgbClr val="C2E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el 7"/>
          <p:cNvGraphicFramePr>
            <a:graphicFrameLocks noGrp="1"/>
          </p:cNvGraphicFramePr>
          <p:nvPr>
            <p:extLst/>
          </p:nvPr>
        </p:nvGraphicFramePr>
        <p:xfrm>
          <a:off x="488991" y="2357554"/>
          <a:ext cx="8094569" cy="12811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5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2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530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/>
                        <a:t>力 </a:t>
                      </a:r>
                      <a:r>
                        <a:rPr lang="da-DK" sz="1200" b="0" dirty="0"/>
                        <a:t>Force (N)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 dirty="0"/>
                        <a:t>100*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120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150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250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47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dirty="0">
                          <a:solidFill>
                            <a:schemeClr val="dk1"/>
                          </a:solidFill>
                          <a:latin typeface="+mn-lt"/>
                        </a:rPr>
                        <a:t>功率 </a:t>
                      </a:r>
                      <a:r>
                        <a:rPr lang="da-DK" sz="1200" b="0" dirty="0">
                          <a:solidFill>
                            <a:schemeClr val="dk1"/>
                          </a:solidFill>
                          <a:latin typeface="+mn-lt"/>
                        </a:rPr>
                        <a:t>Power</a:t>
                      </a:r>
                      <a:r>
                        <a:rPr lang="da-DK" sz="1200" b="0" baseline="0" dirty="0">
                          <a:solidFill>
                            <a:schemeClr val="dk1"/>
                          </a:solidFill>
                          <a:latin typeface="+mn-lt"/>
                        </a:rPr>
                        <a:t> (W)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80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200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300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1000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22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dirty="0"/>
                        <a:t>速度 </a:t>
                      </a:r>
                      <a:r>
                        <a:rPr lang="da-DK" sz="1200" b="0" dirty="0"/>
                        <a:t>Speed</a:t>
                      </a:r>
                      <a:r>
                        <a:rPr lang="da-DK" sz="1200" b="0" baseline="0" dirty="0"/>
                        <a:t> (mm/s)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250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750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1500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5000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22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0" dirty="0"/>
                        <a:t>动量 </a:t>
                      </a:r>
                      <a:r>
                        <a:rPr lang="da-DK" sz="1200" b="0" dirty="0"/>
                        <a:t>Momentum (kg·m/s)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 dirty="0"/>
                        <a:t>5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10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25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100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>
                    <a:solidFill>
                      <a:srgbClr val="C2E1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841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498" y="787518"/>
            <a:ext cx="5206800" cy="389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个性化设置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力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功率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速度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动量</a:t>
            </a: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模式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正常模式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缩减模式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要求设置安全输入</a:t>
            </a:r>
            <a:endParaRPr lang="da-DK" sz="10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高级设置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5" name="Rektangel 7"/>
          <p:cNvSpPr/>
          <p:nvPr/>
        </p:nvSpPr>
        <p:spPr>
          <a:xfrm>
            <a:off x="7022577" y="4223413"/>
            <a:ext cx="1589823" cy="202729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8" name="Rektangel 7"/>
          <p:cNvSpPr/>
          <p:nvPr/>
        </p:nvSpPr>
        <p:spPr>
          <a:xfrm>
            <a:off x="4641327" y="1433647"/>
            <a:ext cx="794911" cy="164050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684498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i="1" dirty="0">
                <a:solidFill>
                  <a:srgbClr val="262626"/>
                </a:solidFill>
              </a:rPr>
              <a:t>在违反安全系统的状况下，机器人系统将进入恢复模式</a:t>
            </a:r>
            <a:endParaRPr lang="da-DK" sz="1800" i="1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i="1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i="1" dirty="0">
                <a:solidFill>
                  <a:srgbClr val="262626"/>
                </a:solidFill>
              </a:rPr>
              <a:t>恢复模式：</a:t>
            </a:r>
            <a:endParaRPr lang="da-DK" sz="1800" i="1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这个系统允许机器人手臂被手动拖动，直到所有的系统背离解决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当这个模式激活的条件下，不可能运行程序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在恢复模式下，关节位置限制无效</a:t>
            </a: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违反安全系统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8113284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6</a:t>
            </a:r>
            <a:r>
              <a:rPr lang="zh-CN" altLang="en-US" dirty="0"/>
              <a:t>：安全设置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57960" y="3742111"/>
            <a:ext cx="8087310" cy="928800"/>
            <a:chOff x="586226" y="3886050"/>
            <a:chExt cx="8087310" cy="928800"/>
          </a:xfrm>
        </p:grpSpPr>
        <p:pic>
          <p:nvPicPr>
            <p:cNvPr id="8" name="Billed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226" y="3892964"/>
              <a:ext cx="387150" cy="387150"/>
            </a:xfrm>
            <a:prstGeom prst="rect">
              <a:avLst/>
            </a:prstGeom>
          </p:spPr>
        </p:pic>
        <p:sp>
          <p:nvSpPr>
            <p:cNvPr id="11" name="Pladsholder til indhold 2"/>
            <p:cNvSpPr txBox="1">
              <a:spLocks/>
            </p:cNvSpPr>
            <p:nvPr/>
          </p:nvSpPr>
          <p:spPr>
            <a:xfrm>
              <a:off x="1190030" y="3886050"/>
              <a:ext cx="74835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Font typeface="Arial" pitchFamily="34" charset="0"/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成功标准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ea typeface="Roboto" panose="02000000000000000000" pitchFamily="2" charset="0"/>
                  <a:cs typeface="Roboto" panose="02000000000000000000" pitchFamily="2" charset="0"/>
                </a:rPr>
                <a:t>操作者区域内的碰撞风险被消除</a:t>
              </a:r>
              <a:endParaRPr lang="da-DK" sz="1800" dirty="0"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6028" y="2337952"/>
            <a:ext cx="8160594" cy="1199398"/>
            <a:chOff x="512942" y="2242040"/>
            <a:chExt cx="8160594" cy="1199398"/>
          </a:xfrm>
        </p:grpSpPr>
        <p:pic>
          <p:nvPicPr>
            <p:cNvPr id="17" name="Billede 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42" y="2242040"/>
              <a:ext cx="533719" cy="538222"/>
            </a:xfrm>
            <a:prstGeom prst="rect">
              <a:avLst/>
            </a:prstGeom>
          </p:spPr>
        </p:pic>
        <p:sp>
          <p:nvSpPr>
            <p:cNvPr id="18" name="Pladsholder til indhold 2"/>
            <p:cNvSpPr txBox="1">
              <a:spLocks/>
            </p:cNvSpPr>
            <p:nvPr/>
          </p:nvSpPr>
          <p:spPr>
            <a:xfrm>
              <a:off x="1190030" y="2321355"/>
              <a:ext cx="7483506" cy="1120083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Font typeface="Arial" pitchFamily="34" charset="0"/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你的任务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在操作者区域内的人，用安全设置来限制碰撞风险</a:t>
              </a:r>
              <a:endParaRPr lang="en-GB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7" name="Pladsholder til indhold 2"/>
          <p:cNvSpPr txBox="1">
            <a:spLocks/>
          </p:cNvSpPr>
          <p:nvPr/>
        </p:nvSpPr>
        <p:spPr>
          <a:xfrm>
            <a:off x="1116830" y="1137600"/>
            <a:ext cx="7556706" cy="9288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628B"/>
              </a:buClr>
              <a:buFont typeface="Arial" pitchFamily="34" charset="0"/>
              <a:buNone/>
            </a:pPr>
            <a:r>
              <a:rPr lang="zh-CN" altLang="en-US" sz="1800" b="1" dirty="0">
                <a:solidFill>
                  <a:srgbClr val="DFDFD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培训师</a:t>
            </a:r>
            <a:endParaRPr lang="da-DK" sz="1800" b="1" dirty="0">
              <a:solidFill>
                <a:srgbClr val="DFDFD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DFDFDF"/>
                </a:solidFill>
              </a:rPr>
              <a:t>关节安全限制</a:t>
            </a:r>
            <a:endParaRPr lang="da-DK" sz="1800" dirty="0">
              <a:solidFill>
                <a:srgbClr val="DFDFDF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DFDFDF"/>
                </a:solidFill>
              </a:rPr>
              <a:t>通用安全限制</a:t>
            </a:r>
            <a:endParaRPr lang="da-DK" sz="1800" dirty="0">
              <a:solidFill>
                <a:srgbClr val="DFDFDF"/>
              </a:solidFill>
            </a:endParaRPr>
          </a:p>
          <a:p>
            <a:pPr marL="0" indent="0">
              <a:buClr>
                <a:srgbClr val="00628B"/>
              </a:buClr>
              <a:buFont typeface="Arial" pitchFamily="34" charset="0"/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pic>
        <p:nvPicPr>
          <p:cNvPr id="15" name="Picture 18">
            <a:extLst>
              <a:ext uri="{FF2B5EF4-FFF2-40B4-BE49-F238E27FC236}">
                <a16:creationId xmlns:a16="http://schemas.microsoft.com/office/drawing/2014/main" id="{96255308-D422-44CF-A85D-F518D3BA373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86001" y="1132395"/>
            <a:ext cx="484202" cy="48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725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6</a:t>
            </a:r>
            <a:r>
              <a:rPr lang="zh-CN" altLang="en-US" dirty="0"/>
              <a:t>：安全设置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88584" y="1350059"/>
            <a:ext cx="8087310" cy="928800"/>
            <a:chOff x="586226" y="3886050"/>
            <a:chExt cx="8087310" cy="928800"/>
          </a:xfrm>
        </p:grpSpPr>
        <p:pic>
          <p:nvPicPr>
            <p:cNvPr id="8" name="Billede 7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226" y="3892964"/>
              <a:ext cx="387150" cy="387150"/>
            </a:xfrm>
            <a:prstGeom prst="rect">
              <a:avLst/>
            </a:prstGeom>
          </p:spPr>
        </p:pic>
        <p:sp>
          <p:nvSpPr>
            <p:cNvPr id="11" name="Pladsholder til indhold 2"/>
            <p:cNvSpPr txBox="1">
              <a:spLocks/>
            </p:cNvSpPr>
            <p:nvPr/>
          </p:nvSpPr>
          <p:spPr>
            <a:xfrm>
              <a:off x="1190030" y="3886050"/>
              <a:ext cx="74835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Font typeface="Arial" pitchFamily="34" charset="0"/>
                <a:buNone/>
              </a:pPr>
              <a:r>
                <a:rPr lang="da-DK" sz="1800" b="1" dirty="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Success </a:t>
              </a:r>
              <a:r>
                <a:rPr lang="da-DK" sz="1800" b="1" dirty="0" err="1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criteria</a:t>
              </a:r>
              <a:endParaRPr lang="da-DK" sz="1800" b="1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  <a:ea typeface="Roboto" panose="02000000000000000000" pitchFamily="2" charset="0"/>
                  <a:cs typeface="Roboto" panose="02000000000000000000" pitchFamily="2" charset="0"/>
                </a:rPr>
                <a:t>The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  <a:ea typeface="Roboto" panose="02000000000000000000" pitchFamily="2" charset="0"/>
                  <a:cs typeface="Roboto" panose="02000000000000000000" pitchFamily="2" charset="0"/>
                </a:rPr>
                <a:t>risk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  <a:ea typeface="Roboto" panose="02000000000000000000" pitchFamily="2" charset="0"/>
                  <a:cs typeface="Roboto" panose="02000000000000000000" pitchFamily="2" charset="0"/>
                </a:rPr>
                <a:t> of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  <a:ea typeface="Roboto" panose="02000000000000000000" pitchFamily="2" charset="0"/>
                  <a:cs typeface="Roboto" panose="02000000000000000000" pitchFamily="2" charset="0"/>
                </a:rPr>
                <a:t>collision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  <a:ea typeface="Roboto" panose="02000000000000000000" pitchFamily="2" charset="0"/>
                  <a:cs typeface="Roboto" panose="02000000000000000000" pitchFamily="2" charset="0"/>
                </a:rPr>
                <a:t> in the operator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  <a:ea typeface="Roboto" panose="02000000000000000000" pitchFamily="2" charset="0"/>
                  <a:cs typeface="Roboto" panose="02000000000000000000" pitchFamily="2" charset="0"/>
                </a:rPr>
                <a:t>area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  <a:ea typeface="Roboto" panose="02000000000000000000" pitchFamily="2" charset="0"/>
                  <a:cs typeface="Roboto" panose="02000000000000000000" pitchFamily="2" charset="0"/>
                </a:rPr>
                <a:t> is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  <a:ea typeface="Roboto" panose="02000000000000000000" pitchFamily="2" charset="0"/>
                  <a:cs typeface="Roboto" panose="02000000000000000000" pitchFamily="2" charset="0"/>
                </a:rPr>
                <a:t>eliminated</a:t>
              </a:r>
              <a:endParaRPr lang="da-DK" sz="1800" dirty="0">
                <a:solidFill>
                  <a:schemeClr val="bg1">
                    <a:lumMod val="75000"/>
                  </a:schemeClr>
                </a:solidFill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15" name="Pladsholder til indhold 2"/>
          <p:cNvSpPr txBox="1">
            <a:spLocks/>
          </p:cNvSpPr>
          <p:nvPr/>
        </p:nvSpPr>
        <p:spPr>
          <a:xfrm>
            <a:off x="1202488" y="2705991"/>
            <a:ext cx="7483506" cy="2274611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628B"/>
              </a:buClr>
              <a:buNone/>
            </a:pPr>
            <a:r>
              <a:rPr lang="zh-CN" altLang="en-US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跟踪</a:t>
            </a:r>
            <a:endParaRPr lang="da-DK" sz="1800" b="1" dirty="0">
              <a:solidFill>
                <a:srgbClr val="262626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问题</a:t>
            </a:r>
            <a:r>
              <a:rPr lang="en-US" altLang="zh-CN" sz="1800" dirty="0">
                <a:solidFill>
                  <a:srgbClr val="262626"/>
                </a:solidFill>
              </a:rPr>
              <a:t>/</a:t>
            </a:r>
            <a:r>
              <a:rPr lang="zh-CN" altLang="en-US" sz="1800" dirty="0">
                <a:solidFill>
                  <a:srgbClr val="262626"/>
                </a:solidFill>
              </a:rPr>
              <a:t>评论</a:t>
            </a:r>
            <a:endParaRPr lang="da-DK" sz="18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da-DK" sz="1800" b="1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409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7</a:t>
            </a:r>
            <a:r>
              <a:rPr lang="zh-CN" altLang="en-US" dirty="0"/>
              <a:t>：灵活部署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05585" y="3742111"/>
            <a:ext cx="8087310" cy="928800"/>
            <a:chOff x="586226" y="3886050"/>
            <a:chExt cx="8087310" cy="928800"/>
          </a:xfrm>
        </p:grpSpPr>
        <p:pic>
          <p:nvPicPr>
            <p:cNvPr id="8" name="Billed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226" y="3892964"/>
              <a:ext cx="387150" cy="387150"/>
            </a:xfrm>
            <a:prstGeom prst="rect">
              <a:avLst/>
            </a:prstGeom>
          </p:spPr>
        </p:pic>
        <p:sp>
          <p:nvSpPr>
            <p:cNvPr id="11" name="Pladsholder til indhold 2"/>
            <p:cNvSpPr txBox="1">
              <a:spLocks/>
            </p:cNvSpPr>
            <p:nvPr/>
          </p:nvSpPr>
          <p:spPr>
            <a:xfrm>
              <a:off x="1190030" y="3886050"/>
              <a:ext cx="74835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Font typeface="Arial" pitchFamily="34" charset="0"/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成功标准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仅仅通过改变特征就能改变工件位置</a:t>
              </a:r>
              <a:endParaRPr lang="en-GB" sz="1800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6028" y="2337952"/>
            <a:ext cx="8160594" cy="1199398"/>
            <a:chOff x="512942" y="2242040"/>
            <a:chExt cx="8160594" cy="1199398"/>
          </a:xfrm>
        </p:grpSpPr>
        <p:pic>
          <p:nvPicPr>
            <p:cNvPr id="17" name="Billede 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42" y="2242040"/>
              <a:ext cx="533719" cy="538222"/>
            </a:xfrm>
            <a:prstGeom prst="rect">
              <a:avLst/>
            </a:prstGeom>
          </p:spPr>
        </p:pic>
        <p:sp>
          <p:nvSpPr>
            <p:cNvPr id="18" name="Pladsholder til indhold 2"/>
            <p:cNvSpPr txBox="1">
              <a:spLocks/>
            </p:cNvSpPr>
            <p:nvPr/>
          </p:nvSpPr>
          <p:spPr>
            <a:xfrm>
              <a:off x="1190030" y="2321355"/>
              <a:ext cx="7483506" cy="1120083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Font typeface="Arial" pitchFamily="34" charset="0"/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你的任务</a:t>
              </a:r>
              <a:endParaRPr lang="da-DK" sz="1800" b="1" dirty="0" err="1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建立一个工艺应用程序，相对于一个平面特征编程</a:t>
              </a:r>
              <a:endParaRPr lang="en-GB" sz="1800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8642" y="1137600"/>
            <a:ext cx="8104894" cy="928800"/>
            <a:chOff x="568642" y="1137600"/>
            <a:chExt cx="8104894" cy="928800"/>
          </a:xfrm>
        </p:grpSpPr>
        <p:sp>
          <p:nvSpPr>
            <p:cNvPr id="7" name="Pladsholder til indhold 2"/>
            <p:cNvSpPr txBox="1">
              <a:spLocks/>
            </p:cNvSpPr>
            <p:nvPr/>
          </p:nvSpPr>
          <p:spPr>
            <a:xfrm>
              <a:off x="1116830" y="1137600"/>
              <a:ext cx="75567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Font typeface="Arial" pitchFamily="34" charset="0"/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培训师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什么是特征？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相对特征插入运动指令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Font typeface="Arial" pitchFamily="34" charset="0"/>
                <a:buNone/>
              </a:pPr>
              <a:endParaRPr lang="en-GB" sz="1800" dirty="0">
                <a:solidFill>
                  <a:srgbClr val="262626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642" y="1186337"/>
              <a:ext cx="484202" cy="484202"/>
            </a:xfrm>
            <a:prstGeom prst="rect">
              <a:avLst/>
            </a:prstGeom>
          </p:spPr>
        </p:pic>
      </p:grpSp>
      <p:grpSp>
        <p:nvGrpSpPr>
          <p:cNvPr id="2" name="Gruppe 1"/>
          <p:cNvGrpSpPr/>
          <p:nvPr/>
        </p:nvGrpSpPr>
        <p:grpSpPr>
          <a:xfrm>
            <a:off x="6136683" y="716815"/>
            <a:ext cx="3003396" cy="1726477"/>
            <a:chOff x="6136683" y="716815"/>
            <a:chExt cx="3003396" cy="1726477"/>
          </a:xfrm>
        </p:grpSpPr>
        <p:grpSp>
          <p:nvGrpSpPr>
            <p:cNvPr id="23" name="Group 14"/>
            <p:cNvGrpSpPr/>
            <p:nvPr/>
          </p:nvGrpSpPr>
          <p:grpSpPr>
            <a:xfrm>
              <a:off x="6136683" y="716815"/>
              <a:ext cx="3003396" cy="1722160"/>
              <a:chOff x="6465858" y="716815"/>
              <a:chExt cx="3003396" cy="1722160"/>
            </a:xfrm>
          </p:grpSpPr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5858" y="716815"/>
                <a:ext cx="3003396" cy="1722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Rectangle 21"/>
              <p:cNvSpPr/>
              <p:nvPr/>
            </p:nvSpPr>
            <p:spPr>
              <a:xfrm>
                <a:off x="6548955" y="1611816"/>
                <a:ext cx="1683634" cy="7684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6425019" y="1276456"/>
              <a:ext cx="1290991" cy="1166836"/>
              <a:chOff x="6425019" y="1276456"/>
              <a:chExt cx="1290991" cy="1166836"/>
            </a:xfrm>
          </p:grpSpPr>
          <p:cxnSp>
            <p:nvCxnSpPr>
              <p:cNvPr id="10" name="Straight Arrow Connector 9"/>
              <p:cNvCxnSpPr/>
              <p:nvPr/>
            </p:nvCxnSpPr>
            <p:spPr>
              <a:xfrm>
                <a:off x="6772778" y="2103168"/>
                <a:ext cx="540000" cy="0"/>
              </a:xfrm>
              <a:prstGeom prst="straightConnector1">
                <a:avLst/>
              </a:prstGeom>
              <a:ln w="38100">
                <a:solidFill>
                  <a:srgbClr val="FF0000">
                    <a:alpha val="25000"/>
                  </a:srgb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H="1" flipV="1">
                <a:off x="6425019" y="1755526"/>
                <a:ext cx="360000" cy="360000"/>
              </a:xfrm>
              <a:prstGeom prst="straightConnector1">
                <a:avLst/>
              </a:prstGeom>
              <a:ln w="38100">
                <a:solidFill>
                  <a:srgbClr val="22FC04">
                    <a:alpha val="25000"/>
                  </a:srgb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6791023" y="1732681"/>
                <a:ext cx="0" cy="360000"/>
              </a:xfrm>
              <a:prstGeom prst="straightConnector1">
                <a:avLst/>
              </a:prstGeom>
              <a:ln w="38100">
                <a:solidFill>
                  <a:srgbClr val="0070C0">
                    <a:alpha val="25000"/>
                  </a:srgb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Picture 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33611">
                <a:off x="6534594" y="1276456"/>
                <a:ext cx="1181416" cy="1166836"/>
              </a:xfrm>
              <a:prstGeom prst="rect">
                <a:avLst/>
              </a:prstGeom>
              <a:scene3d>
                <a:camera prst="isometricOffAxis1Top"/>
                <a:lightRig rig="threePt" dir="t"/>
              </a:scene3d>
            </p:spPr>
          </p:pic>
        </p:grpSp>
      </p:grpSp>
    </p:spTree>
    <p:extLst>
      <p:ext uri="{BB962C8B-B14F-4D97-AF65-F5344CB8AC3E}">
        <p14:creationId xmlns:p14="http://schemas.microsoft.com/office/powerpoint/2010/main" val="39042060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195" y="787518"/>
            <a:ext cx="5286205" cy="3943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28932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特征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在</a:t>
            </a:r>
            <a:r>
              <a:rPr lang="da-DK" sz="1400" dirty="0">
                <a:solidFill>
                  <a:srgbClr val="262626"/>
                </a:solidFill>
              </a:rPr>
              <a:t>PolyScope 1</a:t>
            </a:r>
            <a:r>
              <a:rPr lang="zh-CN" altLang="en-US" sz="1400" dirty="0">
                <a:solidFill>
                  <a:srgbClr val="262626"/>
                </a:solidFill>
              </a:rPr>
              <a:t>个平面是在特征里定义的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能设置多个特征平面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设置特征用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点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线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面</a:t>
            </a:r>
            <a:endParaRPr lang="en-GB" sz="1000" dirty="0">
              <a:solidFill>
                <a:srgbClr val="262626"/>
              </a:solidFill>
            </a:endParaRPr>
          </a:p>
          <a:p>
            <a:pPr marL="646113" lvl="2" indent="-285750">
              <a:buClr>
                <a:srgbClr val="00628B"/>
              </a:buClr>
            </a:pP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增加特征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平面</a:t>
            </a: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用户定义安全平面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57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54" name="Rektangel 7"/>
          <p:cNvSpPr/>
          <p:nvPr/>
        </p:nvSpPr>
        <p:spPr>
          <a:xfrm>
            <a:off x="7397480" y="4060700"/>
            <a:ext cx="1214920" cy="292225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976069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ED64925A-90F7-4BDC-9D5B-1500EC265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269" y="826489"/>
            <a:ext cx="5206799" cy="386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可选项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重命名特征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删除特征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参数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显示坐标轴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可唤醒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变量</a:t>
            </a: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用户定义特征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54" name="Rektangel 7"/>
          <p:cNvSpPr/>
          <p:nvPr/>
        </p:nvSpPr>
        <p:spPr>
          <a:xfrm>
            <a:off x="5340080" y="1298451"/>
            <a:ext cx="607460" cy="146112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ktangel 7"/>
          <p:cNvSpPr/>
          <p:nvPr/>
        </p:nvSpPr>
        <p:spPr>
          <a:xfrm>
            <a:off x="8053205" y="1203960"/>
            <a:ext cx="559195" cy="175167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ektangel 7"/>
          <p:cNvSpPr/>
          <p:nvPr/>
        </p:nvSpPr>
        <p:spPr>
          <a:xfrm>
            <a:off x="4572000" y="4011930"/>
            <a:ext cx="632460" cy="483870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84623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38CFF31D-A3B6-40FE-8386-7F932DD1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262" y="845131"/>
            <a:ext cx="5206799" cy="386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用户定义特征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59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438645" y="944184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设置平面</a:t>
            </a:r>
            <a:endParaRPr lang="en-GB" altLang="zh-CN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平面包含</a:t>
            </a:r>
            <a:r>
              <a:rPr lang="en-US" altLang="zh-CN" sz="1400" dirty="0">
                <a:solidFill>
                  <a:srgbClr val="262626"/>
                </a:solidFill>
              </a:rPr>
              <a:t>3</a:t>
            </a:r>
            <a:r>
              <a:rPr lang="zh-CN" altLang="en-US" sz="1400" dirty="0">
                <a:solidFill>
                  <a:srgbClr val="262626"/>
                </a:solidFill>
              </a:rPr>
              <a:t>个固定点</a:t>
            </a:r>
            <a:endParaRPr lang="da-DK" altLang="zh-CN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altLang="zh-CN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示教垂直平面</a:t>
            </a:r>
            <a:endParaRPr lang="en-GB" altLang="zh-CN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点</a:t>
            </a:r>
            <a:r>
              <a:rPr lang="en-US" altLang="zh-CN" sz="1400" dirty="0">
                <a:solidFill>
                  <a:srgbClr val="262626"/>
                </a:solidFill>
              </a:rPr>
              <a:t>1 = </a:t>
            </a:r>
            <a:r>
              <a:rPr lang="zh-CN" altLang="en-US" sz="1400" dirty="0">
                <a:solidFill>
                  <a:srgbClr val="262626"/>
                </a:solidFill>
              </a:rPr>
              <a:t>初始点</a:t>
            </a:r>
            <a:endParaRPr lang="da-DK" altLang="zh-CN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点</a:t>
            </a:r>
            <a:r>
              <a:rPr lang="en-US" altLang="zh-CN" sz="1400" dirty="0">
                <a:solidFill>
                  <a:srgbClr val="262626"/>
                </a:solidFill>
              </a:rPr>
              <a:t>2</a:t>
            </a:r>
            <a:r>
              <a:rPr lang="da-DK" altLang="zh-CN" sz="1400" dirty="0">
                <a:solidFill>
                  <a:srgbClr val="262626"/>
                </a:solidFill>
              </a:rPr>
              <a:t> = Y-</a:t>
            </a:r>
            <a:r>
              <a:rPr lang="zh-CN" altLang="en-US" sz="1400" dirty="0">
                <a:solidFill>
                  <a:srgbClr val="262626"/>
                </a:solidFill>
              </a:rPr>
              <a:t>方向</a:t>
            </a:r>
            <a:endParaRPr lang="da-DK" altLang="zh-CN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点</a:t>
            </a:r>
            <a:r>
              <a:rPr lang="en-US" altLang="zh-CN" sz="1400" dirty="0">
                <a:solidFill>
                  <a:srgbClr val="262626"/>
                </a:solidFill>
              </a:rPr>
              <a:t>3</a:t>
            </a:r>
            <a:r>
              <a:rPr lang="da-DK" altLang="zh-CN" sz="1400" dirty="0">
                <a:solidFill>
                  <a:srgbClr val="262626"/>
                </a:solidFill>
              </a:rPr>
              <a:t> = X-</a:t>
            </a:r>
            <a:r>
              <a:rPr lang="zh-CN" altLang="en-US" sz="1400" dirty="0">
                <a:solidFill>
                  <a:srgbClr val="262626"/>
                </a:solidFill>
              </a:rPr>
              <a:t>方向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2" name="Rektangel 7"/>
          <p:cNvSpPr/>
          <p:nvPr/>
        </p:nvSpPr>
        <p:spPr>
          <a:xfrm>
            <a:off x="7597211" y="4053827"/>
            <a:ext cx="1015189" cy="170423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69" y="3731689"/>
            <a:ext cx="1002214" cy="1002214"/>
          </a:xfrm>
          <a:prstGeom prst="rect">
            <a:avLst/>
          </a:prstGeom>
        </p:spPr>
      </p:pic>
      <p:sp>
        <p:nvSpPr>
          <p:cNvPr id="17" name="Tekstboks 16"/>
          <p:cNvSpPr txBox="1"/>
          <p:nvPr/>
        </p:nvSpPr>
        <p:spPr>
          <a:xfrm>
            <a:off x="1211218" y="4249400"/>
            <a:ext cx="655163" cy="30339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da-DK" sz="1000" b="1" dirty="0">
                <a:cs typeface="Tahoma"/>
              </a:rPr>
              <a:t>Point_1 </a:t>
            </a:r>
            <a:endParaRPr lang="en-US" sz="1000" b="1" dirty="0">
              <a:cs typeface="Tahoma"/>
            </a:endParaRPr>
          </a:p>
        </p:txBody>
      </p:sp>
      <p:sp>
        <p:nvSpPr>
          <p:cNvPr id="18" name="Tekstboks 17"/>
          <p:cNvSpPr txBox="1"/>
          <p:nvPr/>
        </p:nvSpPr>
        <p:spPr>
          <a:xfrm>
            <a:off x="1527734" y="4611735"/>
            <a:ext cx="655163" cy="30339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da-DK" sz="1000" b="1" dirty="0">
                <a:cs typeface="Tahoma"/>
              </a:rPr>
              <a:t>Point_3</a:t>
            </a:r>
            <a:endParaRPr lang="en-US" sz="1000" b="1" dirty="0">
              <a:cs typeface="Tahoma"/>
            </a:endParaRPr>
          </a:p>
        </p:txBody>
      </p:sp>
      <p:sp>
        <p:nvSpPr>
          <p:cNvPr id="19" name="Tekstboks 18"/>
          <p:cNvSpPr txBox="1"/>
          <p:nvPr/>
        </p:nvSpPr>
        <p:spPr>
          <a:xfrm>
            <a:off x="2489349" y="4267521"/>
            <a:ext cx="655163" cy="30339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da-DK" sz="1000" b="1" dirty="0">
                <a:cs typeface="Tahoma"/>
              </a:rPr>
              <a:t>Point_2</a:t>
            </a:r>
            <a:endParaRPr lang="en-US" sz="1000" b="1" dirty="0">
              <a:cs typeface="Tahoma"/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1670957" y="4373883"/>
            <a:ext cx="89807" cy="97971"/>
          </a:xfrm>
          <a:prstGeom prst="ellipse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  <a:alpha val="52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1581150" y="4611733"/>
            <a:ext cx="89807" cy="97971"/>
          </a:xfrm>
          <a:prstGeom prst="ellipse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  <a:alpha val="52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2366886" y="4373882"/>
            <a:ext cx="89807" cy="97971"/>
          </a:xfrm>
          <a:prstGeom prst="ellipse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  <a:alpha val="52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87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71" y="838824"/>
            <a:ext cx="5220428" cy="392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示教</a:t>
            </a:r>
            <a:endParaRPr lang="en-US" sz="18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单轴运动</a:t>
            </a:r>
            <a:endParaRPr lang="en-US" altLang="zh-CN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工具姿态改变</a:t>
            </a:r>
            <a:endParaRPr lang="en-US" altLang="zh-CN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最小</a:t>
            </a:r>
            <a:r>
              <a:rPr lang="en-US" altLang="zh-CN" sz="1000" dirty="0">
                <a:solidFill>
                  <a:srgbClr val="262626"/>
                </a:solidFill>
              </a:rPr>
              <a:t>/</a:t>
            </a:r>
            <a:r>
              <a:rPr lang="zh-CN" altLang="en-US" sz="1000" dirty="0">
                <a:solidFill>
                  <a:srgbClr val="262626"/>
                </a:solidFill>
              </a:rPr>
              <a:t>最大限制</a:t>
            </a:r>
            <a:endParaRPr lang="en-US" altLang="zh-CN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显示角度值</a:t>
            </a:r>
            <a:endParaRPr lang="en-US" sz="10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线性移动</a:t>
            </a:r>
            <a:endParaRPr lang="en-US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当示教</a:t>
            </a:r>
            <a:r>
              <a:rPr lang="en-US" altLang="zh-CN" sz="1000" dirty="0">
                <a:solidFill>
                  <a:srgbClr val="262626"/>
                </a:solidFill>
              </a:rPr>
              <a:t>XYZ</a:t>
            </a:r>
            <a:r>
              <a:rPr lang="zh-CN" altLang="en-US" sz="1000" dirty="0">
                <a:solidFill>
                  <a:srgbClr val="262626"/>
                </a:solidFill>
              </a:rPr>
              <a:t>，工具姿态固定</a:t>
            </a:r>
            <a:endParaRPr lang="en-US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与选择坐标系相关</a:t>
            </a:r>
            <a:endParaRPr lang="en-US" sz="1000" dirty="0">
              <a:solidFill>
                <a:srgbClr val="262626"/>
              </a:solidFill>
            </a:endParaRPr>
          </a:p>
          <a:p>
            <a:pPr lvl="3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62626"/>
                </a:solidFill>
              </a:rPr>
              <a:t>视角</a:t>
            </a:r>
            <a:endParaRPr lang="en-US" sz="1000" dirty="0">
              <a:solidFill>
                <a:srgbClr val="262626"/>
              </a:solidFill>
            </a:endParaRPr>
          </a:p>
          <a:p>
            <a:pPr lvl="3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62626"/>
                </a:solidFill>
              </a:rPr>
              <a:t>基座</a:t>
            </a:r>
            <a:endParaRPr lang="en-US" sz="1000" dirty="0">
              <a:solidFill>
                <a:srgbClr val="262626"/>
              </a:solidFill>
            </a:endParaRPr>
          </a:p>
          <a:p>
            <a:pPr lvl="3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62626"/>
                </a:solidFill>
              </a:rPr>
              <a:t>工具</a:t>
            </a:r>
            <a:endParaRPr lang="en-US" sz="10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自由驱动功能</a:t>
            </a:r>
            <a:endParaRPr lang="en-US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用示教器的自由驱动按钮</a:t>
            </a:r>
            <a:endParaRPr lang="en-US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用屏幕上自由驱动按钮</a:t>
            </a:r>
            <a:endParaRPr lang="en-US" sz="10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移动机器人</a:t>
            </a:r>
            <a:endParaRPr lang="en-US" dirty="0"/>
          </a:p>
        </p:txBody>
      </p:sp>
      <p:sp>
        <p:nvSpPr>
          <p:cNvPr id="13" name="Rektangel 3"/>
          <p:cNvSpPr/>
          <p:nvPr/>
        </p:nvSpPr>
        <p:spPr>
          <a:xfrm>
            <a:off x="4344161" y="1038172"/>
            <a:ext cx="375065" cy="126000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Rektangel 4">
            <a:extLst>
              <a:ext uri="{FF2B5EF4-FFF2-40B4-BE49-F238E27FC236}">
                <a16:creationId xmlns:a16="http://schemas.microsoft.com/office/drawing/2014/main" id="{A82E9B42-7E22-4ECE-9683-3CE081DA92AB}"/>
              </a:ext>
            </a:extLst>
          </p:cNvPr>
          <p:cNvSpPr/>
          <p:nvPr/>
        </p:nvSpPr>
        <p:spPr>
          <a:xfrm>
            <a:off x="3556137" y="1209164"/>
            <a:ext cx="1707725" cy="3350361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0" name="Rektangel 5">
            <a:extLst>
              <a:ext uri="{FF2B5EF4-FFF2-40B4-BE49-F238E27FC236}">
                <a16:creationId xmlns:a16="http://schemas.microsoft.com/office/drawing/2014/main" id="{061D4808-9B9C-4295-A4EB-9ACE82FBC8E8}"/>
              </a:ext>
            </a:extLst>
          </p:cNvPr>
          <p:cNvSpPr/>
          <p:nvPr/>
        </p:nvSpPr>
        <p:spPr>
          <a:xfrm>
            <a:off x="5283496" y="2858282"/>
            <a:ext cx="3533875" cy="1700098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ektangel 3">
            <a:extLst>
              <a:ext uri="{FF2B5EF4-FFF2-40B4-BE49-F238E27FC236}">
                <a16:creationId xmlns:a16="http://schemas.microsoft.com/office/drawing/2014/main" id="{0D1F14C1-B582-45C2-A3C5-71AEEA4F03E1}"/>
              </a:ext>
            </a:extLst>
          </p:cNvPr>
          <p:cNvSpPr/>
          <p:nvPr/>
        </p:nvSpPr>
        <p:spPr>
          <a:xfrm>
            <a:off x="7840292" y="1337275"/>
            <a:ext cx="908421" cy="178875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88912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269E607-C643-47D5-8793-9B0300B84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262" y="845131"/>
            <a:ext cx="5206799" cy="386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图例说明示教特征平面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保存安装设置文件</a:t>
            </a: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用户自定义特征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2" name="Rektangel 7"/>
          <p:cNvSpPr/>
          <p:nvPr/>
        </p:nvSpPr>
        <p:spPr>
          <a:xfrm>
            <a:off x="3424651" y="4220158"/>
            <a:ext cx="879473" cy="224790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43691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601" y="820800"/>
            <a:ext cx="5241598" cy="393119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26" y="4245422"/>
            <a:ext cx="583560" cy="583560"/>
          </a:xfrm>
          <a:prstGeom prst="rect">
            <a:avLst/>
          </a:prstGeom>
        </p:spPr>
      </p:pic>
      <p:sp>
        <p:nvSpPr>
          <p:cNvPr id="2" name="Pladsholder til dias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7</a:t>
            </a:r>
            <a:endParaRPr lang="en-US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相对于特征编程</a:t>
            </a:r>
            <a:endParaRPr lang="en-US" dirty="0"/>
          </a:p>
        </p:txBody>
      </p:sp>
      <p:pic>
        <p:nvPicPr>
          <p:cNvPr id="1026" name="Picture 2" descr="C:\Users\mwa\Desktop\Graphics\robotside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89713" l="1473" r="994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4180">
            <a:off x="-846171" y="1113321"/>
            <a:ext cx="2588759" cy="199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Lige pilforbindelse 6"/>
          <p:cNvCxnSpPr/>
          <p:nvPr/>
        </p:nvCxnSpPr>
        <p:spPr>
          <a:xfrm>
            <a:off x="1272108" y="3305263"/>
            <a:ext cx="549478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Lige pilforbindelse 8"/>
          <p:cNvCxnSpPr/>
          <p:nvPr/>
        </p:nvCxnSpPr>
        <p:spPr>
          <a:xfrm>
            <a:off x="1901281" y="3373772"/>
            <a:ext cx="0" cy="130728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1834147" y="3290590"/>
            <a:ext cx="92279" cy="7550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855141" y="4581374"/>
            <a:ext cx="92279" cy="7550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ktangel 7"/>
          <p:cNvSpPr/>
          <p:nvPr/>
        </p:nvSpPr>
        <p:spPr>
          <a:xfrm>
            <a:off x="2970268" y="1271221"/>
            <a:ext cx="54690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Rektangel 7"/>
          <p:cNvSpPr/>
          <p:nvPr/>
        </p:nvSpPr>
        <p:spPr>
          <a:xfrm>
            <a:off x="4659621" y="2884016"/>
            <a:ext cx="1030186" cy="224790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Rektangel 7"/>
          <p:cNvSpPr/>
          <p:nvPr/>
        </p:nvSpPr>
        <p:spPr>
          <a:xfrm>
            <a:off x="478737" y="910494"/>
            <a:ext cx="27678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/>
              <a:t>MoveL </a:t>
            </a:r>
            <a:r>
              <a:rPr lang="zh-CN" altLang="en-US" sz="1200" dirty="0"/>
              <a:t>和路点是相对于特征</a:t>
            </a:r>
            <a:r>
              <a:rPr lang="da-DK" sz="1200" dirty="0"/>
              <a:t>Plane_1_var</a:t>
            </a:r>
            <a:endParaRPr lang="en-US" sz="1200" dirty="0"/>
          </a:p>
        </p:txBody>
      </p:sp>
      <p:sp>
        <p:nvSpPr>
          <p:cNvPr id="18" name="Tekstboks 17"/>
          <p:cNvSpPr txBox="1"/>
          <p:nvPr/>
        </p:nvSpPr>
        <p:spPr>
          <a:xfrm>
            <a:off x="1752537" y="4656875"/>
            <a:ext cx="935131" cy="43456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da-DK" sz="1000" b="1" dirty="0">
                <a:cs typeface="Tahoma"/>
              </a:rPr>
              <a:t>Waypoint_2</a:t>
            </a:r>
            <a:endParaRPr lang="en-US" sz="1000" b="1" dirty="0">
              <a:cs typeface="Tahoma"/>
            </a:endParaRPr>
          </a:p>
        </p:txBody>
      </p:sp>
      <p:sp>
        <p:nvSpPr>
          <p:cNvPr id="20" name="Tekstboks 19"/>
          <p:cNvSpPr txBox="1"/>
          <p:nvPr/>
        </p:nvSpPr>
        <p:spPr>
          <a:xfrm>
            <a:off x="1762566" y="2934367"/>
            <a:ext cx="935131" cy="43456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da-DK" sz="1000" b="1" dirty="0">
                <a:cs typeface="Tahoma"/>
              </a:rPr>
              <a:t>Waypoint_1</a:t>
            </a:r>
            <a:endParaRPr lang="en-US" sz="1000" b="1" dirty="0">
              <a:cs typeface="Tahoma"/>
            </a:endParaRPr>
          </a:p>
        </p:txBody>
      </p:sp>
      <p:sp>
        <p:nvSpPr>
          <p:cNvPr id="21" name="Tekstboks 20"/>
          <p:cNvSpPr txBox="1"/>
          <p:nvPr/>
        </p:nvSpPr>
        <p:spPr>
          <a:xfrm>
            <a:off x="1024689" y="4267899"/>
            <a:ext cx="935131" cy="43456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da-DK" sz="1000" b="1" dirty="0">
                <a:cs typeface="Tahoma"/>
              </a:rPr>
              <a:t>Plane_1_var</a:t>
            </a:r>
            <a:endParaRPr lang="en-US" sz="1000" b="1" dirty="0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135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65545E-6 L 0.08351 3.6554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34 3.65545E-6 L 0.08334 0.2710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601" y="820800"/>
            <a:ext cx="5241598" cy="393119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" name="Tekstboks 19"/>
          <p:cNvSpPr txBox="1"/>
          <p:nvPr/>
        </p:nvSpPr>
        <p:spPr>
          <a:xfrm>
            <a:off x="1002187" y="2934367"/>
            <a:ext cx="935131" cy="4345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da-DK" sz="1000" b="1" dirty="0">
                <a:solidFill>
                  <a:schemeClr val="bg1">
                    <a:lumMod val="95000"/>
                  </a:schemeClr>
                </a:solidFill>
                <a:cs typeface="Tahoma"/>
              </a:rPr>
              <a:t>Waypoint_1</a:t>
            </a:r>
            <a:endParaRPr lang="en-US" sz="1000" b="1" dirty="0">
              <a:solidFill>
                <a:schemeClr val="bg1">
                  <a:lumMod val="95000"/>
                </a:schemeClr>
              </a:solidFill>
              <a:cs typeface="Tahoma"/>
            </a:endParaRPr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21" y="4124979"/>
            <a:ext cx="583560" cy="583560"/>
          </a:xfrm>
          <a:prstGeom prst="rect">
            <a:avLst/>
          </a:prstGeom>
        </p:spPr>
      </p:pic>
      <p:sp>
        <p:nvSpPr>
          <p:cNvPr id="2" name="Pladsholder til dias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7</a:t>
            </a:r>
            <a:endParaRPr lang="en-US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相对于特征编程</a:t>
            </a:r>
            <a:endParaRPr lang="en-US" dirty="0"/>
          </a:p>
        </p:txBody>
      </p:sp>
      <p:cxnSp>
        <p:nvCxnSpPr>
          <p:cNvPr id="7" name="Lige pilforbindelse 6"/>
          <p:cNvCxnSpPr/>
          <p:nvPr/>
        </p:nvCxnSpPr>
        <p:spPr>
          <a:xfrm>
            <a:off x="511729" y="3305263"/>
            <a:ext cx="549478" cy="0"/>
          </a:xfrm>
          <a:prstGeom prst="straightConnector1">
            <a:avLst/>
          </a:prstGeom>
          <a:ln w="12700">
            <a:solidFill>
              <a:schemeClr val="tx1">
                <a:alpha val="1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Lige pilforbindelse 8"/>
          <p:cNvCxnSpPr/>
          <p:nvPr/>
        </p:nvCxnSpPr>
        <p:spPr>
          <a:xfrm>
            <a:off x="1140902" y="3373772"/>
            <a:ext cx="0" cy="1307285"/>
          </a:xfrm>
          <a:prstGeom prst="straightConnector1">
            <a:avLst/>
          </a:prstGeom>
          <a:ln w="12700">
            <a:solidFill>
              <a:schemeClr val="tx1">
                <a:alpha val="1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1094762" y="3263317"/>
            <a:ext cx="92279" cy="75501"/>
          </a:xfrm>
          <a:prstGeom prst="ellipse">
            <a:avLst/>
          </a:prstGeom>
          <a:solidFill>
            <a:schemeClr val="bg1">
              <a:lumMod val="85000"/>
              <a:alpha val="2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1090566" y="4723002"/>
            <a:ext cx="92279" cy="75501"/>
          </a:xfrm>
          <a:prstGeom prst="ellipse">
            <a:avLst/>
          </a:prstGeom>
          <a:solidFill>
            <a:schemeClr val="bg1">
              <a:lumMod val="85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ktangel 7"/>
          <p:cNvSpPr/>
          <p:nvPr/>
        </p:nvSpPr>
        <p:spPr>
          <a:xfrm>
            <a:off x="2970268" y="1271221"/>
            <a:ext cx="54690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Rektangel 7"/>
          <p:cNvSpPr/>
          <p:nvPr/>
        </p:nvSpPr>
        <p:spPr>
          <a:xfrm>
            <a:off x="4667116" y="2884016"/>
            <a:ext cx="1030186" cy="224790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Rektangel 7"/>
          <p:cNvSpPr/>
          <p:nvPr/>
        </p:nvSpPr>
        <p:spPr>
          <a:xfrm>
            <a:off x="478737" y="910494"/>
            <a:ext cx="27678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如果特征变动，相对于特征的路点也会跟随变动</a:t>
            </a:r>
            <a:endParaRPr lang="en-US" sz="1200" dirty="0"/>
          </a:p>
        </p:txBody>
      </p:sp>
      <p:sp>
        <p:nvSpPr>
          <p:cNvPr id="18" name="Tekstboks 17"/>
          <p:cNvSpPr txBox="1"/>
          <p:nvPr/>
        </p:nvSpPr>
        <p:spPr>
          <a:xfrm>
            <a:off x="992158" y="4656875"/>
            <a:ext cx="935131" cy="43456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da-DK" sz="1000" b="1" dirty="0">
                <a:solidFill>
                  <a:schemeClr val="bg1">
                    <a:lumMod val="95000"/>
                  </a:schemeClr>
                </a:solidFill>
                <a:cs typeface="Tahoma"/>
              </a:rPr>
              <a:t>Waypoint_2</a:t>
            </a:r>
            <a:endParaRPr lang="en-US" sz="1000" b="1" dirty="0">
              <a:solidFill>
                <a:schemeClr val="bg1">
                  <a:lumMod val="95000"/>
                </a:schemeClr>
              </a:solidFill>
              <a:cs typeface="Tahoma"/>
            </a:endParaRPr>
          </a:p>
        </p:txBody>
      </p:sp>
      <p:sp>
        <p:nvSpPr>
          <p:cNvPr id="21" name="Tekstboks 20"/>
          <p:cNvSpPr txBox="1"/>
          <p:nvPr/>
        </p:nvSpPr>
        <p:spPr>
          <a:xfrm>
            <a:off x="281402" y="4267899"/>
            <a:ext cx="935131" cy="43456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da-DK" sz="1000" b="1" dirty="0">
                <a:solidFill>
                  <a:schemeClr val="bg1">
                    <a:lumMod val="95000"/>
                  </a:schemeClr>
                </a:solidFill>
                <a:cs typeface="Tahoma"/>
              </a:rPr>
              <a:t>Plane_1_var</a:t>
            </a:r>
            <a:endParaRPr lang="en-US" sz="1000" b="1" dirty="0">
              <a:solidFill>
                <a:schemeClr val="bg1">
                  <a:lumMod val="95000"/>
                </a:schemeClr>
              </a:solidFill>
              <a:cs typeface="Tahoma"/>
            </a:endParaRPr>
          </a:p>
        </p:txBody>
      </p:sp>
      <p:pic>
        <p:nvPicPr>
          <p:cNvPr id="19" name="Billed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918" y="4118905"/>
            <a:ext cx="583560" cy="583560"/>
          </a:xfrm>
          <a:prstGeom prst="rect">
            <a:avLst/>
          </a:prstGeom>
        </p:spPr>
      </p:pic>
      <p:sp>
        <p:nvSpPr>
          <p:cNvPr id="22" name="Ellipse 21"/>
          <p:cNvSpPr/>
          <p:nvPr/>
        </p:nvSpPr>
        <p:spPr>
          <a:xfrm>
            <a:off x="1855363" y="4732789"/>
            <a:ext cx="92279" cy="7550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/>
          <p:cNvSpPr/>
          <p:nvPr/>
        </p:nvSpPr>
        <p:spPr>
          <a:xfrm>
            <a:off x="1859558" y="3263316"/>
            <a:ext cx="92279" cy="7550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kstboks 23"/>
          <p:cNvSpPr txBox="1"/>
          <p:nvPr/>
        </p:nvSpPr>
        <p:spPr>
          <a:xfrm>
            <a:off x="1767898" y="2946196"/>
            <a:ext cx="935131" cy="43456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da-DK" sz="1000" b="1" dirty="0">
                <a:cs typeface="Tahoma"/>
              </a:rPr>
              <a:t>Waypoint_1</a:t>
            </a:r>
            <a:endParaRPr lang="en-US" sz="1000" b="1" dirty="0">
              <a:cs typeface="Tahoma"/>
            </a:endParaRPr>
          </a:p>
        </p:txBody>
      </p:sp>
      <p:sp>
        <p:nvSpPr>
          <p:cNvPr id="25" name="Tekstboks 24"/>
          <p:cNvSpPr txBox="1"/>
          <p:nvPr/>
        </p:nvSpPr>
        <p:spPr>
          <a:xfrm>
            <a:off x="1711636" y="4665264"/>
            <a:ext cx="935131" cy="43456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da-DK" sz="1000" b="1" dirty="0">
                <a:cs typeface="Tahoma"/>
              </a:rPr>
              <a:t>Waypoint_2</a:t>
            </a:r>
            <a:endParaRPr lang="en-US" sz="1000" b="1" dirty="0">
              <a:cs typeface="Tahoma"/>
            </a:endParaRPr>
          </a:p>
        </p:txBody>
      </p:sp>
      <p:sp>
        <p:nvSpPr>
          <p:cNvPr id="26" name="Tekstboks 25"/>
          <p:cNvSpPr txBox="1"/>
          <p:nvPr/>
        </p:nvSpPr>
        <p:spPr>
          <a:xfrm>
            <a:off x="1057899" y="4265541"/>
            <a:ext cx="935131" cy="43456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da-DK" sz="1000" b="1" dirty="0">
                <a:cs typeface="Tahoma"/>
              </a:rPr>
              <a:t>Plane_1_var</a:t>
            </a:r>
            <a:endParaRPr lang="en-US" sz="1000" b="1" dirty="0">
              <a:cs typeface="Tahoma"/>
            </a:endParaRPr>
          </a:p>
        </p:txBody>
      </p:sp>
      <p:pic>
        <p:nvPicPr>
          <p:cNvPr id="1026" name="Picture 2" descr="C:\Users\mwa\Desktop\Graphics\robotside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9713" l="1473" r="994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4180">
            <a:off x="-1680671" y="1485478"/>
            <a:ext cx="2588759" cy="199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Lige pilforbindelse 27"/>
          <p:cNvCxnSpPr/>
          <p:nvPr/>
        </p:nvCxnSpPr>
        <p:spPr>
          <a:xfrm>
            <a:off x="1276356" y="3306594"/>
            <a:ext cx="549478" cy="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Lige pilforbindelse 28"/>
          <p:cNvCxnSpPr/>
          <p:nvPr/>
        </p:nvCxnSpPr>
        <p:spPr>
          <a:xfrm>
            <a:off x="1905529" y="3375103"/>
            <a:ext cx="0" cy="130728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57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65545E-6 L 0.16788 3.65545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788 3.65545E-6 L 0.16788 0.2710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5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  <p:bldP spid="2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7</a:t>
            </a:r>
            <a:r>
              <a:rPr lang="zh-CN" altLang="en-US" dirty="0"/>
              <a:t>：灵活部署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05585" y="3742111"/>
            <a:ext cx="8087310" cy="928800"/>
            <a:chOff x="586226" y="3886050"/>
            <a:chExt cx="8087310" cy="928800"/>
          </a:xfrm>
        </p:grpSpPr>
        <p:pic>
          <p:nvPicPr>
            <p:cNvPr id="8" name="Billed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226" y="3892964"/>
              <a:ext cx="387150" cy="387150"/>
            </a:xfrm>
            <a:prstGeom prst="rect">
              <a:avLst/>
            </a:prstGeom>
          </p:spPr>
        </p:pic>
        <p:sp>
          <p:nvSpPr>
            <p:cNvPr id="11" name="Pladsholder til indhold 2"/>
            <p:cNvSpPr txBox="1">
              <a:spLocks/>
            </p:cNvSpPr>
            <p:nvPr/>
          </p:nvSpPr>
          <p:spPr>
            <a:xfrm>
              <a:off x="1190030" y="3886050"/>
              <a:ext cx="74835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Font typeface="Arial" pitchFamily="34" charset="0"/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成功标准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仅仅通过改变特征就能改变工件位置</a:t>
              </a:r>
              <a:endParaRPr lang="en-GB" sz="1800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6028" y="2337952"/>
            <a:ext cx="8160594" cy="1199398"/>
            <a:chOff x="512942" y="2242040"/>
            <a:chExt cx="8160594" cy="1199398"/>
          </a:xfrm>
        </p:grpSpPr>
        <p:pic>
          <p:nvPicPr>
            <p:cNvPr id="17" name="Billede 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42" y="2242040"/>
              <a:ext cx="533719" cy="538222"/>
            </a:xfrm>
            <a:prstGeom prst="rect">
              <a:avLst/>
            </a:prstGeom>
          </p:spPr>
        </p:pic>
        <p:sp>
          <p:nvSpPr>
            <p:cNvPr id="18" name="Pladsholder til indhold 2"/>
            <p:cNvSpPr txBox="1">
              <a:spLocks/>
            </p:cNvSpPr>
            <p:nvPr/>
          </p:nvSpPr>
          <p:spPr>
            <a:xfrm>
              <a:off x="1190030" y="2321355"/>
              <a:ext cx="7483506" cy="1120083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Font typeface="Arial" pitchFamily="34" charset="0"/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你的任务</a:t>
              </a:r>
              <a:endParaRPr lang="da-DK" sz="1800" b="1" dirty="0" err="1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建立一个工艺应用程序，相对于一个平面特征编程</a:t>
              </a:r>
              <a:endParaRPr lang="en-GB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7" name="Pladsholder til indhold 2"/>
          <p:cNvSpPr txBox="1">
            <a:spLocks/>
          </p:cNvSpPr>
          <p:nvPr/>
        </p:nvSpPr>
        <p:spPr>
          <a:xfrm>
            <a:off x="1116830" y="1137600"/>
            <a:ext cx="7556706" cy="9288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628B"/>
              </a:buClr>
              <a:buFont typeface="Arial" pitchFamily="34" charset="0"/>
              <a:buNone/>
            </a:pPr>
            <a:r>
              <a:rPr lang="zh-CN" altLang="en-US" sz="1800" b="1" dirty="0">
                <a:solidFill>
                  <a:srgbClr val="DFDFD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培训师</a:t>
            </a:r>
            <a:endParaRPr lang="da-DK" sz="1800" b="1" dirty="0">
              <a:solidFill>
                <a:srgbClr val="DFDFD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DFDFDF"/>
                </a:solidFill>
              </a:rPr>
              <a:t>什么是特征？</a:t>
            </a:r>
            <a:endParaRPr lang="da-DK" sz="1800" dirty="0">
              <a:solidFill>
                <a:srgbClr val="DFDFDF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DFDFDF"/>
                </a:solidFill>
              </a:rPr>
              <a:t>相对特征插入运动指令</a:t>
            </a:r>
            <a:endParaRPr lang="da-DK" sz="1800" dirty="0">
              <a:solidFill>
                <a:srgbClr val="DFDFDF"/>
              </a:solidFill>
            </a:endParaRPr>
          </a:p>
          <a:p>
            <a:pPr marL="0" indent="0">
              <a:buClr>
                <a:srgbClr val="00628B"/>
              </a:buClr>
              <a:buFont typeface="Arial" pitchFamily="34" charset="0"/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grpSp>
        <p:nvGrpSpPr>
          <p:cNvPr id="2" name="Gruppe 1"/>
          <p:cNvGrpSpPr/>
          <p:nvPr/>
        </p:nvGrpSpPr>
        <p:grpSpPr>
          <a:xfrm>
            <a:off x="6136683" y="716815"/>
            <a:ext cx="3003396" cy="1726477"/>
            <a:chOff x="6136683" y="716815"/>
            <a:chExt cx="3003396" cy="1726477"/>
          </a:xfrm>
        </p:grpSpPr>
        <p:grpSp>
          <p:nvGrpSpPr>
            <p:cNvPr id="23" name="Group 14"/>
            <p:cNvGrpSpPr/>
            <p:nvPr/>
          </p:nvGrpSpPr>
          <p:grpSpPr>
            <a:xfrm>
              <a:off x="6136683" y="716815"/>
              <a:ext cx="3003396" cy="1722160"/>
              <a:chOff x="6465858" y="716815"/>
              <a:chExt cx="3003396" cy="1722160"/>
            </a:xfrm>
          </p:grpSpPr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5858" y="716815"/>
                <a:ext cx="3003396" cy="1722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Rectangle 21"/>
              <p:cNvSpPr/>
              <p:nvPr/>
            </p:nvSpPr>
            <p:spPr>
              <a:xfrm>
                <a:off x="6548955" y="1611816"/>
                <a:ext cx="1683634" cy="7684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6425019" y="1276456"/>
              <a:ext cx="1290991" cy="1166836"/>
              <a:chOff x="6425019" y="1276456"/>
              <a:chExt cx="1290991" cy="1166836"/>
            </a:xfrm>
          </p:grpSpPr>
          <p:cxnSp>
            <p:nvCxnSpPr>
              <p:cNvPr id="10" name="Straight Arrow Connector 9"/>
              <p:cNvCxnSpPr/>
              <p:nvPr/>
            </p:nvCxnSpPr>
            <p:spPr>
              <a:xfrm>
                <a:off x="6772778" y="2103168"/>
                <a:ext cx="540000" cy="0"/>
              </a:xfrm>
              <a:prstGeom prst="straightConnector1">
                <a:avLst/>
              </a:prstGeom>
              <a:ln w="38100">
                <a:solidFill>
                  <a:srgbClr val="FF0000">
                    <a:alpha val="25000"/>
                  </a:srgb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H="1" flipV="1">
                <a:off x="6425019" y="1755526"/>
                <a:ext cx="360000" cy="360000"/>
              </a:xfrm>
              <a:prstGeom prst="straightConnector1">
                <a:avLst/>
              </a:prstGeom>
              <a:ln w="38100">
                <a:solidFill>
                  <a:srgbClr val="22FC04">
                    <a:alpha val="25000"/>
                  </a:srgb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6791023" y="1732681"/>
                <a:ext cx="0" cy="360000"/>
              </a:xfrm>
              <a:prstGeom prst="straightConnector1">
                <a:avLst/>
              </a:prstGeom>
              <a:ln w="38100">
                <a:solidFill>
                  <a:srgbClr val="0070C0">
                    <a:alpha val="25000"/>
                  </a:srgb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Picture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33611">
                <a:off x="6534594" y="1276456"/>
                <a:ext cx="1181416" cy="1166836"/>
              </a:xfrm>
              <a:prstGeom prst="rect">
                <a:avLst/>
              </a:prstGeom>
              <a:scene3d>
                <a:camera prst="isometricOffAxis1Top"/>
                <a:lightRig rig="threePt" dir="t"/>
              </a:scene3d>
            </p:spPr>
          </p:pic>
        </p:grpSp>
      </p:grpSp>
      <p:pic>
        <p:nvPicPr>
          <p:cNvPr id="26" name="Picture 18">
            <a:extLst>
              <a:ext uri="{FF2B5EF4-FFF2-40B4-BE49-F238E27FC236}">
                <a16:creationId xmlns:a16="http://schemas.microsoft.com/office/drawing/2014/main" id="{1D1D380A-D3C6-4D27-BA6C-D57CC5F6EE7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619388" y="1137600"/>
            <a:ext cx="484202" cy="48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362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7</a:t>
            </a:r>
            <a:r>
              <a:rPr lang="zh-CN" altLang="en-US" dirty="0"/>
              <a:t>：灵活部署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57960" y="1292911"/>
            <a:ext cx="8087310" cy="928800"/>
            <a:chOff x="586226" y="3886050"/>
            <a:chExt cx="8087310" cy="928800"/>
          </a:xfrm>
        </p:grpSpPr>
        <p:pic>
          <p:nvPicPr>
            <p:cNvPr id="8" name="Billede 7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226" y="3892964"/>
              <a:ext cx="387150" cy="387150"/>
            </a:xfrm>
            <a:prstGeom prst="rect">
              <a:avLst/>
            </a:prstGeom>
          </p:spPr>
        </p:pic>
        <p:sp>
          <p:nvSpPr>
            <p:cNvPr id="11" name="Pladsholder til indhold 2"/>
            <p:cNvSpPr txBox="1">
              <a:spLocks/>
            </p:cNvSpPr>
            <p:nvPr/>
          </p:nvSpPr>
          <p:spPr>
            <a:xfrm>
              <a:off x="1190030" y="3886050"/>
              <a:ext cx="74835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Font typeface="Arial" pitchFamily="34" charset="0"/>
                <a:buNone/>
              </a:pPr>
              <a:r>
                <a:rPr lang="da-DK" sz="1800" b="1" dirty="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Success </a:t>
              </a:r>
              <a:r>
                <a:rPr lang="da-DK" sz="1800" b="1" dirty="0" err="1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criteria</a:t>
              </a:r>
              <a:endParaRPr lang="da-DK" sz="1800" b="1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The location of the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workpiece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can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be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 changed by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only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changing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one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 feature</a:t>
              </a:r>
              <a:endParaRPr lang="en-GB" sz="1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15" name="Pladsholder til indhold 2"/>
          <p:cNvSpPr txBox="1">
            <a:spLocks/>
          </p:cNvSpPr>
          <p:nvPr/>
        </p:nvSpPr>
        <p:spPr>
          <a:xfrm>
            <a:off x="1070503" y="2697827"/>
            <a:ext cx="7483506" cy="2274611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628B"/>
              </a:buClr>
              <a:buNone/>
            </a:pPr>
            <a:r>
              <a:rPr lang="zh-CN" altLang="en-US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跟踪</a:t>
            </a:r>
            <a:endParaRPr lang="da-DK" sz="1800" b="1" dirty="0">
              <a:solidFill>
                <a:srgbClr val="262626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问题</a:t>
            </a:r>
            <a:r>
              <a:rPr lang="en-US" altLang="zh-CN" sz="1800" dirty="0">
                <a:solidFill>
                  <a:srgbClr val="262626"/>
                </a:solidFill>
              </a:rPr>
              <a:t>/</a:t>
            </a:r>
            <a:r>
              <a:rPr lang="zh-CN" altLang="en-US" sz="1800" dirty="0">
                <a:solidFill>
                  <a:srgbClr val="262626"/>
                </a:solidFill>
              </a:rPr>
              <a:t>评论</a:t>
            </a:r>
            <a:endParaRPr lang="da-DK" sz="18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da-DK" sz="1800" b="1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2359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8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8" y="535723"/>
            <a:ext cx="5868361" cy="251795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8</a:t>
            </a:r>
            <a:r>
              <a:rPr lang="zh-CN" altLang="en-US" dirty="0"/>
              <a:t>：利用力反馈拆垛应用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32588" y="466233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/>
              <a:t>65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90976" y="3406370"/>
            <a:ext cx="8087310" cy="993244"/>
            <a:chOff x="586226" y="3886050"/>
            <a:chExt cx="8087310" cy="993244"/>
          </a:xfrm>
        </p:grpSpPr>
        <p:pic>
          <p:nvPicPr>
            <p:cNvPr id="8" name="Billed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226" y="3892964"/>
              <a:ext cx="387150" cy="387150"/>
            </a:xfrm>
            <a:prstGeom prst="rect">
              <a:avLst/>
            </a:prstGeom>
          </p:spPr>
        </p:pic>
        <p:sp>
          <p:nvSpPr>
            <p:cNvPr id="11" name="Pladsholder til indhold 2"/>
            <p:cNvSpPr txBox="1">
              <a:spLocks/>
            </p:cNvSpPr>
            <p:nvPr/>
          </p:nvSpPr>
          <p:spPr>
            <a:xfrm>
              <a:off x="1190030" y="3886050"/>
              <a:ext cx="7483506" cy="993244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成功标准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用力反馈功能检测工件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用探寻向导移动工件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在不触发保护性停止情况下，所有工件被移走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endParaRPr lang="da-DK" sz="1800" b="1" dirty="0">
                <a:solidFill>
                  <a:srgbClr val="262626"/>
                </a:solidFill>
              </a:endParaRPr>
            </a:p>
            <a:p>
              <a:pPr marL="457200" lvl="1" indent="0">
                <a:buClr>
                  <a:srgbClr val="00628B"/>
                </a:buClr>
                <a:buNone/>
              </a:pPr>
              <a:endParaRPr lang="da-DK" sz="14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en-GB" sz="1800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3932" y="2287010"/>
            <a:ext cx="8160594" cy="1565029"/>
            <a:chOff x="512942" y="2242040"/>
            <a:chExt cx="8160594" cy="1565029"/>
          </a:xfrm>
        </p:grpSpPr>
        <p:pic>
          <p:nvPicPr>
            <p:cNvPr id="17" name="Billede 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42" y="2242040"/>
              <a:ext cx="533719" cy="538222"/>
            </a:xfrm>
            <a:prstGeom prst="rect">
              <a:avLst/>
            </a:prstGeom>
          </p:spPr>
        </p:pic>
        <p:sp>
          <p:nvSpPr>
            <p:cNvPr id="18" name="Pladsholder til indhold 2"/>
            <p:cNvSpPr txBox="1">
              <a:spLocks/>
            </p:cNvSpPr>
            <p:nvPr/>
          </p:nvSpPr>
          <p:spPr>
            <a:xfrm>
              <a:off x="1190030" y="2321355"/>
              <a:ext cx="7483506" cy="1485714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你的任务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创建一个应用程序：可以把托盘上</a:t>
              </a:r>
              <a:r>
                <a:rPr lang="en-US" altLang="zh-CN" sz="1800" dirty="0">
                  <a:solidFill>
                    <a:srgbClr val="262626"/>
                  </a:solidFill>
                </a:rPr>
                <a:t>4</a:t>
              </a:r>
              <a:r>
                <a:rPr lang="zh-CN" altLang="en-US" sz="1800" dirty="0">
                  <a:solidFill>
                    <a:srgbClr val="262626"/>
                  </a:solidFill>
                </a:rPr>
                <a:t>个工件移动到其他位置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da-DK" sz="1800" b="1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endParaRPr lang="da-DK" sz="1800" b="1" dirty="0">
                <a:solidFill>
                  <a:srgbClr val="262626"/>
                </a:solidFill>
              </a:endParaRPr>
            </a:p>
            <a:p>
              <a:pPr marL="457200" lvl="1" indent="0">
                <a:buClr>
                  <a:srgbClr val="00628B"/>
                </a:buClr>
                <a:buNone/>
              </a:pPr>
              <a:endParaRPr lang="da-DK" sz="14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en-GB" sz="1800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8642" y="965215"/>
            <a:ext cx="8104894" cy="928800"/>
            <a:chOff x="568642" y="1137600"/>
            <a:chExt cx="8104894" cy="928800"/>
          </a:xfrm>
        </p:grpSpPr>
        <p:sp>
          <p:nvSpPr>
            <p:cNvPr id="7" name="Pladsholder til indhold 2"/>
            <p:cNvSpPr txBox="1">
              <a:spLocks/>
            </p:cNvSpPr>
            <p:nvPr/>
          </p:nvSpPr>
          <p:spPr>
            <a:xfrm>
              <a:off x="1116830" y="1137600"/>
              <a:ext cx="75567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培训师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线程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力反馈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向导：探寻</a:t>
              </a:r>
              <a:endParaRPr lang="da-DK" sz="1800" dirty="0">
                <a:solidFill>
                  <a:srgbClr val="262626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642" y="1186337"/>
              <a:ext cx="484202" cy="484202"/>
            </a:xfrm>
            <a:prstGeom prst="rect">
              <a:avLst/>
            </a:prstGeom>
          </p:spPr>
        </p:pic>
      </p:grp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82" y="787518"/>
            <a:ext cx="2844034" cy="1862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1468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线程（</a:t>
            </a:r>
            <a:r>
              <a:rPr lang="en-GB" sz="1800" dirty="0">
                <a:solidFill>
                  <a:srgbClr val="262626"/>
                </a:solidFill>
              </a:rPr>
              <a:t>Thread</a:t>
            </a:r>
            <a:r>
              <a:rPr lang="zh-CN" altLang="en-US" sz="1800" dirty="0">
                <a:solidFill>
                  <a:srgbClr val="262626"/>
                </a:solidFill>
              </a:rPr>
              <a:t>）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平行处理程序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连续运行</a:t>
            </a:r>
            <a:endParaRPr lang="en-GB" sz="1400" dirty="0">
              <a:solidFill>
                <a:srgbClr val="262626"/>
              </a:solidFill>
            </a:endParaRPr>
          </a:p>
          <a:p>
            <a:pPr marL="646113" lvl="2" indent="-285750">
              <a:buClr>
                <a:srgbClr val="00628B"/>
              </a:buClr>
            </a:pP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事件（</a:t>
            </a:r>
            <a:r>
              <a:rPr lang="en-GB" sz="1800" dirty="0">
                <a:solidFill>
                  <a:srgbClr val="262626"/>
                </a:solidFill>
              </a:rPr>
              <a:t>Event</a:t>
            </a:r>
            <a:r>
              <a:rPr lang="zh-CN" altLang="en-US" sz="1800" dirty="0">
                <a:solidFill>
                  <a:srgbClr val="262626"/>
                </a:solidFill>
              </a:rPr>
              <a:t>）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平行处理程序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被条件触发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目的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用于与其他设备的</a:t>
            </a:r>
            <a:r>
              <a:rPr lang="en-US" altLang="zh-CN" sz="1400" dirty="0"/>
              <a:t>I/O</a:t>
            </a:r>
            <a:r>
              <a:rPr lang="zh-CN" altLang="en-US" sz="1400" dirty="0"/>
              <a:t>通讯，做复杂运算等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8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线程</a:t>
            </a:r>
            <a:r>
              <a:rPr lang="en-US" altLang="zh-CN" dirty="0"/>
              <a:t>/</a:t>
            </a:r>
            <a:r>
              <a:rPr lang="zh-CN" altLang="en-US" dirty="0"/>
              <a:t>事件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66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grpSp>
        <p:nvGrpSpPr>
          <p:cNvPr id="16" name="Gruppe 21"/>
          <p:cNvGrpSpPr/>
          <p:nvPr/>
        </p:nvGrpSpPr>
        <p:grpSpPr>
          <a:xfrm>
            <a:off x="3405600" y="806400"/>
            <a:ext cx="4697454" cy="2900064"/>
            <a:chOff x="3979002" y="2401143"/>
            <a:chExt cx="4697454" cy="2900065"/>
          </a:xfrm>
        </p:grpSpPr>
        <p:sp>
          <p:nvSpPr>
            <p:cNvPr id="17" name="Rektangel 2"/>
            <p:cNvSpPr/>
            <p:nvPr/>
          </p:nvSpPr>
          <p:spPr>
            <a:xfrm>
              <a:off x="4699082" y="2708920"/>
              <a:ext cx="1008112" cy="24774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Rektangel 4"/>
            <p:cNvSpPr/>
            <p:nvPr/>
          </p:nvSpPr>
          <p:spPr>
            <a:xfrm>
              <a:off x="7579402" y="2708920"/>
              <a:ext cx="1008112" cy="247745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Rektangel 5"/>
            <p:cNvSpPr/>
            <p:nvPr/>
          </p:nvSpPr>
          <p:spPr>
            <a:xfrm>
              <a:off x="6139242" y="3284984"/>
              <a:ext cx="1008112" cy="129614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Tekstboks 6"/>
            <p:cNvSpPr txBox="1"/>
            <p:nvPr/>
          </p:nvSpPr>
          <p:spPr>
            <a:xfrm>
              <a:off x="4716016" y="2401143"/>
              <a:ext cx="3960440" cy="314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400"/>
                <a:t>Robot prg                       Event                          Thread</a:t>
              </a:r>
            </a:p>
          </p:txBody>
        </p:sp>
        <p:sp>
          <p:nvSpPr>
            <p:cNvPr id="21" name="Tekstboks 8"/>
            <p:cNvSpPr txBox="1"/>
            <p:nvPr/>
          </p:nvSpPr>
          <p:spPr>
            <a:xfrm>
              <a:off x="4699082" y="3170641"/>
              <a:ext cx="15121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/>
                <a:t>DO[0] = HI</a:t>
              </a:r>
            </a:p>
          </p:txBody>
        </p:sp>
        <p:sp>
          <p:nvSpPr>
            <p:cNvPr id="22" name="Tekstboks 9"/>
            <p:cNvSpPr txBox="1"/>
            <p:nvPr/>
          </p:nvSpPr>
          <p:spPr>
            <a:xfrm>
              <a:off x="4699082" y="4461912"/>
              <a:ext cx="15121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/>
                <a:t>DO[0] = LO</a:t>
              </a:r>
            </a:p>
          </p:txBody>
        </p:sp>
        <p:sp>
          <p:nvSpPr>
            <p:cNvPr id="23" name="Tekstboks 10"/>
            <p:cNvSpPr txBox="1"/>
            <p:nvPr/>
          </p:nvSpPr>
          <p:spPr>
            <a:xfrm>
              <a:off x="3979002" y="2590275"/>
              <a:ext cx="476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/>
                <a:t>Start</a:t>
              </a:r>
            </a:p>
          </p:txBody>
        </p:sp>
        <p:sp>
          <p:nvSpPr>
            <p:cNvPr id="24" name="Ligebenet trekant 3"/>
            <p:cNvSpPr/>
            <p:nvPr/>
          </p:nvSpPr>
          <p:spPr>
            <a:xfrm rot="5400000">
              <a:off x="4455541" y="2628445"/>
              <a:ext cx="180000" cy="180000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Tekstboks 11"/>
            <p:cNvSpPr txBox="1"/>
            <p:nvPr/>
          </p:nvSpPr>
          <p:spPr>
            <a:xfrm>
              <a:off x="6067234" y="3068960"/>
              <a:ext cx="11521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/>
                <a:t>Trigger: DO[0] = HI</a:t>
              </a:r>
            </a:p>
          </p:txBody>
        </p:sp>
        <p:sp>
          <p:nvSpPr>
            <p:cNvPr id="26" name="Ligebenet trekant 12"/>
            <p:cNvSpPr/>
            <p:nvPr/>
          </p:nvSpPr>
          <p:spPr>
            <a:xfrm rot="5400000">
              <a:off x="5923218" y="3202393"/>
              <a:ext cx="180000" cy="180000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Ligebenet trekant 13"/>
            <p:cNvSpPr/>
            <p:nvPr/>
          </p:nvSpPr>
          <p:spPr>
            <a:xfrm rot="5400000">
              <a:off x="7363378" y="2631659"/>
              <a:ext cx="180000" cy="180000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Rektangel 15"/>
            <p:cNvSpPr/>
            <p:nvPr/>
          </p:nvSpPr>
          <p:spPr>
            <a:xfrm rot="5400000">
              <a:off x="5906825" y="4563653"/>
              <a:ext cx="180000" cy="54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Rektangel 17"/>
            <p:cNvSpPr/>
            <p:nvPr/>
          </p:nvSpPr>
          <p:spPr>
            <a:xfrm rot="5400000">
              <a:off x="7334246" y="5167274"/>
              <a:ext cx="180000" cy="54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Rektangel 19"/>
            <p:cNvSpPr/>
            <p:nvPr/>
          </p:nvSpPr>
          <p:spPr>
            <a:xfrm rot="5400000">
              <a:off x="4468821" y="5171469"/>
              <a:ext cx="180000" cy="54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Tekstboks 20"/>
            <p:cNvSpPr txBox="1"/>
            <p:nvPr/>
          </p:nvSpPr>
          <p:spPr>
            <a:xfrm>
              <a:off x="4013293" y="5054987"/>
              <a:ext cx="476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dirty="0"/>
                <a:t>Stop</a:t>
              </a:r>
            </a:p>
          </p:txBody>
        </p:sp>
        <p:cxnSp>
          <p:nvCxnSpPr>
            <p:cNvPr id="35" name="Lige forbindelse 22"/>
            <p:cNvCxnSpPr/>
            <p:nvPr/>
          </p:nvCxnSpPr>
          <p:spPr>
            <a:xfrm>
              <a:off x="5779370" y="2725854"/>
              <a:ext cx="151200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Lige forbindelse 23"/>
            <p:cNvCxnSpPr/>
            <p:nvPr/>
          </p:nvCxnSpPr>
          <p:spPr>
            <a:xfrm>
              <a:off x="5383218" y="3285671"/>
              <a:ext cx="50400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Lige forbindelse 24"/>
            <p:cNvCxnSpPr/>
            <p:nvPr/>
          </p:nvCxnSpPr>
          <p:spPr>
            <a:xfrm>
              <a:off x="5402284" y="4581128"/>
              <a:ext cx="50400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Lige forbindelse 26"/>
            <p:cNvCxnSpPr/>
            <p:nvPr/>
          </p:nvCxnSpPr>
          <p:spPr>
            <a:xfrm>
              <a:off x="5796136" y="5186865"/>
              <a:ext cx="151200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2" name="Rektangel 18"/>
            <p:cNvSpPr/>
            <p:nvPr/>
          </p:nvSpPr>
          <p:spPr>
            <a:xfrm rot="5400000">
              <a:off x="4485215" y="5106352"/>
              <a:ext cx="180000" cy="18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Rektangel 16"/>
            <p:cNvSpPr/>
            <p:nvPr/>
          </p:nvSpPr>
          <p:spPr>
            <a:xfrm rot="5400000">
              <a:off x="7350640" y="5102158"/>
              <a:ext cx="180000" cy="18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Rektangel 14"/>
            <p:cNvSpPr/>
            <p:nvPr/>
          </p:nvSpPr>
          <p:spPr>
            <a:xfrm rot="5400000">
              <a:off x="5923218" y="4498537"/>
              <a:ext cx="180000" cy="1800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9945519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0689" y="801488"/>
            <a:ext cx="5241582" cy="3960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2757494" cy="115679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设置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程序永远循环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跟踪程序执行</a:t>
            </a: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Font typeface="Arial" pitchFamily="34" charset="0"/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Font typeface="Arial" pitchFamily="34" charset="0"/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Font typeface="Arial" pitchFamily="34" charset="0"/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8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线程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628B"/>
              </a:buClr>
              <a:buFont typeface="Arial" pitchFamily="34" charset="0"/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prstClr val="white">
                  <a:lumMod val="75000"/>
                </a:prstClr>
              </a:solidFill>
              <a:cs typeface="Tahom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16883" y="4059088"/>
            <a:ext cx="1264538" cy="381237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prstClr val="white">
                  <a:lumMod val="75000"/>
                </a:prstClr>
              </a:solidFill>
              <a:cs typeface="Tahom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8" y="2201151"/>
            <a:ext cx="14954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8" y="3420913"/>
            <a:ext cx="1476375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ktangel 13"/>
          <p:cNvSpPr/>
          <p:nvPr/>
        </p:nvSpPr>
        <p:spPr>
          <a:xfrm>
            <a:off x="487528" y="2095489"/>
            <a:ext cx="1778919" cy="11153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ktangel 18"/>
          <p:cNvSpPr/>
          <p:nvPr/>
        </p:nvSpPr>
        <p:spPr>
          <a:xfrm>
            <a:off x="490985" y="3326206"/>
            <a:ext cx="1778919" cy="138918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9206" y="2237762"/>
            <a:ext cx="4253382" cy="945952"/>
          </a:xfrm>
          <a:prstGeom prst="rect">
            <a:avLst/>
          </a:prstGeom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03"/>
          <a:stretch/>
        </p:blipFill>
        <p:spPr bwMode="auto">
          <a:xfrm>
            <a:off x="3437913" y="1342000"/>
            <a:ext cx="966223" cy="71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913" y="1342000"/>
            <a:ext cx="966223" cy="83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446581" y="1909680"/>
            <a:ext cx="82954" cy="1641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6967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2782735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用内部力反馈作为传感器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Font typeface="Arial" pitchFamily="34" charset="0"/>
              <a:buNone/>
            </a:pP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Font typeface="Arial" pitchFamily="34" charset="0"/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Font typeface="Arial" pitchFamily="34" charset="0"/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8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力反馈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628B"/>
              </a:buClr>
              <a:buFont typeface="Arial" pitchFamily="34" charset="0"/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prstClr val="white">
                  <a:lumMod val="75000"/>
                </a:prstClr>
              </a:solidFill>
              <a:cs typeface="Tahoma"/>
            </a:endParaRPr>
          </a:p>
        </p:txBody>
      </p:sp>
      <p:pic>
        <p:nvPicPr>
          <p:cNvPr id="14" name="Picture 2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5605" y="806400"/>
            <a:ext cx="5241582" cy="3960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38" y="2308500"/>
            <a:ext cx="13335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ktangel 14"/>
          <p:cNvSpPr/>
          <p:nvPr/>
        </p:nvSpPr>
        <p:spPr>
          <a:xfrm>
            <a:off x="487528" y="2095488"/>
            <a:ext cx="1778919" cy="177166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562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506" y="753700"/>
            <a:ext cx="5228894" cy="3907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堆垛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在堆栈上添加物体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拆垛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从堆栈上拆除物体</a:t>
            </a:r>
            <a:endParaRPr lang="en-GB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探寻向导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69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16981" y="2626991"/>
            <a:ext cx="1308320" cy="481969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0770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如何连接</a:t>
            </a:r>
            <a:r>
              <a:rPr lang="en-US" altLang="zh-CN" dirty="0"/>
              <a:t>I/O</a:t>
            </a:r>
            <a:r>
              <a:rPr lang="zh-CN" altLang="en-US" dirty="0"/>
              <a:t>信号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安全控制板</a:t>
            </a:r>
            <a:r>
              <a:rPr lang="en-US" sz="1800" dirty="0">
                <a:solidFill>
                  <a:srgbClr val="262626"/>
                </a:solidFill>
              </a:rPr>
              <a:t> </a:t>
            </a:r>
            <a:r>
              <a:rPr lang="zh-CN" altLang="en-US" sz="1800" dirty="0">
                <a:solidFill>
                  <a:srgbClr val="262626"/>
                </a:solidFill>
              </a:rPr>
              <a:t>（</a:t>
            </a:r>
            <a:r>
              <a:rPr lang="en-US" sz="1800" dirty="0">
                <a:solidFill>
                  <a:srgbClr val="262626"/>
                </a:solidFill>
              </a:rPr>
              <a:t>SCB</a:t>
            </a:r>
            <a:r>
              <a:rPr lang="zh-CN" altLang="en-US" sz="1800" dirty="0">
                <a:solidFill>
                  <a:srgbClr val="262626"/>
                </a:solidFill>
              </a:rPr>
              <a:t>）</a:t>
            </a:r>
            <a:endParaRPr lang="en-US" sz="1800" dirty="0">
              <a:solidFill>
                <a:srgbClr val="262626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91" y="2908544"/>
            <a:ext cx="7761280" cy="1841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91919" y="1219199"/>
            <a:ext cx="8576623" cy="1627867"/>
            <a:chOff x="291919" y="2740719"/>
            <a:chExt cx="8576623" cy="1627867"/>
          </a:xfrm>
        </p:grpSpPr>
        <p:sp>
          <p:nvSpPr>
            <p:cNvPr id="11" name="Rounded Rectangle 10"/>
            <p:cNvSpPr/>
            <p:nvPr/>
          </p:nvSpPr>
          <p:spPr>
            <a:xfrm>
              <a:off x="7248542" y="2740721"/>
              <a:ext cx="1620000" cy="1080000"/>
            </a:xfrm>
            <a:prstGeom prst="roundRect">
              <a:avLst/>
            </a:prstGeom>
            <a:noFill/>
            <a:ln w="19050">
              <a:solidFill>
                <a:srgbClr val="00628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buClr>
                  <a:srgbClr val="00628B"/>
                </a:buClr>
                <a:buFont typeface="Wingdings" panose="05000000000000000000" pitchFamily="2" charset="2"/>
                <a:buChar char="§"/>
              </a:pPr>
              <a:r>
                <a:rPr lang="zh-CN" altLang="en-US" sz="1400" dirty="0">
                  <a:solidFill>
                    <a:srgbClr val="262626"/>
                  </a:solidFill>
                </a:rPr>
                <a:t>模拟信号</a:t>
              </a:r>
              <a:endParaRPr lang="en-US" sz="1400" dirty="0">
                <a:solidFill>
                  <a:srgbClr val="262626"/>
                </a:solidFill>
              </a:endParaRPr>
            </a:p>
            <a:p>
              <a:pPr lvl="1">
                <a:buClr>
                  <a:srgbClr val="00628B"/>
                </a:buClr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rgbClr val="262626"/>
                  </a:solidFill>
                </a:rPr>
                <a:t>2 </a:t>
              </a:r>
              <a:r>
                <a:rPr lang="zh-CN" altLang="en-US" sz="1000" dirty="0">
                  <a:solidFill>
                    <a:srgbClr val="262626"/>
                  </a:solidFill>
                </a:rPr>
                <a:t>输入</a:t>
              </a:r>
              <a:endParaRPr lang="en-US" sz="1000" dirty="0">
                <a:solidFill>
                  <a:srgbClr val="262626"/>
                </a:solidFill>
              </a:endParaRPr>
            </a:p>
            <a:p>
              <a:pPr lvl="1">
                <a:buClr>
                  <a:srgbClr val="00628B"/>
                </a:buClr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rgbClr val="262626"/>
                  </a:solidFill>
                </a:rPr>
                <a:t>2 </a:t>
              </a:r>
              <a:r>
                <a:rPr lang="zh-CN" altLang="en-US" sz="1000" dirty="0">
                  <a:solidFill>
                    <a:srgbClr val="262626"/>
                  </a:solidFill>
                </a:rPr>
                <a:t>输出</a:t>
              </a:r>
              <a:endParaRPr lang="en-US" sz="1000" dirty="0">
                <a:solidFill>
                  <a:srgbClr val="262626"/>
                </a:solidFill>
              </a:endParaRPr>
            </a:p>
            <a:p>
              <a:pPr lvl="1">
                <a:buClr>
                  <a:srgbClr val="00628B"/>
                </a:buClr>
                <a:buFont typeface="Wingdings" panose="05000000000000000000" pitchFamily="2" charset="2"/>
                <a:buChar char="§"/>
              </a:pPr>
              <a:endParaRPr lang="en-US" sz="1000" dirty="0">
                <a:solidFill>
                  <a:srgbClr val="262626"/>
                </a:solidFill>
              </a:endParaRPr>
            </a:p>
            <a:p>
              <a:pPr lvl="1">
                <a:buClr>
                  <a:srgbClr val="00628B"/>
                </a:buClr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rgbClr val="262626"/>
                  </a:solidFill>
                </a:rPr>
                <a:t>0-10V DC</a:t>
              </a:r>
            </a:p>
            <a:p>
              <a:pPr lvl="1">
                <a:buClr>
                  <a:srgbClr val="00628B"/>
                </a:buClr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rgbClr val="262626"/>
                  </a:solidFill>
                </a:rPr>
                <a:t>4-20 mA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509387" y="2740721"/>
              <a:ext cx="1620000" cy="1080000"/>
            </a:xfrm>
            <a:prstGeom prst="roundRect">
              <a:avLst/>
            </a:prstGeom>
            <a:noFill/>
            <a:ln w="19050">
              <a:solidFill>
                <a:srgbClr val="00628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buClr>
                  <a:srgbClr val="00628B"/>
                </a:buClr>
                <a:buFont typeface="Wingdings" panose="05000000000000000000" pitchFamily="2" charset="2"/>
                <a:buChar char="§"/>
              </a:pPr>
              <a:r>
                <a:rPr lang="zh-CN" altLang="en-US" sz="1400" dirty="0">
                  <a:solidFill>
                    <a:srgbClr val="262626"/>
                  </a:solidFill>
                </a:rPr>
                <a:t>数字信号</a:t>
              </a:r>
              <a:endParaRPr lang="en-US" sz="1400" dirty="0">
                <a:solidFill>
                  <a:srgbClr val="262626"/>
                </a:solidFill>
              </a:endParaRPr>
            </a:p>
            <a:p>
              <a:pPr lvl="1">
                <a:buClr>
                  <a:srgbClr val="00628B"/>
                </a:buClr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rgbClr val="262626"/>
                  </a:solidFill>
                </a:rPr>
                <a:t>8 </a:t>
              </a:r>
              <a:r>
                <a:rPr lang="zh-CN" altLang="en-US" sz="1000" dirty="0">
                  <a:solidFill>
                    <a:srgbClr val="262626"/>
                  </a:solidFill>
                </a:rPr>
                <a:t>输入</a:t>
              </a:r>
              <a:endParaRPr lang="en-US" sz="1000" dirty="0">
                <a:solidFill>
                  <a:srgbClr val="262626"/>
                </a:solidFill>
              </a:endParaRPr>
            </a:p>
            <a:p>
              <a:pPr lvl="1">
                <a:buClr>
                  <a:srgbClr val="00628B"/>
                </a:buClr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rgbClr val="262626"/>
                  </a:solidFill>
                </a:rPr>
                <a:t>8 </a:t>
              </a:r>
              <a:r>
                <a:rPr lang="zh-CN" altLang="en-US" sz="1000" dirty="0">
                  <a:solidFill>
                    <a:srgbClr val="262626"/>
                  </a:solidFill>
                </a:rPr>
                <a:t>输出</a:t>
              </a:r>
              <a:endParaRPr lang="en-US" sz="1000" dirty="0">
                <a:solidFill>
                  <a:srgbClr val="262626"/>
                </a:solidFill>
              </a:endParaRPr>
            </a:p>
            <a:p>
              <a:pPr lvl="1">
                <a:buClr>
                  <a:srgbClr val="00628B"/>
                </a:buClr>
                <a:buFont typeface="Wingdings" panose="05000000000000000000" pitchFamily="2" charset="2"/>
                <a:buChar char="§"/>
              </a:pPr>
              <a:endParaRPr lang="en-US" sz="1000" dirty="0">
                <a:solidFill>
                  <a:srgbClr val="262626"/>
                </a:solidFill>
              </a:endParaRPr>
            </a:p>
            <a:p>
              <a:pPr lvl="1">
                <a:buClr>
                  <a:srgbClr val="00628B"/>
                </a:buClr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rgbClr val="262626"/>
                  </a:solidFill>
                </a:rPr>
                <a:t>24V DC, PNP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770231" y="2740721"/>
              <a:ext cx="1620000" cy="1080000"/>
            </a:xfrm>
            <a:prstGeom prst="roundRect">
              <a:avLst/>
            </a:prstGeom>
            <a:noFill/>
            <a:ln w="19050">
              <a:solidFill>
                <a:srgbClr val="00628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buClr>
                  <a:srgbClr val="00628B"/>
                </a:buClr>
                <a:buFont typeface="Wingdings" panose="05000000000000000000" pitchFamily="2" charset="2"/>
                <a:buChar char="§"/>
              </a:pPr>
              <a:r>
                <a:rPr lang="zh-CN" altLang="en-US" sz="1400" dirty="0">
                  <a:solidFill>
                    <a:srgbClr val="262626"/>
                  </a:solidFill>
                </a:rPr>
                <a:t>可配置信号</a:t>
              </a:r>
              <a:endParaRPr lang="en-US" sz="1400" dirty="0">
                <a:solidFill>
                  <a:srgbClr val="262626"/>
                </a:solidFill>
              </a:endParaRPr>
            </a:p>
            <a:p>
              <a:pPr lvl="1">
                <a:buClr>
                  <a:srgbClr val="00628B"/>
                </a:buClr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rgbClr val="262626"/>
                  </a:solidFill>
                </a:rPr>
                <a:t>8 </a:t>
              </a:r>
              <a:r>
                <a:rPr lang="zh-CN" altLang="en-US" sz="1000" dirty="0">
                  <a:solidFill>
                    <a:srgbClr val="262626"/>
                  </a:solidFill>
                </a:rPr>
                <a:t>输入</a:t>
              </a:r>
              <a:endParaRPr lang="en-US" sz="1000" dirty="0">
                <a:solidFill>
                  <a:srgbClr val="262626"/>
                </a:solidFill>
              </a:endParaRPr>
            </a:p>
            <a:p>
              <a:pPr lvl="1">
                <a:buClr>
                  <a:srgbClr val="00628B"/>
                </a:buClr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rgbClr val="262626"/>
                  </a:solidFill>
                </a:rPr>
                <a:t>8 </a:t>
              </a:r>
              <a:r>
                <a:rPr lang="zh-CN" altLang="en-US" sz="1000" dirty="0">
                  <a:solidFill>
                    <a:srgbClr val="262626"/>
                  </a:solidFill>
                </a:rPr>
                <a:t>输出</a:t>
              </a:r>
              <a:endParaRPr lang="en-US" sz="1000" dirty="0">
                <a:solidFill>
                  <a:srgbClr val="262626"/>
                </a:solidFill>
              </a:endParaRPr>
            </a:p>
            <a:p>
              <a:pPr lvl="1">
                <a:buClr>
                  <a:srgbClr val="00628B"/>
                </a:buClr>
                <a:buFont typeface="Wingdings" panose="05000000000000000000" pitchFamily="2" charset="2"/>
                <a:buChar char="§"/>
              </a:pPr>
              <a:endParaRPr lang="en-US" sz="1000" dirty="0">
                <a:solidFill>
                  <a:srgbClr val="262626"/>
                </a:solidFill>
              </a:endParaRPr>
            </a:p>
            <a:p>
              <a:pPr lvl="1">
                <a:buClr>
                  <a:srgbClr val="00628B"/>
                </a:buClr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rgbClr val="262626"/>
                  </a:solidFill>
                </a:rPr>
                <a:t>24V DC, PNP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031075" y="2740719"/>
              <a:ext cx="1620000" cy="1080000"/>
            </a:xfrm>
            <a:prstGeom prst="roundRect">
              <a:avLst/>
            </a:prstGeom>
            <a:noFill/>
            <a:ln w="19050">
              <a:solidFill>
                <a:srgbClr val="00628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buClr>
                  <a:srgbClr val="00628B"/>
                </a:buClr>
                <a:buFont typeface="Wingdings" panose="05000000000000000000" pitchFamily="2" charset="2"/>
                <a:buChar char="§"/>
              </a:pPr>
              <a:r>
                <a:rPr lang="zh-CN" altLang="en-US" sz="1400" dirty="0">
                  <a:solidFill>
                    <a:srgbClr val="262626"/>
                  </a:solidFill>
                </a:rPr>
                <a:t>远程</a:t>
              </a:r>
              <a:endParaRPr lang="en-US" sz="1400" dirty="0">
                <a:solidFill>
                  <a:srgbClr val="262626"/>
                </a:solidFill>
              </a:endParaRPr>
            </a:p>
            <a:p>
              <a:pPr lvl="1">
                <a:buClr>
                  <a:srgbClr val="00628B"/>
                </a:buClr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rgbClr val="262626"/>
                  </a:solidFill>
                </a:rPr>
                <a:t>Power on/off</a:t>
              </a:r>
            </a:p>
            <a:p>
              <a:pPr>
                <a:buClr>
                  <a:srgbClr val="00628B"/>
                </a:buClr>
                <a:buFont typeface="Wingdings" panose="05000000000000000000" pitchFamily="2" charset="2"/>
                <a:buChar char="§"/>
              </a:pPr>
              <a:r>
                <a:rPr lang="zh-CN" altLang="en-US" sz="1400" dirty="0">
                  <a:solidFill>
                    <a:srgbClr val="262626"/>
                  </a:solidFill>
                </a:rPr>
                <a:t>电源</a:t>
              </a:r>
              <a:endParaRPr lang="en-US" sz="1400" dirty="0">
                <a:solidFill>
                  <a:srgbClr val="262626"/>
                </a:solidFill>
              </a:endParaRPr>
            </a:p>
            <a:p>
              <a:pPr lvl="1">
                <a:buClr>
                  <a:srgbClr val="00628B"/>
                </a:buClr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rgbClr val="262626"/>
                  </a:solidFill>
                </a:rPr>
                <a:t>2A </a:t>
              </a:r>
              <a:r>
                <a:rPr lang="zh-CN" altLang="en-US" sz="1000" dirty="0">
                  <a:solidFill>
                    <a:srgbClr val="262626"/>
                  </a:solidFill>
                </a:rPr>
                <a:t>内部</a:t>
              </a:r>
              <a:r>
                <a:rPr lang="en-US" sz="1000" dirty="0">
                  <a:solidFill>
                    <a:srgbClr val="262626"/>
                  </a:solidFill>
                </a:rPr>
                <a:t> PSU</a:t>
              </a:r>
            </a:p>
            <a:p>
              <a:pPr lvl="1">
                <a:buClr>
                  <a:srgbClr val="00628B"/>
                </a:buClr>
                <a:buFont typeface="Wingdings" panose="05000000000000000000" pitchFamily="2" charset="2"/>
                <a:buChar char="§"/>
              </a:pPr>
              <a:r>
                <a:rPr lang="zh-CN" altLang="en-US" sz="1000" dirty="0">
                  <a:solidFill>
                    <a:srgbClr val="262626"/>
                  </a:solidFill>
                </a:rPr>
                <a:t>外部</a:t>
              </a:r>
              <a:r>
                <a:rPr lang="en-US" sz="1000" dirty="0">
                  <a:solidFill>
                    <a:srgbClr val="262626"/>
                  </a:solidFill>
                </a:rPr>
                <a:t> PSU</a:t>
              </a:r>
            </a:p>
            <a:p>
              <a:pPr lvl="1">
                <a:buClr>
                  <a:srgbClr val="99CC00"/>
                </a:buClr>
                <a:buFont typeface="Wingdings" panose="05000000000000000000" pitchFamily="2" charset="2"/>
                <a:buChar char="§"/>
              </a:pPr>
              <a:endParaRPr lang="en-US" sz="1000" dirty="0">
                <a:solidFill>
                  <a:srgbClr val="262626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91919" y="2740721"/>
              <a:ext cx="1620000" cy="1080000"/>
            </a:xfrm>
            <a:prstGeom prst="roundRect">
              <a:avLst/>
            </a:prstGeom>
            <a:noFill/>
            <a:ln w="19050">
              <a:solidFill>
                <a:srgbClr val="00628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Ins="72000" rtlCol="0" anchor="t"/>
            <a:lstStyle/>
            <a:p>
              <a:pPr>
                <a:buClr>
                  <a:srgbClr val="00628B"/>
                </a:buClr>
                <a:buFont typeface="Wingdings" panose="05000000000000000000" pitchFamily="2" charset="2"/>
                <a:buChar char="§"/>
              </a:pPr>
              <a:r>
                <a:rPr lang="zh-CN" altLang="en-US" sz="1400" dirty="0">
                  <a:solidFill>
                    <a:srgbClr val="262626"/>
                  </a:solidFill>
                </a:rPr>
                <a:t>安全</a:t>
              </a:r>
              <a:endParaRPr lang="en-US" sz="1400" dirty="0">
                <a:solidFill>
                  <a:srgbClr val="262626"/>
                </a:solidFill>
              </a:endParaRPr>
            </a:p>
            <a:p>
              <a:pPr lvl="1">
                <a:buClr>
                  <a:srgbClr val="00628B"/>
                </a:buClr>
                <a:buFont typeface="Wingdings" panose="05000000000000000000" pitchFamily="2" charset="2"/>
                <a:buChar char="§"/>
              </a:pPr>
              <a:r>
                <a:rPr lang="zh-CN" altLang="en-US" sz="1000" dirty="0">
                  <a:solidFill>
                    <a:srgbClr val="262626"/>
                  </a:solidFill>
                </a:rPr>
                <a:t>紧急停止</a:t>
              </a:r>
              <a:endParaRPr lang="en-US" sz="1000" dirty="0">
                <a:solidFill>
                  <a:srgbClr val="262626"/>
                </a:solidFill>
              </a:endParaRPr>
            </a:p>
            <a:p>
              <a:pPr lvl="1">
                <a:buClr>
                  <a:srgbClr val="00628B"/>
                </a:buClr>
                <a:buFont typeface="Wingdings" panose="05000000000000000000" pitchFamily="2" charset="2"/>
                <a:buChar char="§"/>
              </a:pPr>
              <a:r>
                <a:rPr lang="zh-CN" altLang="en-US" sz="1000" dirty="0">
                  <a:solidFill>
                    <a:srgbClr val="262626"/>
                  </a:solidFill>
                </a:rPr>
                <a:t>安全停止</a:t>
              </a:r>
              <a:endParaRPr lang="en-US" sz="1000" dirty="0">
                <a:solidFill>
                  <a:srgbClr val="262626"/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1111346" y="3820721"/>
              <a:ext cx="0" cy="288000"/>
            </a:xfrm>
            <a:prstGeom prst="line">
              <a:avLst/>
            </a:prstGeom>
            <a:ln w="19050">
              <a:solidFill>
                <a:srgbClr val="00628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ight Brace 16"/>
            <p:cNvSpPr/>
            <p:nvPr/>
          </p:nvSpPr>
          <p:spPr>
            <a:xfrm rot="16200000">
              <a:off x="1024128" y="3946720"/>
              <a:ext cx="180000" cy="648000"/>
            </a:xfrm>
            <a:prstGeom prst="rightBrace">
              <a:avLst>
                <a:gd name="adj1" fmla="val 38462"/>
                <a:gd name="adj2" fmla="val 50000"/>
              </a:avLst>
            </a:prstGeom>
            <a:ln w="19050">
              <a:solidFill>
                <a:srgbClr val="00628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Right Brace 17"/>
            <p:cNvSpPr/>
            <p:nvPr/>
          </p:nvSpPr>
          <p:spPr>
            <a:xfrm rot="16200000">
              <a:off x="2078966" y="3736258"/>
              <a:ext cx="180000" cy="1080000"/>
            </a:xfrm>
            <a:prstGeom prst="rightBrace">
              <a:avLst>
                <a:gd name="adj1" fmla="val 38462"/>
                <a:gd name="adj2" fmla="val 50000"/>
              </a:avLst>
            </a:prstGeom>
            <a:ln w="19050">
              <a:solidFill>
                <a:srgbClr val="00628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Right Brace 18"/>
            <p:cNvSpPr/>
            <p:nvPr/>
          </p:nvSpPr>
          <p:spPr>
            <a:xfrm rot="16200000">
              <a:off x="3932201" y="3198586"/>
              <a:ext cx="180000" cy="2160000"/>
            </a:xfrm>
            <a:prstGeom prst="rightBrace">
              <a:avLst>
                <a:gd name="adj1" fmla="val 38462"/>
                <a:gd name="adj2" fmla="val 50000"/>
              </a:avLst>
            </a:prstGeom>
            <a:ln w="19050">
              <a:solidFill>
                <a:srgbClr val="00628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Right Brace 19"/>
            <p:cNvSpPr/>
            <p:nvPr/>
          </p:nvSpPr>
          <p:spPr>
            <a:xfrm rot="16200000">
              <a:off x="6329444" y="3190721"/>
              <a:ext cx="180000" cy="2160000"/>
            </a:xfrm>
            <a:prstGeom prst="rightBrace">
              <a:avLst>
                <a:gd name="adj1" fmla="val 38462"/>
                <a:gd name="adj2" fmla="val 50000"/>
              </a:avLst>
            </a:prstGeom>
            <a:ln w="19050">
              <a:solidFill>
                <a:srgbClr val="00628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Right Brace 20"/>
            <p:cNvSpPr/>
            <p:nvPr/>
          </p:nvSpPr>
          <p:spPr>
            <a:xfrm rot="16200000">
              <a:off x="7995921" y="3946721"/>
              <a:ext cx="180000" cy="648000"/>
            </a:xfrm>
            <a:prstGeom prst="rightBrace">
              <a:avLst>
                <a:gd name="adj1" fmla="val 38462"/>
                <a:gd name="adj2" fmla="val 50000"/>
              </a:avLst>
            </a:prstGeom>
            <a:ln w="19050">
              <a:solidFill>
                <a:srgbClr val="00628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8086018" y="3817266"/>
              <a:ext cx="0" cy="288000"/>
            </a:xfrm>
            <a:prstGeom prst="line">
              <a:avLst/>
            </a:prstGeom>
            <a:ln w="19050">
              <a:solidFill>
                <a:srgbClr val="00628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419541" y="3817266"/>
              <a:ext cx="0" cy="288000"/>
            </a:xfrm>
            <a:prstGeom prst="line">
              <a:avLst/>
            </a:prstGeom>
            <a:ln w="19050">
              <a:solidFill>
                <a:srgbClr val="00628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580231" y="3817266"/>
              <a:ext cx="0" cy="72000"/>
            </a:xfrm>
            <a:prstGeom prst="line">
              <a:avLst/>
            </a:prstGeom>
            <a:ln w="19050">
              <a:solidFill>
                <a:srgbClr val="00628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016179" y="3997947"/>
              <a:ext cx="0" cy="72000"/>
            </a:xfrm>
            <a:prstGeom prst="line">
              <a:avLst/>
            </a:prstGeom>
            <a:ln w="19050">
              <a:solidFill>
                <a:srgbClr val="00628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rc 25"/>
            <p:cNvSpPr/>
            <p:nvPr/>
          </p:nvSpPr>
          <p:spPr>
            <a:xfrm rot="5400000">
              <a:off x="4472231" y="3834788"/>
              <a:ext cx="108000" cy="108000"/>
            </a:xfrm>
            <a:prstGeom prst="arc">
              <a:avLst/>
            </a:prstGeom>
            <a:ln w="19050">
              <a:solidFill>
                <a:srgbClr val="00628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Arc 26"/>
            <p:cNvSpPr/>
            <p:nvPr/>
          </p:nvSpPr>
          <p:spPr>
            <a:xfrm rot="16200000">
              <a:off x="4016179" y="3943976"/>
              <a:ext cx="108000" cy="108000"/>
            </a:xfrm>
            <a:prstGeom prst="arc">
              <a:avLst/>
            </a:prstGeom>
            <a:ln w="19050">
              <a:solidFill>
                <a:srgbClr val="00628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5400000">
              <a:off x="4294867" y="3710261"/>
              <a:ext cx="0" cy="468000"/>
            </a:xfrm>
            <a:prstGeom prst="line">
              <a:avLst/>
            </a:prstGeom>
            <a:ln w="19050">
              <a:solidFill>
                <a:srgbClr val="00628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841284" y="3821150"/>
              <a:ext cx="0" cy="72000"/>
            </a:xfrm>
            <a:prstGeom prst="line">
              <a:avLst/>
            </a:prstGeom>
            <a:ln w="19050">
              <a:solidFill>
                <a:srgbClr val="00628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170087" y="3999450"/>
              <a:ext cx="0" cy="72000"/>
            </a:xfrm>
            <a:prstGeom prst="line">
              <a:avLst/>
            </a:prstGeom>
            <a:ln w="19050">
              <a:solidFill>
                <a:srgbClr val="00628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Arc 30"/>
            <p:cNvSpPr/>
            <p:nvPr/>
          </p:nvSpPr>
          <p:spPr>
            <a:xfrm rot="5400000">
              <a:off x="2733284" y="3831357"/>
              <a:ext cx="108000" cy="108000"/>
            </a:xfrm>
            <a:prstGeom prst="arc">
              <a:avLst/>
            </a:prstGeom>
            <a:ln w="19050">
              <a:solidFill>
                <a:srgbClr val="00628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Arc 31"/>
            <p:cNvSpPr/>
            <p:nvPr/>
          </p:nvSpPr>
          <p:spPr>
            <a:xfrm rot="16200000">
              <a:off x="2170087" y="3945479"/>
              <a:ext cx="108000" cy="108000"/>
            </a:xfrm>
            <a:prstGeom prst="arc">
              <a:avLst/>
            </a:prstGeom>
            <a:ln w="19050">
              <a:solidFill>
                <a:srgbClr val="00628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33" name="Straight Connector 32"/>
            <p:cNvCxnSpPr/>
            <p:nvPr/>
          </p:nvCxnSpPr>
          <p:spPr>
            <a:xfrm rot="5400000">
              <a:off x="2505520" y="3661364"/>
              <a:ext cx="0" cy="568800"/>
            </a:xfrm>
            <a:prstGeom prst="line">
              <a:avLst/>
            </a:prstGeom>
            <a:ln w="19050">
              <a:solidFill>
                <a:srgbClr val="00628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/>
          <p:cNvSpPr/>
          <p:nvPr/>
        </p:nvSpPr>
        <p:spPr>
          <a:xfrm>
            <a:off x="833779" y="4765014"/>
            <a:ext cx="4626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i="1" dirty="0">
                <a:solidFill>
                  <a:srgbClr val="262626"/>
                </a:solidFill>
              </a:rPr>
              <a:t>请查阅</a:t>
            </a:r>
            <a:r>
              <a:rPr lang="en-US" altLang="zh-CN" sz="1400" i="1" dirty="0">
                <a:solidFill>
                  <a:srgbClr val="262626"/>
                </a:solidFill>
              </a:rPr>
              <a:t>《</a:t>
            </a:r>
            <a:r>
              <a:rPr lang="zh-CN" altLang="en-US" sz="1400" i="1" dirty="0">
                <a:solidFill>
                  <a:srgbClr val="262626"/>
                </a:solidFill>
              </a:rPr>
              <a:t>用户手册</a:t>
            </a:r>
            <a:r>
              <a:rPr lang="en-US" altLang="zh-CN" sz="1400" i="1" dirty="0">
                <a:solidFill>
                  <a:srgbClr val="262626"/>
                </a:solidFill>
              </a:rPr>
              <a:t>》</a:t>
            </a:r>
            <a:r>
              <a:rPr lang="zh-CN" altLang="en-US" sz="1400" i="1" dirty="0">
                <a:solidFill>
                  <a:srgbClr val="262626"/>
                </a:solidFill>
              </a:rPr>
              <a:t>第</a:t>
            </a:r>
            <a:r>
              <a:rPr lang="en-US" altLang="zh-CN" sz="1400" i="1" dirty="0">
                <a:solidFill>
                  <a:srgbClr val="262626"/>
                </a:solidFill>
              </a:rPr>
              <a:t>4</a:t>
            </a:r>
            <a:r>
              <a:rPr lang="zh-CN" altLang="en-US" sz="1400" i="1" dirty="0">
                <a:solidFill>
                  <a:srgbClr val="262626"/>
                </a:solidFill>
              </a:rPr>
              <a:t>章 电气接口，最大负荷</a:t>
            </a:r>
            <a:r>
              <a:rPr lang="en-US" altLang="zh-CN" sz="1400" i="1" dirty="0">
                <a:solidFill>
                  <a:srgbClr val="262626"/>
                </a:solidFill>
              </a:rPr>
              <a:t>2A</a:t>
            </a:r>
            <a:endParaRPr lang="da-DK" sz="1400" dirty="0">
              <a:solidFill>
                <a:srgbClr val="262626"/>
              </a:solidFill>
            </a:endParaRPr>
          </a:p>
        </p:txBody>
      </p:sp>
      <p:pic>
        <p:nvPicPr>
          <p:cNvPr id="34" name="Picture 2" descr="C:\Users\mwa\Desktop\Control Box 2.png">
            <a:extLst>
              <a:ext uri="{FF2B5EF4-FFF2-40B4-BE49-F238E27FC236}">
                <a16:creationId xmlns:a16="http://schemas.microsoft.com/office/drawing/2014/main" id="{0C639684-B8A9-4796-B766-FAC6E4597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125" y="191990"/>
            <a:ext cx="1657641" cy="128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4571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180" y="881449"/>
            <a:ext cx="5196220" cy="38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样板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在程序中加入探寻（</a:t>
            </a:r>
            <a:r>
              <a:rPr lang="en-US" altLang="zh-CN" sz="1400" dirty="0">
                <a:solidFill>
                  <a:srgbClr val="262626"/>
                </a:solidFill>
              </a:rPr>
              <a:t>seek</a:t>
            </a:r>
            <a:r>
              <a:rPr lang="zh-CN" altLang="en-US" sz="1400" dirty="0">
                <a:solidFill>
                  <a:srgbClr val="262626"/>
                </a:solidFill>
              </a:rPr>
              <a:t>）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选择拆垛（</a:t>
            </a:r>
            <a:r>
              <a:rPr lang="da-DK" sz="1400" dirty="0">
                <a:solidFill>
                  <a:srgbClr val="262626"/>
                </a:solidFill>
              </a:rPr>
              <a:t>Destack</a:t>
            </a:r>
            <a:r>
              <a:rPr lang="zh-CN" altLang="en-US" sz="1400" dirty="0">
                <a:solidFill>
                  <a:srgbClr val="262626"/>
                </a:solidFill>
              </a:rPr>
              <a:t>）</a:t>
            </a: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拆垛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设置起始点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从哪开始探寻工作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设置堆栈方向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是直线方向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从某点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到某点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设置物体厚度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所有物体厚度相同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设置传感器输入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为了知道什么时候物体被发现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用</a:t>
            </a:r>
            <a:r>
              <a:rPr lang="da-DK" sz="1000" dirty="0">
                <a:solidFill>
                  <a:srgbClr val="262626"/>
                </a:solidFill>
              </a:rPr>
              <a:t>force() </a:t>
            </a:r>
            <a:r>
              <a:rPr lang="en-US" sz="1000" dirty="0">
                <a:solidFill>
                  <a:srgbClr val="262626"/>
                </a:solidFill>
              </a:rPr>
              <a:t>&gt;</a:t>
            </a:r>
            <a:r>
              <a:rPr lang="da-DK" sz="1000" dirty="0">
                <a:solidFill>
                  <a:srgbClr val="262626"/>
                </a:solidFill>
              </a:rPr>
              <a:t> 50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拆垛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70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94223" y="3330206"/>
            <a:ext cx="3161666" cy="185244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54595" y="3839440"/>
            <a:ext cx="508883" cy="185244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293663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拾取顺序（</a:t>
            </a:r>
            <a:r>
              <a:rPr lang="da-DK" sz="1800" dirty="0">
                <a:solidFill>
                  <a:srgbClr val="262626"/>
                </a:solidFill>
              </a:rPr>
              <a:t>PickSequence</a:t>
            </a:r>
            <a:r>
              <a:rPr lang="zh-CN" altLang="en-US" sz="1800" dirty="0">
                <a:solidFill>
                  <a:srgbClr val="262626"/>
                </a:solidFill>
              </a:rPr>
              <a:t>）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堆栈点（</a:t>
            </a:r>
            <a:r>
              <a:rPr lang="da-DK" sz="1400" dirty="0">
                <a:solidFill>
                  <a:srgbClr val="262626"/>
                </a:solidFill>
              </a:rPr>
              <a:t>StackPos</a:t>
            </a:r>
            <a:r>
              <a:rPr lang="zh-CN" altLang="en-US" sz="1400" dirty="0">
                <a:solidFill>
                  <a:srgbClr val="262626"/>
                </a:solidFill>
              </a:rPr>
              <a:t>）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定义从哪抓取物体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点（</a:t>
            </a:r>
            <a:r>
              <a:rPr lang="da-DK" sz="1400" dirty="0">
                <a:solidFill>
                  <a:srgbClr val="262626"/>
                </a:solidFill>
              </a:rPr>
              <a:t>Wayoint</a:t>
            </a:r>
            <a:r>
              <a:rPr lang="zh-CN" altLang="en-US" sz="1400" dirty="0">
                <a:solidFill>
                  <a:srgbClr val="262626"/>
                </a:solidFill>
              </a:rPr>
              <a:t>）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定义拾取后如何退出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定义行动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设置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等待</a:t>
            </a:r>
            <a:br>
              <a:rPr lang="da-DK" sz="1000" dirty="0">
                <a:solidFill>
                  <a:srgbClr val="262626"/>
                </a:solidFill>
              </a:rPr>
            </a:br>
            <a:br>
              <a:rPr lang="da-DK" sz="10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经验法则：示教</a:t>
            </a:r>
            <a:r>
              <a:rPr lang="en-US" altLang="zh-CN" sz="1400" dirty="0" err="1"/>
              <a:t>StackPos</a:t>
            </a:r>
            <a:r>
              <a:rPr lang="zh-CN" altLang="en-US" sz="1400" dirty="0"/>
              <a:t>与</a:t>
            </a:r>
            <a:r>
              <a:rPr lang="en-US" altLang="zh-CN" sz="1400" dirty="0" err="1"/>
              <a:t>StartPos</a:t>
            </a:r>
            <a:r>
              <a:rPr lang="zh-CN" altLang="en-US" sz="1400" dirty="0"/>
              <a:t>是同一个点</a:t>
            </a:r>
            <a:endParaRPr lang="da-DK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拆垛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71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293" y="2443277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94223" y="3329232"/>
            <a:ext cx="3161666" cy="185244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Rectangle 14"/>
          <p:cNvSpPr/>
          <p:nvPr/>
        </p:nvSpPr>
        <p:spPr>
          <a:xfrm>
            <a:off x="5454595" y="3839440"/>
            <a:ext cx="508883" cy="185244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594197C-3341-413F-AF7B-44B49D609E0D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23223" y="864022"/>
            <a:ext cx="5241577" cy="393118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85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8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8" y="535723"/>
            <a:ext cx="5868361" cy="251795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8</a:t>
            </a:r>
            <a:r>
              <a:rPr lang="zh-CN" altLang="en-US" dirty="0"/>
              <a:t>：利用力反馈拆垛应用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32588" y="466233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90976" y="3406370"/>
            <a:ext cx="8087310" cy="993244"/>
            <a:chOff x="586226" y="3886050"/>
            <a:chExt cx="8087310" cy="993244"/>
          </a:xfrm>
        </p:grpSpPr>
        <p:pic>
          <p:nvPicPr>
            <p:cNvPr id="8" name="Billed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226" y="3892964"/>
              <a:ext cx="387150" cy="387150"/>
            </a:xfrm>
            <a:prstGeom prst="rect">
              <a:avLst/>
            </a:prstGeom>
          </p:spPr>
        </p:pic>
        <p:sp>
          <p:nvSpPr>
            <p:cNvPr id="11" name="Pladsholder til indhold 2"/>
            <p:cNvSpPr txBox="1">
              <a:spLocks/>
            </p:cNvSpPr>
            <p:nvPr/>
          </p:nvSpPr>
          <p:spPr>
            <a:xfrm>
              <a:off x="1190030" y="3886050"/>
              <a:ext cx="7483506" cy="993244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成功标准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用力反馈功能检测工件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用探寻向导移动工件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在不触发保护性停止情况下，所有工件被移走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endParaRPr lang="da-DK" sz="1800" b="1" dirty="0">
                <a:solidFill>
                  <a:srgbClr val="262626"/>
                </a:solidFill>
              </a:endParaRPr>
            </a:p>
            <a:p>
              <a:pPr marL="457200" lvl="1" indent="0">
                <a:buClr>
                  <a:srgbClr val="00628B"/>
                </a:buClr>
                <a:buNone/>
              </a:pPr>
              <a:endParaRPr lang="da-DK" sz="14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en-GB" sz="1800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3932" y="2287010"/>
            <a:ext cx="8160594" cy="1565029"/>
            <a:chOff x="512942" y="2242040"/>
            <a:chExt cx="8160594" cy="1565029"/>
          </a:xfrm>
        </p:grpSpPr>
        <p:pic>
          <p:nvPicPr>
            <p:cNvPr id="17" name="Billede 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42" y="2242040"/>
              <a:ext cx="533719" cy="538222"/>
            </a:xfrm>
            <a:prstGeom prst="rect">
              <a:avLst/>
            </a:prstGeom>
          </p:spPr>
        </p:pic>
        <p:sp>
          <p:nvSpPr>
            <p:cNvPr id="18" name="Pladsholder til indhold 2"/>
            <p:cNvSpPr txBox="1">
              <a:spLocks/>
            </p:cNvSpPr>
            <p:nvPr/>
          </p:nvSpPr>
          <p:spPr>
            <a:xfrm>
              <a:off x="1190030" y="2321355"/>
              <a:ext cx="7483506" cy="1485714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你的任务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创建一个应用程序：可以把托盘上</a:t>
              </a:r>
              <a:r>
                <a:rPr lang="en-US" altLang="zh-CN" sz="1800" dirty="0">
                  <a:solidFill>
                    <a:srgbClr val="262626"/>
                  </a:solidFill>
                </a:rPr>
                <a:t>4</a:t>
              </a:r>
              <a:r>
                <a:rPr lang="zh-CN" altLang="en-US" sz="1800" dirty="0">
                  <a:solidFill>
                    <a:srgbClr val="262626"/>
                  </a:solidFill>
                </a:rPr>
                <a:t>个工件移动到其他位置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da-DK" sz="1800" b="1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endParaRPr lang="da-DK" sz="1800" b="1" dirty="0">
                <a:solidFill>
                  <a:srgbClr val="262626"/>
                </a:solidFill>
              </a:endParaRPr>
            </a:p>
            <a:p>
              <a:pPr marL="457200" lvl="1" indent="0">
                <a:buClr>
                  <a:srgbClr val="00628B"/>
                </a:buClr>
                <a:buNone/>
              </a:pPr>
              <a:endParaRPr lang="da-DK" sz="14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en-GB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7" name="Pladsholder til indhold 2"/>
          <p:cNvSpPr txBox="1">
            <a:spLocks/>
          </p:cNvSpPr>
          <p:nvPr/>
        </p:nvSpPr>
        <p:spPr>
          <a:xfrm>
            <a:off x="1116830" y="965215"/>
            <a:ext cx="7556706" cy="9288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628B"/>
              </a:buClr>
              <a:buNone/>
            </a:pPr>
            <a:r>
              <a:rPr lang="zh-CN" altLang="en-US" sz="1800" b="1" dirty="0">
                <a:solidFill>
                  <a:srgbClr val="DFDFD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培训师</a:t>
            </a:r>
            <a:endParaRPr lang="da-DK" sz="1800" b="1" dirty="0">
              <a:solidFill>
                <a:srgbClr val="DFDFD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DFDFDF"/>
                </a:solidFill>
              </a:rPr>
              <a:t>线程</a:t>
            </a:r>
            <a:endParaRPr lang="da-DK" sz="1800" dirty="0">
              <a:solidFill>
                <a:srgbClr val="DFDFDF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DFDFDF"/>
                </a:solidFill>
              </a:rPr>
              <a:t>力反馈</a:t>
            </a:r>
            <a:endParaRPr lang="da-DK" sz="1800" dirty="0">
              <a:solidFill>
                <a:srgbClr val="DFDFDF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DFDFDF"/>
                </a:solidFill>
              </a:rPr>
              <a:t>向导：探寻</a:t>
            </a:r>
            <a:endParaRPr lang="da-DK" sz="1800" dirty="0">
              <a:solidFill>
                <a:srgbClr val="DFDFDF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82" y="787518"/>
            <a:ext cx="2844034" cy="1862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8">
            <a:extLst>
              <a:ext uri="{FF2B5EF4-FFF2-40B4-BE49-F238E27FC236}">
                <a16:creationId xmlns:a16="http://schemas.microsoft.com/office/drawing/2014/main" id="{C428AD80-CC8B-468B-AC18-865B04EC65F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568642" y="1013952"/>
            <a:ext cx="484202" cy="48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808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73</a:t>
            </a:fld>
            <a:endParaRPr lang="en-US" dirty="0"/>
          </a:p>
        </p:txBody>
      </p:sp>
      <p:sp>
        <p:nvSpPr>
          <p:cNvPr id="15" name="Pladsholder til indhold 2"/>
          <p:cNvSpPr txBox="1">
            <a:spLocks/>
          </p:cNvSpPr>
          <p:nvPr/>
        </p:nvSpPr>
        <p:spPr>
          <a:xfrm>
            <a:off x="1192963" y="3102931"/>
            <a:ext cx="7483506" cy="2274611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628B"/>
              </a:buClr>
              <a:buNone/>
            </a:pPr>
            <a:r>
              <a:rPr lang="zh-CN" altLang="en-US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跟踪</a:t>
            </a:r>
            <a:endParaRPr lang="da-DK" sz="1800" b="1" dirty="0">
              <a:solidFill>
                <a:srgbClr val="262626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rgbClr val="00628B"/>
              </a:buClr>
            </a:pPr>
            <a:r>
              <a:rPr lang="zh-CN" altLang="en-US" sz="1800" b="1" dirty="0">
                <a:solidFill>
                  <a:srgbClr val="262626"/>
                </a:solidFill>
              </a:rPr>
              <a:t>问题</a:t>
            </a:r>
            <a:r>
              <a:rPr lang="en-US" altLang="zh-CN" sz="1800" b="1" dirty="0">
                <a:solidFill>
                  <a:srgbClr val="262626"/>
                </a:solidFill>
              </a:rPr>
              <a:t>/</a:t>
            </a:r>
            <a:r>
              <a:rPr lang="zh-CN" altLang="en-US" sz="1800" b="1" dirty="0">
                <a:solidFill>
                  <a:srgbClr val="262626"/>
                </a:solidFill>
              </a:rPr>
              <a:t>评论</a:t>
            </a:r>
            <a:endParaRPr lang="da-DK" sz="1800" b="1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grpSp>
        <p:nvGrpSpPr>
          <p:cNvPr id="11" name="Group 13"/>
          <p:cNvGrpSpPr/>
          <p:nvPr/>
        </p:nvGrpSpPr>
        <p:grpSpPr>
          <a:xfrm>
            <a:off x="586226" y="1082270"/>
            <a:ext cx="8087310" cy="993244"/>
            <a:chOff x="586226" y="3886050"/>
            <a:chExt cx="8087310" cy="993244"/>
          </a:xfrm>
        </p:grpSpPr>
        <p:pic>
          <p:nvPicPr>
            <p:cNvPr id="13" name="Billede 12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226" y="3892964"/>
              <a:ext cx="387150" cy="387150"/>
            </a:xfrm>
            <a:prstGeom prst="rect">
              <a:avLst/>
            </a:prstGeom>
          </p:spPr>
        </p:pic>
        <p:sp>
          <p:nvSpPr>
            <p:cNvPr id="14" name="Pladsholder til indhold 2"/>
            <p:cNvSpPr txBox="1">
              <a:spLocks/>
            </p:cNvSpPr>
            <p:nvPr/>
          </p:nvSpPr>
          <p:spPr>
            <a:xfrm>
              <a:off x="1190030" y="3886050"/>
              <a:ext cx="7483506" cy="993244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da-DK" sz="1800" b="1" dirty="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Success </a:t>
              </a:r>
              <a:r>
                <a:rPr lang="da-DK" sz="1800" b="1" dirty="0" err="1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criteria</a:t>
              </a:r>
              <a:endParaRPr lang="da-DK" sz="1800" b="1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The force feedback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function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 must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be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used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 to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detect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 the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workpieces</a:t>
              </a:r>
              <a:endParaRPr lang="da-DK" sz="1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The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seek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wizard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 must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be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used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 to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move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 the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workpieces</a:t>
              </a:r>
              <a:endParaRPr lang="da-DK" sz="1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All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workpieces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can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be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 removed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without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triggering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protective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 stop</a:t>
              </a:r>
            </a:p>
            <a:p>
              <a:pPr>
                <a:buClr>
                  <a:srgbClr val="00628B"/>
                </a:buClr>
              </a:pPr>
              <a:endParaRPr lang="da-DK" sz="1800" b="1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>
                <a:buClr>
                  <a:srgbClr val="00628B"/>
                </a:buClr>
              </a:pPr>
              <a:endParaRPr lang="da-DK" sz="1800" b="1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457200" lvl="1" indent="0">
                <a:buClr>
                  <a:srgbClr val="00628B"/>
                </a:buClr>
                <a:buNone/>
              </a:pPr>
              <a:endParaRPr lang="da-DK" sz="14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en-GB" sz="1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10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8" y="535723"/>
            <a:ext cx="5868361" cy="251795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8</a:t>
            </a:r>
            <a:r>
              <a:rPr lang="zh-CN" altLang="en-US" dirty="0"/>
              <a:t>：利用力反馈拆垛应用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590484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9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8" y="535723"/>
            <a:ext cx="4798840" cy="251795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9</a:t>
            </a:r>
            <a:r>
              <a:rPr lang="zh-CN" altLang="en-US" dirty="0"/>
              <a:t>：容易启动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74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63793" y="3886050"/>
            <a:ext cx="8087310" cy="928800"/>
            <a:chOff x="586226" y="3886050"/>
            <a:chExt cx="8087310" cy="928800"/>
          </a:xfrm>
        </p:grpSpPr>
        <p:pic>
          <p:nvPicPr>
            <p:cNvPr id="8" name="Billed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226" y="3892964"/>
              <a:ext cx="387150" cy="387150"/>
            </a:xfrm>
            <a:prstGeom prst="rect">
              <a:avLst/>
            </a:prstGeom>
          </p:spPr>
        </p:pic>
        <p:sp>
          <p:nvSpPr>
            <p:cNvPr id="11" name="Pladsholder til indhold 2"/>
            <p:cNvSpPr txBox="1">
              <a:spLocks/>
            </p:cNvSpPr>
            <p:nvPr/>
          </p:nvSpPr>
          <p:spPr>
            <a:xfrm>
              <a:off x="1190030" y="3886050"/>
              <a:ext cx="74835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成功标准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拆垛应用程序自动加载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机器人自动初始化和启动程序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en-GB" sz="1800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3178" y="2674516"/>
            <a:ext cx="8160594" cy="1199398"/>
            <a:chOff x="512942" y="2242040"/>
            <a:chExt cx="8160594" cy="1199398"/>
          </a:xfrm>
        </p:grpSpPr>
        <p:pic>
          <p:nvPicPr>
            <p:cNvPr id="17" name="Billede 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42" y="2242040"/>
              <a:ext cx="533719" cy="538222"/>
            </a:xfrm>
            <a:prstGeom prst="rect">
              <a:avLst/>
            </a:prstGeom>
          </p:spPr>
        </p:pic>
        <p:sp>
          <p:nvSpPr>
            <p:cNvPr id="18" name="Pladsholder til indhold 2"/>
            <p:cNvSpPr txBox="1">
              <a:spLocks/>
            </p:cNvSpPr>
            <p:nvPr/>
          </p:nvSpPr>
          <p:spPr>
            <a:xfrm>
              <a:off x="1190030" y="2321355"/>
              <a:ext cx="7483506" cy="1120083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你的任务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当开机后，设置机器人加载拆垛应用程序，自动初始化和启动程序</a:t>
              </a:r>
              <a:endParaRPr lang="en-GB" sz="1800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25792" y="1070925"/>
            <a:ext cx="8104894" cy="928800"/>
            <a:chOff x="568642" y="1137600"/>
            <a:chExt cx="8104894" cy="928800"/>
          </a:xfrm>
        </p:grpSpPr>
        <p:sp>
          <p:nvSpPr>
            <p:cNvPr id="7" name="Pladsholder til indhold 2"/>
            <p:cNvSpPr txBox="1">
              <a:spLocks/>
            </p:cNvSpPr>
            <p:nvPr/>
          </p:nvSpPr>
          <p:spPr>
            <a:xfrm>
              <a:off x="1116830" y="1137600"/>
              <a:ext cx="75567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培训师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da-DK" sz="1800" dirty="0">
                  <a:solidFill>
                    <a:srgbClr val="262626"/>
                  </a:solidFill>
                </a:rPr>
                <a:t>BeforeStart </a:t>
              </a:r>
              <a:r>
                <a:rPr lang="zh-CN" altLang="en-US" sz="1800" dirty="0">
                  <a:solidFill>
                    <a:srgbClr val="262626"/>
                  </a:solidFill>
                </a:rPr>
                <a:t>序列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相对路点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当主电源开机后，加载默认程序，自动初始化和启动程序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endParaRPr lang="da-DK" sz="14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en-GB" sz="1800" dirty="0">
                <a:solidFill>
                  <a:srgbClr val="262626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642" y="1186337"/>
              <a:ext cx="484202" cy="484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83776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9</a:t>
            </a:r>
            <a:endParaRPr lang="en-US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/>
              <a:t>BeforeStart </a:t>
            </a:r>
            <a:r>
              <a:rPr lang="zh-CN" altLang="en-US" dirty="0"/>
              <a:t>序列</a:t>
            </a:r>
            <a:endParaRPr lang="en-US" dirty="0"/>
          </a:p>
        </p:txBody>
      </p:sp>
      <p:pic>
        <p:nvPicPr>
          <p:cNvPr id="6" name="Picture 2"/>
          <p:cNvPicPr preferRelativeResize="0">
            <a:picLocks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05824" y="806400"/>
            <a:ext cx="5041142" cy="3960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662521" y="4006130"/>
            <a:ext cx="1224000" cy="162154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Pladsholder til indhold 2"/>
          <p:cNvSpPr txBox="1">
            <a:spLocks/>
          </p:cNvSpPr>
          <p:nvPr/>
        </p:nvSpPr>
        <p:spPr>
          <a:xfrm>
            <a:off x="512400" y="1052400"/>
            <a:ext cx="2993424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en-GB" sz="1800" dirty="0" err="1">
                <a:solidFill>
                  <a:srgbClr val="262626"/>
                </a:solidFill>
              </a:rPr>
              <a:t>BeforeStart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这个序列仅仅在程序开始前运行一次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能被用于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设置输出信号和变量为默认状态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运动机器人到</a:t>
            </a:r>
            <a:r>
              <a:rPr lang="en-US" altLang="zh-CN" sz="1000" dirty="0">
                <a:solidFill>
                  <a:srgbClr val="262626"/>
                </a:solidFill>
              </a:rPr>
              <a:t>home</a:t>
            </a:r>
            <a:r>
              <a:rPr lang="zh-CN" altLang="en-US" sz="1000" dirty="0">
                <a:solidFill>
                  <a:srgbClr val="262626"/>
                </a:solidFill>
              </a:rPr>
              <a:t>点</a:t>
            </a: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机器人程序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默认程序永远循环</a:t>
            </a:r>
            <a:endParaRPr lang="da-DK" sz="14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1053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093" y="848580"/>
            <a:ext cx="5182443" cy="388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基本指令</a:t>
            </a:r>
            <a:r>
              <a:rPr lang="en-US" dirty="0"/>
              <a:t>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相对路点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76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相对运动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线性移动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在程序中相对前一个位置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显示距离和角度</a:t>
            </a:r>
            <a:endParaRPr lang="da-DK" sz="1400" dirty="0">
              <a:solidFill>
                <a:srgbClr val="26262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80901" y="2020929"/>
            <a:ext cx="993206" cy="180945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ectangle 10"/>
          <p:cNvSpPr/>
          <p:nvPr/>
        </p:nvSpPr>
        <p:spPr>
          <a:xfrm>
            <a:off x="6445134" y="2012393"/>
            <a:ext cx="993206" cy="180945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ctangle 11"/>
          <p:cNvSpPr/>
          <p:nvPr/>
        </p:nvSpPr>
        <p:spPr>
          <a:xfrm>
            <a:off x="7680330" y="1346711"/>
            <a:ext cx="907715" cy="180945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ectangle 12"/>
          <p:cNvSpPr/>
          <p:nvPr/>
        </p:nvSpPr>
        <p:spPr>
          <a:xfrm>
            <a:off x="7798447" y="1858062"/>
            <a:ext cx="789598" cy="405740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10BA8C-8291-4504-8816-65251AFD8825}"/>
              </a:ext>
            </a:extLst>
          </p:cNvPr>
          <p:cNvSpPr txBox="1"/>
          <p:nvPr/>
        </p:nvSpPr>
        <p:spPr>
          <a:xfrm>
            <a:off x="619848" y="4015325"/>
            <a:ext cx="2743200" cy="623486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r>
              <a:rPr lang="zh-CN" altLang="en-US" sz="1000" dirty="0">
                <a:latin typeface="+mn-lt"/>
                <a:cs typeface="Tahoma"/>
              </a:rPr>
              <a:t>提示：如果第一个路点为相对路点，机器人将跳过“自动”回初始点操作，并移动到相对距离</a:t>
            </a:r>
          </a:p>
        </p:txBody>
      </p:sp>
    </p:spTree>
    <p:extLst>
      <p:ext uri="{BB962C8B-B14F-4D97-AF65-F5344CB8AC3E}">
        <p14:creationId xmlns:p14="http://schemas.microsoft.com/office/powerpoint/2010/main" val="20739721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56" y="783386"/>
            <a:ext cx="5241580" cy="38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838384"/>
            <a:ext cx="2893205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目的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设置机器人可以自动启动，不需要操作者干预</a:t>
            </a: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如何做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选择默认程序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设置数字输入信号自动启动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设置数字输入信号自动初始化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保存安装设置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重新启动机器人</a:t>
            </a:r>
            <a:br>
              <a:rPr lang="da-DK" sz="1400" dirty="0">
                <a:solidFill>
                  <a:srgbClr val="262626"/>
                </a:solidFill>
              </a:rPr>
            </a:br>
            <a:endParaRPr lang="da-DK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注意：机器人将</a:t>
            </a:r>
            <a:r>
              <a:rPr lang="zh-CN" altLang="en-US" sz="1400" dirty="0">
                <a:solidFill>
                  <a:srgbClr val="FF0000"/>
                </a:solidFill>
              </a:rPr>
              <a:t>总是</a:t>
            </a:r>
            <a:r>
              <a:rPr lang="zh-CN" altLang="en-US" sz="1400" dirty="0"/>
              <a:t>在启动时导入默认（</a:t>
            </a:r>
            <a:r>
              <a:rPr lang="en-US" altLang="zh-CN" sz="1400" dirty="0"/>
              <a:t>default</a:t>
            </a:r>
            <a:r>
              <a:rPr lang="zh-CN" altLang="en-US" sz="1400" dirty="0"/>
              <a:t>）安装设置文件</a:t>
            </a:r>
            <a:endParaRPr lang="da-DK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默认程序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77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293" y="3731689"/>
            <a:ext cx="2209190" cy="185806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8282667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9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8" y="535723"/>
            <a:ext cx="4798840" cy="251795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9</a:t>
            </a:r>
            <a:r>
              <a:rPr lang="zh-CN" altLang="en-US" dirty="0"/>
              <a:t>：容易启动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78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63793" y="3886050"/>
            <a:ext cx="8087310" cy="928800"/>
            <a:chOff x="586226" y="3886050"/>
            <a:chExt cx="8087310" cy="928800"/>
          </a:xfrm>
        </p:grpSpPr>
        <p:pic>
          <p:nvPicPr>
            <p:cNvPr id="8" name="Billed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226" y="3892964"/>
              <a:ext cx="387150" cy="387150"/>
            </a:xfrm>
            <a:prstGeom prst="rect">
              <a:avLst/>
            </a:prstGeom>
          </p:spPr>
        </p:pic>
        <p:sp>
          <p:nvSpPr>
            <p:cNvPr id="11" name="Pladsholder til indhold 2"/>
            <p:cNvSpPr txBox="1">
              <a:spLocks/>
            </p:cNvSpPr>
            <p:nvPr/>
          </p:nvSpPr>
          <p:spPr>
            <a:xfrm>
              <a:off x="1190030" y="3886050"/>
              <a:ext cx="74835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成功标准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拆垛应用程序自动加载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机器人自动初始化和启动程序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en-GB" sz="1800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3178" y="2674516"/>
            <a:ext cx="8160594" cy="1199398"/>
            <a:chOff x="512942" y="2242040"/>
            <a:chExt cx="8160594" cy="1199398"/>
          </a:xfrm>
        </p:grpSpPr>
        <p:pic>
          <p:nvPicPr>
            <p:cNvPr id="17" name="Billede 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42" y="2242040"/>
              <a:ext cx="533719" cy="538222"/>
            </a:xfrm>
            <a:prstGeom prst="rect">
              <a:avLst/>
            </a:prstGeom>
          </p:spPr>
        </p:pic>
        <p:sp>
          <p:nvSpPr>
            <p:cNvPr id="18" name="Pladsholder til indhold 2"/>
            <p:cNvSpPr txBox="1">
              <a:spLocks/>
            </p:cNvSpPr>
            <p:nvPr/>
          </p:nvSpPr>
          <p:spPr>
            <a:xfrm>
              <a:off x="1190030" y="2321355"/>
              <a:ext cx="7483506" cy="1120083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你的任务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当开机后，设置机器人加载拆垛应用程序，自动初始化和启动程序</a:t>
              </a:r>
              <a:endParaRPr lang="en-GB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7" name="Pladsholder til indhold 2"/>
          <p:cNvSpPr txBox="1">
            <a:spLocks/>
          </p:cNvSpPr>
          <p:nvPr/>
        </p:nvSpPr>
        <p:spPr>
          <a:xfrm>
            <a:off x="1173980" y="1070925"/>
            <a:ext cx="7556706" cy="9288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628B"/>
              </a:buClr>
              <a:buNone/>
            </a:pPr>
            <a:r>
              <a:rPr lang="zh-CN" altLang="en-US" sz="1800" b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培训师</a:t>
            </a:r>
            <a:endParaRPr lang="da-DK" sz="1800" b="1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rgbClr val="00628B"/>
              </a:buClr>
            </a:pPr>
            <a:r>
              <a:rPr lang="da-DK" sz="1800" dirty="0">
                <a:solidFill>
                  <a:schemeClr val="bg2"/>
                </a:solidFill>
              </a:rPr>
              <a:t>BeforeStart </a:t>
            </a:r>
            <a:r>
              <a:rPr lang="zh-CN" altLang="en-US" sz="1800" dirty="0">
                <a:solidFill>
                  <a:schemeClr val="bg2"/>
                </a:solidFill>
              </a:rPr>
              <a:t>序列</a:t>
            </a:r>
            <a:endParaRPr lang="da-DK" sz="1800" dirty="0">
              <a:solidFill>
                <a:schemeClr val="bg2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chemeClr val="bg2"/>
                </a:solidFill>
              </a:rPr>
              <a:t>相对路点</a:t>
            </a:r>
            <a:endParaRPr lang="da-DK" sz="1800" dirty="0">
              <a:solidFill>
                <a:schemeClr val="bg2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chemeClr val="bg2"/>
                </a:solidFill>
              </a:rPr>
              <a:t>当主电源开机后，加载默认程序，自动初始化和启动程序</a:t>
            </a:r>
            <a:endParaRPr lang="da-DK" sz="1800" dirty="0">
              <a:solidFill>
                <a:schemeClr val="bg2"/>
              </a:solidFill>
            </a:endParaRPr>
          </a:p>
          <a:p>
            <a:pPr>
              <a:buClr>
                <a:srgbClr val="00628B"/>
              </a:buClr>
            </a:pPr>
            <a:endParaRPr lang="da-DK" sz="1400" dirty="0">
              <a:solidFill>
                <a:schemeClr val="bg2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pic>
        <p:nvPicPr>
          <p:cNvPr id="15" name="Picture 18">
            <a:extLst>
              <a:ext uri="{FF2B5EF4-FFF2-40B4-BE49-F238E27FC236}">
                <a16:creationId xmlns:a16="http://schemas.microsoft.com/office/drawing/2014/main" id="{A91AF048-9F08-4E4C-A62E-E83F186A1E8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25792" y="1119662"/>
            <a:ext cx="484202" cy="48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97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79</a:t>
            </a:fld>
            <a:endParaRPr lang="en-US" dirty="0"/>
          </a:p>
        </p:txBody>
      </p:sp>
      <p:sp>
        <p:nvSpPr>
          <p:cNvPr id="23" name="Pladsholder til indhold 2"/>
          <p:cNvSpPr txBox="1">
            <a:spLocks/>
          </p:cNvSpPr>
          <p:nvPr/>
        </p:nvSpPr>
        <p:spPr>
          <a:xfrm>
            <a:off x="1194868" y="2500270"/>
            <a:ext cx="7483506" cy="2274611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628B"/>
              </a:buClr>
              <a:buNone/>
            </a:pPr>
            <a:r>
              <a:rPr lang="zh-CN" altLang="en-US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跟踪</a:t>
            </a:r>
            <a:endParaRPr lang="da-DK" sz="1800" b="1" dirty="0">
              <a:solidFill>
                <a:srgbClr val="262626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问题</a:t>
            </a:r>
            <a:r>
              <a:rPr lang="en-US" altLang="zh-CN" sz="1800" dirty="0">
                <a:solidFill>
                  <a:srgbClr val="262626"/>
                </a:solidFill>
              </a:rPr>
              <a:t>/</a:t>
            </a:r>
            <a:r>
              <a:rPr lang="zh-CN" altLang="en-US" sz="1800" dirty="0">
                <a:solidFill>
                  <a:srgbClr val="262626"/>
                </a:solidFill>
              </a:rPr>
              <a:t>评论</a:t>
            </a:r>
            <a:endParaRPr lang="da-DK" sz="18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da-DK" sz="1800" b="1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8" y="535723"/>
            <a:ext cx="4798840" cy="251795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9</a:t>
            </a:r>
            <a:r>
              <a:rPr lang="zh-CN" altLang="en-US" dirty="0"/>
              <a:t>：容易启动</a:t>
            </a:r>
            <a:endParaRPr lang="da-DK" dirty="0"/>
          </a:p>
        </p:txBody>
      </p:sp>
      <p:grpSp>
        <p:nvGrpSpPr>
          <p:cNvPr id="13" name="Group 15"/>
          <p:cNvGrpSpPr/>
          <p:nvPr/>
        </p:nvGrpSpPr>
        <p:grpSpPr>
          <a:xfrm>
            <a:off x="493178" y="1036216"/>
            <a:ext cx="8160594" cy="1199398"/>
            <a:chOff x="512942" y="2242040"/>
            <a:chExt cx="8160594" cy="1199398"/>
          </a:xfrm>
        </p:grpSpPr>
        <p:pic>
          <p:nvPicPr>
            <p:cNvPr id="14" name="Billed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42" y="2242040"/>
              <a:ext cx="533719" cy="538222"/>
            </a:xfrm>
            <a:prstGeom prst="rect">
              <a:avLst/>
            </a:prstGeom>
          </p:spPr>
        </p:pic>
        <p:sp>
          <p:nvSpPr>
            <p:cNvPr id="15" name="Pladsholder til indhold 2"/>
            <p:cNvSpPr txBox="1">
              <a:spLocks/>
            </p:cNvSpPr>
            <p:nvPr/>
          </p:nvSpPr>
          <p:spPr>
            <a:xfrm>
              <a:off x="1190030" y="2321355"/>
              <a:ext cx="7483506" cy="1120083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da-DK" sz="1800" b="1" dirty="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Your tasks</a:t>
              </a:r>
            </a:p>
            <a:p>
              <a:pPr>
                <a:buClr>
                  <a:srgbClr val="00628B"/>
                </a:buClr>
              </a:pP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Set up the robot to load the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destacking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 application, auto-initialize and start program when the main power is </a:t>
              </a:r>
              <a:r>
                <a:rPr lang="da-DK" sz="1800" dirty="0" err="1">
                  <a:solidFill>
                    <a:schemeClr val="bg1">
                      <a:lumMod val="75000"/>
                    </a:schemeClr>
                  </a:solidFill>
                </a:rPr>
                <a:t>turned</a:t>
              </a:r>
              <a:r>
                <a:rPr lang="da-DK" sz="1800" dirty="0">
                  <a:solidFill>
                    <a:schemeClr val="bg1">
                      <a:lumMod val="75000"/>
                    </a:schemeClr>
                  </a:solidFill>
                </a:rPr>
                <a:t> on</a:t>
              </a:r>
              <a:endParaRPr lang="en-GB" sz="1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0156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620" y="818230"/>
            <a:ext cx="5267574" cy="394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选项卡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目的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和外部设备通讯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硬件接线到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控制箱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工具端接头</a:t>
            </a:r>
            <a:endParaRPr lang="en-GB" sz="1000" dirty="0">
              <a:solidFill>
                <a:srgbClr val="262626"/>
              </a:solidFill>
            </a:endParaRPr>
          </a:p>
          <a:p>
            <a:pPr marL="646113" lvl="2" indent="-285750"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信号资源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控制箱</a:t>
            </a:r>
            <a:endParaRPr lang="da-DK" sz="1000" dirty="0">
              <a:solidFill>
                <a:srgbClr val="262626"/>
              </a:solidFill>
            </a:endParaRPr>
          </a:p>
          <a:p>
            <a:pPr marL="1435100" lvl="2" indent="-265113">
              <a:buClr>
                <a:srgbClr val="00628B"/>
              </a:buClr>
            </a:pPr>
            <a:r>
              <a:rPr lang="da-DK" sz="1000" dirty="0">
                <a:solidFill>
                  <a:srgbClr val="262626"/>
                </a:solidFill>
              </a:rPr>
              <a:t>16 DI</a:t>
            </a:r>
          </a:p>
          <a:p>
            <a:pPr marL="1435100" lvl="2" indent="-265113">
              <a:buClr>
                <a:srgbClr val="00628B"/>
              </a:buClr>
            </a:pPr>
            <a:r>
              <a:rPr lang="da-DK" sz="1000" dirty="0">
                <a:solidFill>
                  <a:srgbClr val="262626"/>
                </a:solidFill>
              </a:rPr>
              <a:t>16 DO</a:t>
            </a:r>
          </a:p>
          <a:p>
            <a:pPr marL="1435100" lvl="2" indent="-265113">
              <a:buClr>
                <a:srgbClr val="00628B"/>
              </a:buClr>
            </a:pPr>
            <a:r>
              <a:rPr lang="da-DK" sz="1000" dirty="0">
                <a:solidFill>
                  <a:srgbClr val="262626"/>
                </a:solidFill>
              </a:rPr>
              <a:t>2 AI</a:t>
            </a:r>
          </a:p>
          <a:p>
            <a:pPr marL="1435100" lvl="2" indent="-265113">
              <a:buClr>
                <a:srgbClr val="00628B"/>
              </a:buClr>
            </a:pPr>
            <a:r>
              <a:rPr lang="da-DK" sz="1000" dirty="0">
                <a:solidFill>
                  <a:srgbClr val="262626"/>
                </a:solidFill>
              </a:rPr>
              <a:t>2 AO</a:t>
            </a: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工具端接头</a:t>
            </a:r>
            <a:endParaRPr lang="da-DK" sz="1000" dirty="0">
              <a:solidFill>
                <a:srgbClr val="262626"/>
              </a:solidFill>
            </a:endParaRPr>
          </a:p>
          <a:p>
            <a:pPr marL="1435100" lvl="2" indent="-265113">
              <a:buClr>
                <a:srgbClr val="00628B"/>
              </a:buClr>
            </a:pPr>
            <a:r>
              <a:rPr lang="da-DK" sz="1000" dirty="0">
                <a:solidFill>
                  <a:srgbClr val="262626"/>
                </a:solidFill>
              </a:rPr>
              <a:t>2 DI</a:t>
            </a:r>
          </a:p>
          <a:p>
            <a:pPr marL="1435100" lvl="2" indent="-265113">
              <a:buClr>
                <a:srgbClr val="00628B"/>
              </a:buClr>
            </a:pPr>
            <a:r>
              <a:rPr lang="da-DK" sz="1000" dirty="0">
                <a:solidFill>
                  <a:srgbClr val="262626"/>
                </a:solidFill>
              </a:rPr>
              <a:t>2DO</a:t>
            </a:r>
          </a:p>
          <a:p>
            <a:pPr marL="1435100" lvl="2" indent="-265113">
              <a:buClr>
                <a:srgbClr val="00628B"/>
              </a:buClr>
            </a:pPr>
            <a:r>
              <a:rPr lang="da-DK" sz="1000" dirty="0">
                <a:solidFill>
                  <a:srgbClr val="262626"/>
                </a:solidFill>
              </a:rPr>
              <a:t>2AI</a:t>
            </a:r>
          </a:p>
        </p:txBody>
      </p:sp>
      <p:sp>
        <p:nvSpPr>
          <p:cNvPr id="10" name="Rektangel 3"/>
          <p:cNvSpPr/>
          <p:nvPr/>
        </p:nvSpPr>
        <p:spPr>
          <a:xfrm>
            <a:off x="4461659" y="1014673"/>
            <a:ext cx="265347" cy="126000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32770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indhold 2"/>
          <p:cNvSpPr txBox="1">
            <a:spLocks/>
          </p:cNvSpPr>
          <p:nvPr/>
        </p:nvSpPr>
        <p:spPr>
          <a:xfrm>
            <a:off x="512400" y="1052400"/>
            <a:ext cx="2819198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628B"/>
              </a:buClr>
              <a:buNone/>
            </a:pPr>
            <a:r>
              <a:rPr lang="en-US" altLang="zh-CN" sz="1800" dirty="0">
                <a:solidFill>
                  <a:srgbClr val="262626"/>
                </a:solidFill>
                <a:hlinkClick r:id="rId3"/>
              </a:rPr>
              <a:t>http://www.universal-robots.cn/support/</a:t>
            </a:r>
            <a:endParaRPr lang="en-US" altLang="zh-CN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altLang="zh-CN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常见问题回答（</a:t>
            </a:r>
            <a:r>
              <a:rPr lang="da-DK" sz="1800" dirty="0">
                <a:solidFill>
                  <a:srgbClr val="262626"/>
                </a:solidFill>
              </a:rPr>
              <a:t>FAQ</a:t>
            </a:r>
            <a:r>
              <a:rPr lang="zh-CN" altLang="en-US" sz="1800" dirty="0">
                <a:solidFill>
                  <a:srgbClr val="262626"/>
                </a:solidFill>
              </a:rPr>
              <a:t>）</a:t>
            </a: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如何做（</a:t>
            </a:r>
            <a:r>
              <a:rPr lang="da-DK" sz="1800" dirty="0">
                <a:solidFill>
                  <a:srgbClr val="262626"/>
                </a:solidFill>
              </a:rPr>
              <a:t>How to’s</a:t>
            </a:r>
            <a:r>
              <a:rPr lang="zh-CN" altLang="en-US" sz="1800" dirty="0">
                <a:solidFill>
                  <a:srgbClr val="262626"/>
                </a:solidFill>
              </a:rPr>
              <a:t>）</a:t>
            </a: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下载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魔法文件（</a:t>
            </a:r>
            <a:r>
              <a:rPr lang="da-DK" sz="1400" dirty="0">
                <a:solidFill>
                  <a:srgbClr val="262626"/>
                </a:solidFill>
              </a:rPr>
              <a:t>Magic files</a:t>
            </a:r>
            <a:r>
              <a:rPr lang="zh-CN" altLang="en-US" sz="1400" dirty="0">
                <a:solidFill>
                  <a:srgbClr val="262626"/>
                </a:solidFill>
              </a:rPr>
              <a:t>）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固件（</a:t>
            </a:r>
            <a:r>
              <a:rPr lang="da-DK" sz="1400" dirty="0">
                <a:solidFill>
                  <a:srgbClr val="262626"/>
                </a:solidFill>
              </a:rPr>
              <a:t>Software firmware</a:t>
            </a:r>
            <a:r>
              <a:rPr lang="zh-CN" altLang="en-US" sz="1400" dirty="0">
                <a:solidFill>
                  <a:srgbClr val="262626"/>
                </a:solidFill>
              </a:rPr>
              <a:t>）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模拟软件（</a:t>
            </a:r>
            <a:r>
              <a:rPr lang="da-DK" sz="1400" dirty="0">
                <a:solidFill>
                  <a:srgbClr val="262626"/>
                </a:solidFill>
              </a:rPr>
              <a:t>URSim</a:t>
            </a:r>
            <a:r>
              <a:rPr lang="zh-CN" altLang="en-US" sz="1400" dirty="0">
                <a:solidFill>
                  <a:srgbClr val="262626"/>
                </a:solidFill>
              </a:rPr>
              <a:t>）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日志阅读器（</a:t>
            </a:r>
            <a:r>
              <a:rPr lang="da-DK" sz="1400" dirty="0">
                <a:solidFill>
                  <a:srgbClr val="262626"/>
                </a:solidFill>
              </a:rPr>
              <a:t>Log reader</a:t>
            </a:r>
            <a:r>
              <a:rPr lang="zh-CN" altLang="en-US" sz="1400" dirty="0">
                <a:solidFill>
                  <a:srgbClr val="262626"/>
                </a:solidFill>
              </a:rPr>
              <a:t>）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CAD </a:t>
            </a:r>
            <a:r>
              <a:rPr lang="zh-CN" altLang="en-US" sz="1400" dirty="0">
                <a:solidFill>
                  <a:srgbClr val="262626"/>
                </a:solidFill>
              </a:rPr>
              <a:t>图纸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手册</a:t>
            </a:r>
            <a:endParaRPr lang="en-US" altLang="zh-CN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br>
              <a:rPr lang="da-DK" sz="1400" dirty="0">
                <a:solidFill>
                  <a:srgbClr val="262626"/>
                </a:solidFill>
              </a:rPr>
            </a:br>
            <a:endParaRPr lang="da-DK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在线资源：下载和小窍门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80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598" y="1052400"/>
            <a:ext cx="5341938" cy="318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9771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" y="535786"/>
            <a:ext cx="9144000" cy="460495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81</a:t>
            </a:fld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8" y="535723"/>
            <a:ext cx="4798840" cy="251795"/>
          </a:xfrm>
        </p:spPr>
        <p:txBody>
          <a:bodyPr/>
          <a:lstStyle/>
          <a:p>
            <a:r>
              <a:rPr lang="zh-CN" altLang="en-US" dirty="0"/>
              <a:t>附录：</a:t>
            </a:r>
            <a:endParaRPr lang="da-DK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86" y="504185"/>
            <a:ext cx="38095" cy="27619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11</a:t>
            </a:r>
          </a:p>
        </p:txBody>
      </p:sp>
      <p:sp>
        <p:nvSpPr>
          <p:cNvPr id="12" name="Pladsholder til indhold 2"/>
          <p:cNvSpPr txBox="1">
            <a:spLocks/>
          </p:cNvSpPr>
          <p:nvPr/>
        </p:nvSpPr>
        <p:spPr>
          <a:xfrm>
            <a:off x="512400" y="1052400"/>
            <a:ext cx="2993424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400" dirty="0">
                <a:solidFill>
                  <a:srgbClr val="262626"/>
                </a:solidFill>
              </a:rPr>
              <a:t>通用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000" dirty="0">
                <a:solidFill>
                  <a:srgbClr val="262626"/>
                </a:solidFill>
              </a:rPr>
              <a:t>“关于”屏幕</a:t>
            </a:r>
            <a:endParaRPr lang="da-DK" sz="10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r>
              <a:rPr lang="zh-CN" altLang="en-US" sz="1000" dirty="0">
                <a:solidFill>
                  <a:srgbClr val="262626"/>
                </a:solidFill>
              </a:rPr>
              <a:t>            嵌入式手册</a:t>
            </a:r>
            <a:endParaRPr lang="da-DK" sz="10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400" dirty="0">
                <a:solidFill>
                  <a:srgbClr val="262626"/>
                </a:solidFill>
              </a:rPr>
              <a:t>设置机器人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000" dirty="0">
                <a:solidFill>
                  <a:srgbClr val="262626"/>
                </a:solidFill>
              </a:rPr>
              <a:t>语言和单位</a:t>
            </a:r>
            <a:endParaRPr lang="en-US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000" dirty="0">
                <a:solidFill>
                  <a:srgbClr val="262626"/>
                </a:solidFill>
              </a:rPr>
              <a:t>更新机器人软件</a:t>
            </a:r>
            <a:endParaRPr lang="en-US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000" dirty="0">
                <a:solidFill>
                  <a:srgbClr val="262626"/>
                </a:solidFill>
              </a:rPr>
              <a:t>设置密码</a:t>
            </a:r>
            <a:endParaRPr lang="en-US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000" dirty="0">
                <a:solidFill>
                  <a:srgbClr val="262626"/>
                </a:solidFill>
              </a:rPr>
              <a:t>标定屏幕</a:t>
            </a:r>
            <a:endParaRPr lang="en-US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000" dirty="0">
                <a:solidFill>
                  <a:srgbClr val="262626"/>
                </a:solidFill>
              </a:rPr>
              <a:t>设置网络</a:t>
            </a:r>
            <a:endParaRPr lang="en-US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000" dirty="0">
                <a:solidFill>
                  <a:srgbClr val="262626"/>
                </a:solidFill>
              </a:rPr>
              <a:t>设置时间和日期</a:t>
            </a:r>
            <a:endParaRPr lang="en-US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en-US" sz="1000" dirty="0" err="1">
                <a:solidFill>
                  <a:srgbClr val="262626"/>
                </a:solidFill>
              </a:rPr>
              <a:t>URCaps</a:t>
            </a:r>
            <a:r>
              <a:rPr lang="en-US" sz="1000" dirty="0">
                <a:solidFill>
                  <a:srgbClr val="262626"/>
                </a:solidFill>
              </a:rPr>
              <a:t> </a:t>
            </a:r>
            <a:r>
              <a:rPr lang="zh-CN" altLang="en-US" sz="1000" dirty="0">
                <a:solidFill>
                  <a:srgbClr val="262626"/>
                </a:solidFill>
              </a:rPr>
              <a:t>设置</a:t>
            </a: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400" dirty="0">
                <a:solidFill>
                  <a:srgbClr val="262626"/>
                </a:solidFill>
              </a:rPr>
              <a:t>安装设置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62626"/>
                </a:solidFill>
              </a:rPr>
              <a:t>最大负载计算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62626"/>
                </a:solidFill>
              </a:rPr>
              <a:t>安装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000" dirty="0">
                <a:solidFill>
                  <a:srgbClr val="262626"/>
                </a:solidFill>
              </a:rPr>
              <a:t>I/O </a:t>
            </a:r>
            <a:r>
              <a:rPr lang="zh-CN" altLang="en-US" sz="1000" dirty="0">
                <a:solidFill>
                  <a:srgbClr val="262626"/>
                </a:solidFill>
              </a:rPr>
              <a:t>动作设置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62626"/>
                </a:solidFill>
              </a:rPr>
              <a:t>可调节的安全设置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000" dirty="0">
                <a:solidFill>
                  <a:srgbClr val="262626"/>
                </a:solidFill>
              </a:rPr>
              <a:t>3</a:t>
            </a:r>
            <a:r>
              <a:rPr lang="zh-CN" altLang="en-US" sz="1000" dirty="0">
                <a:solidFill>
                  <a:srgbClr val="262626"/>
                </a:solidFill>
              </a:rPr>
              <a:t>位置使能设置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000" dirty="0">
                <a:solidFill>
                  <a:srgbClr val="262626"/>
                </a:solidFill>
              </a:rPr>
              <a:t>Modbus TCP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000" dirty="0">
                <a:solidFill>
                  <a:srgbClr val="262626"/>
                </a:solidFill>
              </a:rPr>
              <a:t>Ethernet/IP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000" dirty="0">
                <a:solidFill>
                  <a:srgbClr val="262626"/>
                </a:solidFill>
              </a:rPr>
              <a:t>ProfiNet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000" dirty="0">
              <a:solidFill>
                <a:srgbClr val="262626"/>
              </a:solidFill>
            </a:endParaRPr>
          </a:p>
        </p:txBody>
      </p:sp>
      <p:sp>
        <p:nvSpPr>
          <p:cNvPr id="13" name="Pladsholder til indhold 2"/>
          <p:cNvSpPr txBox="1">
            <a:spLocks/>
          </p:cNvSpPr>
          <p:nvPr/>
        </p:nvSpPr>
        <p:spPr>
          <a:xfrm>
            <a:off x="3753990" y="1052400"/>
            <a:ext cx="2993424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400" dirty="0">
                <a:solidFill>
                  <a:srgbClr val="262626"/>
                </a:solidFill>
              </a:rPr>
              <a:t>编程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000" dirty="0">
                <a:solidFill>
                  <a:srgbClr val="262626"/>
                </a:solidFill>
              </a:rPr>
              <a:t>编辑区域</a:t>
            </a:r>
            <a:r>
              <a:rPr lang="da-DK" sz="1000" dirty="0">
                <a:solidFill>
                  <a:srgbClr val="262626"/>
                </a:solidFill>
              </a:rPr>
              <a:t> / Dashboard</a:t>
            </a: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000" dirty="0">
                <a:solidFill>
                  <a:srgbClr val="262626"/>
                </a:solidFill>
              </a:rPr>
              <a:t>变量范围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000" dirty="0">
                <a:solidFill>
                  <a:srgbClr val="262626"/>
                </a:solidFill>
              </a:rPr>
              <a:t>事件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da-DK" sz="1000" dirty="0">
                <a:solidFill>
                  <a:srgbClr val="262626"/>
                </a:solidFill>
              </a:rPr>
              <a:t>URScript</a:t>
            </a:r>
            <a:r>
              <a:rPr lang="zh-CN" altLang="en-US" sz="1000" dirty="0">
                <a:solidFill>
                  <a:srgbClr val="262626"/>
                </a:solidFill>
              </a:rPr>
              <a:t>介绍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000" dirty="0">
                <a:solidFill>
                  <a:srgbClr val="262626"/>
                </a:solidFill>
              </a:rPr>
              <a:t>力控制</a:t>
            </a:r>
            <a:endParaRPr lang="da-DK" sz="10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400" dirty="0">
                <a:solidFill>
                  <a:srgbClr val="262626"/>
                </a:solidFill>
              </a:rPr>
              <a:t>其他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62626"/>
                </a:solidFill>
              </a:rPr>
              <a:t>魔法文件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62626"/>
                </a:solidFill>
              </a:rPr>
              <a:t>软件更新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62626"/>
                </a:solidFill>
              </a:rPr>
              <a:t>固件更新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000" dirty="0">
                <a:solidFill>
                  <a:srgbClr val="262626"/>
                </a:solidFill>
              </a:rPr>
              <a:t>URSim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62626"/>
                </a:solidFill>
              </a:rPr>
              <a:t>日志历史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000" dirty="0">
                <a:solidFill>
                  <a:srgbClr val="262626"/>
                </a:solidFill>
              </a:rPr>
              <a:t>Support Log Reader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62626"/>
                </a:solidFill>
              </a:rPr>
              <a:t>用户界面：工具端接头</a:t>
            </a:r>
            <a:endParaRPr lang="da-DK" sz="10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400" dirty="0">
                <a:solidFill>
                  <a:srgbClr val="262626"/>
                </a:solidFill>
              </a:rPr>
              <a:t>安全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62626"/>
                </a:solidFill>
              </a:rPr>
              <a:t>标准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000" dirty="0">
                <a:solidFill>
                  <a:srgbClr val="262626"/>
                </a:solidFill>
              </a:rPr>
              <a:t>TÜV </a:t>
            </a:r>
            <a:r>
              <a:rPr lang="zh-CN" altLang="en-US" sz="1000" dirty="0">
                <a:solidFill>
                  <a:srgbClr val="262626"/>
                </a:solidFill>
              </a:rPr>
              <a:t>认证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62626"/>
                </a:solidFill>
              </a:rPr>
              <a:t>风险评估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0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4944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关于</a:t>
            </a:r>
            <a:endParaRPr lang="en-US" dirty="0"/>
          </a:p>
        </p:txBody>
      </p:sp>
      <p:sp>
        <p:nvSpPr>
          <p:cNvPr id="5" name="Pladsholder til indhold 2"/>
          <p:cNvSpPr txBox="1">
            <a:spLocks/>
          </p:cNvSpPr>
          <p:nvPr/>
        </p:nvSpPr>
        <p:spPr>
          <a:xfrm>
            <a:off x="360001" y="900000"/>
            <a:ext cx="2960716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>
                  <a:lumMod val="40000"/>
                  <a:lumOff val="60000"/>
                </a:schemeClr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信息</a:t>
            </a:r>
            <a:endParaRPr lang="en-US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系列号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软件版本号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IP</a:t>
            </a:r>
            <a:r>
              <a:rPr lang="zh-CN" altLang="en-US" sz="1400" dirty="0">
                <a:solidFill>
                  <a:srgbClr val="262626"/>
                </a:solidFill>
              </a:rPr>
              <a:t>地址</a:t>
            </a:r>
            <a:endParaRPr lang="en-US" altLang="zh-CN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62626"/>
                </a:solidFill>
              </a:rPr>
              <a:t>V3.3</a:t>
            </a:r>
            <a:r>
              <a:rPr lang="zh-CN" altLang="en-US" sz="1400" dirty="0">
                <a:solidFill>
                  <a:srgbClr val="262626"/>
                </a:solidFill>
              </a:rPr>
              <a:t>版将显示安全控制板固件版本号</a:t>
            </a:r>
            <a:endParaRPr lang="en-US" sz="1400" dirty="0">
              <a:solidFill>
                <a:srgbClr val="262626"/>
              </a:solidFill>
            </a:endParaRPr>
          </a:p>
          <a:p>
            <a:pPr marL="646113" lvl="2" indent="-285750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 marL="630238" lvl="2" indent="-269875">
              <a:buClr>
                <a:schemeClr val="tx2">
                  <a:lumMod val="40000"/>
                  <a:lumOff val="60000"/>
                </a:schemeClr>
              </a:buClr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86" y="900000"/>
            <a:ext cx="5325849" cy="386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5230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嵌入式手册</a:t>
            </a:r>
            <a:endParaRPr lang="en-US" dirty="0"/>
          </a:p>
        </p:txBody>
      </p:sp>
      <p:sp>
        <p:nvSpPr>
          <p:cNvPr id="5" name="Pladsholder til indhold 2"/>
          <p:cNvSpPr txBox="1">
            <a:spLocks/>
          </p:cNvSpPr>
          <p:nvPr/>
        </p:nvSpPr>
        <p:spPr>
          <a:xfrm>
            <a:off x="360000" y="900000"/>
            <a:ext cx="30456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>
                  <a:lumMod val="40000"/>
                  <a:lumOff val="60000"/>
                </a:schemeClr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特点</a:t>
            </a:r>
            <a:endParaRPr lang="en-US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用选用的语言显示</a:t>
            </a:r>
            <a:endParaRPr lang="en-US" altLang="zh-CN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软件使用手册的“简洁”版本</a:t>
            </a:r>
            <a:endParaRPr lang="en-US" sz="1400" dirty="0">
              <a:solidFill>
                <a:srgbClr val="262626"/>
              </a:solidFill>
            </a:endParaRPr>
          </a:p>
          <a:p>
            <a:pPr marL="646113" lvl="2" indent="-285750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 marL="630238" lvl="2" indent="-269875">
              <a:buClr>
                <a:schemeClr val="tx2">
                  <a:lumMod val="40000"/>
                  <a:lumOff val="60000"/>
                </a:schemeClr>
              </a:buClr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83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268" y="787518"/>
            <a:ext cx="5241073" cy="3853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56238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51" y="664855"/>
            <a:ext cx="5461985" cy="400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设置机器人</a:t>
            </a:r>
            <a:endParaRPr lang="en-US" dirty="0"/>
          </a:p>
        </p:txBody>
      </p:sp>
      <p:sp>
        <p:nvSpPr>
          <p:cNvPr id="5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>
                  <a:lumMod val="40000"/>
                  <a:lumOff val="60000"/>
                </a:schemeClr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设置机器人</a:t>
            </a:r>
            <a:endParaRPr lang="en-US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针对系统软件的设置</a:t>
            </a:r>
            <a:endParaRPr lang="en-US" sz="1400" dirty="0">
              <a:solidFill>
                <a:srgbClr val="262626"/>
              </a:solidFill>
            </a:endParaRPr>
          </a:p>
          <a:p>
            <a:pPr marL="646113" lvl="2" indent="-285750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 marL="630238" lvl="2" indent="-269875">
              <a:buClr>
                <a:schemeClr val="tx2">
                  <a:lumMod val="40000"/>
                  <a:lumOff val="60000"/>
                </a:schemeClr>
              </a:buClr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71547" y="2932295"/>
            <a:ext cx="1418987" cy="259200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5627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398" y="787518"/>
            <a:ext cx="5244138" cy="381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设置机器人</a:t>
            </a:r>
            <a:endParaRPr lang="en-US" dirty="0"/>
          </a:p>
        </p:txBody>
      </p:sp>
      <p:sp>
        <p:nvSpPr>
          <p:cNvPr id="5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>
                  <a:lumMod val="40000"/>
                  <a:lumOff val="60000"/>
                </a:schemeClr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系统软件设置</a:t>
            </a:r>
            <a:endParaRPr lang="en-US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初始化机器人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语言和单位选择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更新机器人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设置密码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校准屏幕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设置网络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设置时间</a:t>
            </a:r>
            <a:endParaRPr lang="en-US" altLang="zh-CN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262626"/>
                </a:solidFill>
              </a:rPr>
              <a:t>URCaps</a:t>
            </a:r>
            <a:r>
              <a:rPr lang="zh-CN" altLang="en-US" sz="1400" dirty="0">
                <a:solidFill>
                  <a:srgbClr val="262626"/>
                </a:solidFill>
              </a:rPr>
              <a:t>设置</a:t>
            </a:r>
            <a:endParaRPr lang="en-US" sz="1400" dirty="0">
              <a:solidFill>
                <a:srgbClr val="262626"/>
              </a:solidFill>
            </a:endParaRPr>
          </a:p>
          <a:p>
            <a:pPr marL="646113" lvl="2" indent="-285750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 marL="630238" lvl="2" indent="-269875">
              <a:buClr>
                <a:schemeClr val="tx2">
                  <a:lumMod val="40000"/>
                  <a:lumOff val="60000"/>
                </a:schemeClr>
              </a:buClr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8096" y="1276003"/>
            <a:ext cx="1418186" cy="259200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85</a:t>
            </a:fld>
            <a:endParaRPr 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251C8A8-1AE7-46A5-B75C-77F0740153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24241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初始化机器人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2070" y="1133856"/>
            <a:ext cx="2377440" cy="126553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graphicFrame>
        <p:nvGraphicFramePr>
          <p:cNvPr id="10" name="Tabel 3"/>
          <p:cNvGraphicFramePr>
            <a:graphicFrameLocks noGrp="1"/>
          </p:cNvGraphicFramePr>
          <p:nvPr>
            <p:extLst/>
          </p:nvPr>
        </p:nvGraphicFramePr>
        <p:xfrm>
          <a:off x="808858" y="1259691"/>
          <a:ext cx="2316778" cy="11096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0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1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b="1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b="1"/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b="1"/>
                        <a:t>Brakes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303">
                <a:tc>
                  <a:txBody>
                    <a:bodyPr/>
                    <a:lstStyle/>
                    <a:p>
                      <a:pPr algn="l"/>
                      <a:endParaRPr lang="da-DK" sz="120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 dirty="0"/>
                        <a:t>OFF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 dirty="0" err="1"/>
                        <a:t>Engaged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471">
                <a:tc>
                  <a:txBody>
                    <a:bodyPr/>
                    <a:lstStyle/>
                    <a:p>
                      <a:pPr algn="l"/>
                      <a:endParaRPr lang="da-DK" sz="120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ON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Engaged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22">
                <a:tc>
                  <a:txBody>
                    <a:bodyPr/>
                    <a:lstStyle/>
                    <a:p>
                      <a:pPr algn="l"/>
                      <a:endParaRPr lang="da-DK" sz="120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/>
                        <a:t>ON</a:t>
                      </a:r>
                      <a:endParaRPr lang="da-DK" sz="1200" b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200" b="0" dirty="0" err="1"/>
                        <a:t>Released</a:t>
                      </a:r>
                      <a:endParaRPr lang="da-DK" sz="1200" b="0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20" y="2147412"/>
            <a:ext cx="62666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65" y="1603396"/>
            <a:ext cx="878397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74" y="1877625"/>
            <a:ext cx="5025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ladsholder til indhold 2"/>
          <p:cNvSpPr txBox="1">
            <a:spLocks/>
          </p:cNvSpPr>
          <p:nvPr/>
        </p:nvSpPr>
        <p:spPr>
          <a:xfrm>
            <a:off x="360000" y="900000"/>
            <a:ext cx="322079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机器人状态</a:t>
            </a:r>
            <a:endParaRPr lang="da-DK" sz="18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da-DK" sz="18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da-DK" sz="18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初始化机器人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检查负载设置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点“开”：上电</a:t>
            </a:r>
            <a:endParaRPr lang="en-US" altLang="zh-CN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点“启动”：释放刹车</a:t>
            </a:r>
            <a:endParaRPr lang="da-DK" sz="1800" dirty="0">
              <a:solidFill>
                <a:srgbClr val="262626"/>
              </a:solidFill>
            </a:endParaRPr>
          </a:p>
          <a:p>
            <a:pPr marL="354013" lvl="2" indent="-354013"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反驱动模式</a:t>
            </a:r>
            <a:endParaRPr lang="da-DK" sz="1800" dirty="0">
              <a:solidFill>
                <a:srgbClr val="262626"/>
              </a:solidFill>
            </a:endParaRPr>
          </a:p>
          <a:p>
            <a:pPr marL="646113" lvl="2" indent="-285750">
              <a:buClr>
                <a:srgbClr val="99CC00"/>
              </a:buClr>
              <a:buFont typeface="Wingdings" panose="05000000000000000000" pitchFamily="2" charset="2"/>
              <a:buChar char="§"/>
            </a:pPr>
            <a:r>
              <a:rPr lang="zh-CN" altLang="en-US" sz="1400" dirty="0">
                <a:solidFill>
                  <a:srgbClr val="262626"/>
                </a:solidFill>
              </a:rPr>
              <a:t>当靠近碰撞区域，用反驱动模式拉机器人手臂到安全位置</a:t>
            </a:r>
            <a:endParaRPr lang="en-GB" sz="1400" dirty="0">
              <a:solidFill>
                <a:srgbClr val="262626"/>
              </a:solidFill>
            </a:endParaRPr>
          </a:p>
          <a:p>
            <a:pPr marL="630238" lvl="2" indent="-269875">
              <a:buClr>
                <a:schemeClr val="tx2">
                  <a:lumMod val="40000"/>
                  <a:lumOff val="60000"/>
                </a:schemeClr>
              </a:buClr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86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486" y="900000"/>
            <a:ext cx="5025050" cy="375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6B50FC1-D3B4-49D1-8E8C-32A945696D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9328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633" y="787518"/>
            <a:ext cx="5233903" cy="3928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ladsholder til indhold 2"/>
          <p:cNvSpPr txBox="1">
            <a:spLocks/>
          </p:cNvSpPr>
          <p:nvPr/>
        </p:nvSpPr>
        <p:spPr>
          <a:xfrm>
            <a:off x="360000" y="900000"/>
            <a:ext cx="30456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语言</a:t>
            </a:r>
            <a:endParaRPr lang="en-US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20 </a:t>
            </a:r>
            <a:r>
              <a:rPr lang="zh-CN" altLang="en-US" sz="1400" dirty="0">
                <a:solidFill>
                  <a:srgbClr val="262626"/>
                </a:solidFill>
              </a:rPr>
              <a:t>种语言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编程选用英语时可保持程序指令名字为英语</a:t>
            </a:r>
            <a:endParaRPr lang="en-US" altLang="zh-CN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单位</a:t>
            </a:r>
            <a:endParaRPr lang="en-US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公制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英制</a:t>
            </a:r>
            <a:endParaRPr lang="en-US" sz="1400" dirty="0">
              <a:solidFill>
                <a:srgbClr val="262626"/>
              </a:solidFill>
            </a:endParaRPr>
          </a:p>
          <a:p>
            <a:pPr marL="646113" lvl="2" indent="-285750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 marL="630238" lvl="2" indent="-269875">
              <a:buClr>
                <a:schemeClr val="tx2">
                  <a:lumMod val="40000"/>
                  <a:lumOff val="60000"/>
                </a:schemeClr>
              </a:buClr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语言和单位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2070" y="1133856"/>
            <a:ext cx="2377440" cy="126553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92726" y="1631932"/>
            <a:ext cx="1410871" cy="259200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87</a:t>
            </a:fld>
            <a:endParaRPr 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C8D3DCC-6AC9-44E5-84E7-8859B563D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4066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461" y="805295"/>
            <a:ext cx="5271878" cy="3945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ladsholder til indhold 2"/>
          <p:cNvSpPr txBox="1">
            <a:spLocks/>
          </p:cNvSpPr>
          <p:nvPr/>
        </p:nvSpPr>
        <p:spPr>
          <a:xfrm>
            <a:off x="360000" y="900000"/>
            <a:ext cx="2924621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机器人软件</a:t>
            </a:r>
            <a:endParaRPr lang="en-US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免费更新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从优傲技术支持网站下载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altLang="zh-CN" sz="1400" i="1" u="sng" dirty="0">
                <a:solidFill>
                  <a:srgbClr val="262626"/>
                </a:solidFill>
                <a:hlinkClick r:id="rId4"/>
              </a:rPr>
              <a:t>www.universal-robots.com</a:t>
            </a:r>
            <a:r>
              <a:rPr lang="da-DK" altLang="zh-CN" sz="1400" i="1" u="sng" dirty="0">
                <a:solidFill>
                  <a:srgbClr val="262626"/>
                </a:solidFill>
              </a:rPr>
              <a:t> /support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en-US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en-US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en-US" sz="14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en-US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262626"/>
                </a:solidFill>
              </a:rPr>
              <a:t>注：更新步骤将在后续的培训中讲到</a:t>
            </a: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更新机器人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2070" y="1133856"/>
            <a:ext cx="2377440" cy="126553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92726" y="1975737"/>
            <a:ext cx="1410871" cy="259200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88</a:t>
            </a:fld>
            <a:endParaRPr 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ADA1FB1-1B47-445F-B539-E386621E7B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178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182" y="822361"/>
            <a:ext cx="5201354" cy="386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系统密码</a:t>
            </a:r>
            <a:endParaRPr lang="en-US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密码保护限制进入软件</a:t>
            </a:r>
            <a:endParaRPr lang="en-US" altLang="zh-CN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安全密码</a:t>
            </a:r>
            <a:endParaRPr lang="en-US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修改安全设置时需要密码</a:t>
            </a:r>
            <a:endParaRPr lang="en-US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设置密码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2070" y="1133856"/>
            <a:ext cx="2377440" cy="126553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92726" y="2334172"/>
            <a:ext cx="1410871" cy="259200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89</a:t>
            </a:fld>
            <a:endParaRPr 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DA16177-84AF-471E-AAC9-6420121956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293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1</a:t>
            </a:r>
            <a:r>
              <a:rPr lang="zh-CN" altLang="en-US" dirty="0"/>
              <a:t>：拾取和放置应用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35021" y="3886050"/>
            <a:ext cx="8087310" cy="928800"/>
            <a:chOff x="586226" y="3886050"/>
            <a:chExt cx="8087310" cy="928800"/>
          </a:xfrm>
        </p:grpSpPr>
        <p:pic>
          <p:nvPicPr>
            <p:cNvPr id="8" name="Billed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226" y="3892964"/>
              <a:ext cx="387150" cy="387150"/>
            </a:xfrm>
            <a:prstGeom prst="rect">
              <a:avLst/>
            </a:prstGeom>
          </p:spPr>
        </p:pic>
        <p:sp>
          <p:nvSpPr>
            <p:cNvPr id="11" name="Pladsholder til indhold 2"/>
            <p:cNvSpPr txBox="1">
              <a:spLocks/>
            </p:cNvSpPr>
            <p:nvPr/>
          </p:nvSpPr>
          <p:spPr>
            <a:xfrm>
              <a:off x="1190030" y="3886050"/>
              <a:ext cx="7483506" cy="928800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成功标准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拾取和放置程序可以运行，没有任何错误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endParaRPr lang="da-DK" sz="1800" b="1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endParaRPr lang="da-DK" sz="1800" b="1" dirty="0">
                <a:solidFill>
                  <a:srgbClr val="262626"/>
                </a:solidFill>
              </a:endParaRPr>
            </a:p>
            <a:p>
              <a:pPr marL="457200" lvl="1" indent="0">
                <a:buClr>
                  <a:srgbClr val="00628B"/>
                </a:buClr>
                <a:buNone/>
              </a:pPr>
              <a:endParaRPr lang="da-DK" sz="14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en-GB" sz="1800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47107" y="2242040"/>
            <a:ext cx="8160594" cy="1565029"/>
            <a:chOff x="512942" y="2242040"/>
            <a:chExt cx="8160594" cy="1565029"/>
          </a:xfrm>
        </p:grpSpPr>
        <p:pic>
          <p:nvPicPr>
            <p:cNvPr id="17" name="Billede 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42" y="2242040"/>
              <a:ext cx="533719" cy="538222"/>
            </a:xfrm>
            <a:prstGeom prst="rect">
              <a:avLst/>
            </a:prstGeom>
          </p:spPr>
        </p:pic>
        <p:sp>
          <p:nvSpPr>
            <p:cNvPr id="18" name="Pladsholder til indhold 2"/>
            <p:cNvSpPr txBox="1">
              <a:spLocks/>
            </p:cNvSpPr>
            <p:nvPr/>
          </p:nvSpPr>
          <p:spPr>
            <a:xfrm>
              <a:off x="1190030" y="2321355"/>
              <a:ext cx="7483506" cy="1485714"/>
            </a:xfrm>
            <a:prstGeom prst="rect">
              <a:avLst/>
            </a:prstGeom>
            <a:ln>
              <a:noFill/>
            </a:ln>
          </p:spPr>
          <p:txBody>
            <a:bodyPr lIns="93286" tIns="46643" rIns="93286" bIns="46643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00628B"/>
                </a:buClr>
                <a:buNone/>
              </a:pPr>
              <a:r>
                <a:rPr lang="zh-CN" altLang="en-US" sz="1800" b="1" dirty="0">
                  <a:solidFill>
                    <a:srgbClr val="262626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你的任务</a:t>
              </a:r>
              <a:endParaRPr lang="da-DK" sz="1800" b="1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用移动选项卡熟悉你自己的机器人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>
                <a:buClr>
                  <a:srgbClr val="00628B"/>
                </a:buClr>
              </a:pPr>
              <a:r>
                <a:rPr lang="zh-CN" altLang="en-US" sz="1800" dirty="0">
                  <a:solidFill>
                    <a:srgbClr val="262626"/>
                  </a:solidFill>
                </a:rPr>
                <a:t>建立拾取和放置应用程序</a:t>
              </a:r>
              <a:endParaRPr lang="da-DK" sz="1800" dirty="0">
                <a:solidFill>
                  <a:srgbClr val="262626"/>
                </a:solidFill>
              </a:endParaRPr>
            </a:p>
            <a:p>
              <a:pPr marL="457200" lvl="1" indent="0">
                <a:buClr>
                  <a:srgbClr val="00628B"/>
                </a:buClr>
                <a:buNone/>
              </a:pPr>
              <a:r>
                <a:rPr lang="zh-CN" altLang="en-US" sz="1400" i="1" dirty="0">
                  <a:solidFill>
                    <a:srgbClr val="262626"/>
                  </a:solidFill>
                </a:rPr>
                <a:t>（基于已经完成在线培训）</a:t>
              </a:r>
              <a:endParaRPr lang="da-DK" sz="1800" b="1" dirty="0">
                <a:solidFill>
                  <a:srgbClr val="262626"/>
                </a:solidFill>
              </a:endParaRPr>
            </a:p>
            <a:p>
              <a:pPr marL="457200" lvl="1" indent="0">
                <a:buClr>
                  <a:srgbClr val="00628B"/>
                </a:buClr>
                <a:buNone/>
              </a:pPr>
              <a:endParaRPr lang="da-DK" sz="1400" dirty="0">
                <a:solidFill>
                  <a:srgbClr val="262626"/>
                </a:solidFill>
              </a:endParaRPr>
            </a:p>
            <a:p>
              <a:pPr marL="0" indent="0">
                <a:buClr>
                  <a:srgbClr val="00628B"/>
                </a:buClr>
                <a:buNone/>
              </a:pPr>
              <a:endParaRPr lang="en-GB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7" name="Pladsholder til indhold 2"/>
          <p:cNvSpPr txBox="1">
            <a:spLocks/>
          </p:cNvSpPr>
          <p:nvPr/>
        </p:nvSpPr>
        <p:spPr>
          <a:xfrm>
            <a:off x="1116830" y="1137600"/>
            <a:ext cx="7556706" cy="9288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628B"/>
              </a:buClr>
              <a:buNone/>
            </a:pPr>
            <a:r>
              <a:rPr lang="zh-CN" altLang="en-US" sz="1800" b="1" dirty="0">
                <a:solidFill>
                  <a:srgbClr val="DFDFD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讲师</a:t>
            </a:r>
            <a:endParaRPr lang="da-DK" sz="1800" b="1" dirty="0">
              <a:solidFill>
                <a:srgbClr val="DFDFD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DFDFDF"/>
                </a:solidFill>
              </a:rPr>
              <a:t>开机并且演示移动选项卡</a:t>
            </a:r>
            <a:endParaRPr lang="da-DK" sz="1800" dirty="0">
              <a:solidFill>
                <a:srgbClr val="DFDFDF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DFDFDF"/>
                </a:solidFill>
              </a:rPr>
              <a:t>如何连接</a:t>
            </a:r>
            <a:r>
              <a:rPr lang="en-US" altLang="zh-CN" sz="1800" dirty="0">
                <a:solidFill>
                  <a:srgbClr val="DFDFDF"/>
                </a:solidFill>
              </a:rPr>
              <a:t>I/O</a:t>
            </a:r>
            <a:r>
              <a:rPr lang="zh-CN" altLang="en-US" sz="1800" dirty="0">
                <a:solidFill>
                  <a:srgbClr val="DFDFDF"/>
                </a:solidFill>
              </a:rPr>
              <a:t>信号</a:t>
            </a:r>
            <a:endParaRPr lang="da-DK" sz="1400" dirty="0">
              <a:solidFill>
                <a:srgbClr val="DFDFDF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</p:txBody>
      </p:sp>
      <p:pic>
        <p:nvPicPr>
          <p:cNvPr id="15" name="Picture 1">
            <a:extLst>
              <a:ext uri="{FF2B5EF4-FFF2-40B4-BE49-F238E27FC236}">
                <a16:creationId xmlns:a16="http://schemas.microsoft.com/office/drawing/2014/main" id="{8ECCDA24-87A0-4D45-9364-E0E5B27BC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40388">
            <a:off x="5625600" y="1276883"/>
            <a:ext cx="1668626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E10C1790-ABBB-431F-A8DC-636B1FA92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6684">
            <a:off x="6673813" y="1796156"/>
            <a:ext cx="1662857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17">
            <a:extLst>
              <a:ext uri="{FF2B5EF4-FFF2-40B4-BE49-F238E27FC236}">
                <a16:creationId xmlns:a16="http://schemas.microsoft.com/office/drawing/2014/main" id="{80219D3F-9289-4766-A918-FE88EF1E7F2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639993" y="1187717"/>
            <a:ext cx="484202" cy="48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776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校准触摸屏</a:t>
            </a:r>
            <a:endParaRPr lang="en-US" altLang="zh-CN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altLang="zh-CN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400" dirty="0">
                <a:solidFill>
                  <a:srgbClr val="262626"/>
                </a:solidFill>
              </a:rPr>
              <a:t>点中四个角的校准符号</a:t>
            </a:r>
            <a:endParaRPr lang="en-US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校准屏幕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2070" y="1133856"/>
            <a:ext cx="2377440" cy="126553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90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576" y="787518"/>
            <a:ext cx="5286624" cy="395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AFB8B35-1082-4459-B204-54F777D66C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0059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00" y="787518"/>
            <a:ext cx="5267936" cy="3931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ladsholder til indhold 2"/>
          <p:cNvSpPr txBox="1">
            <a:spLocks/>
          </p:cNvSpPr>
          <p:nvPr/>
        </p:nvSpPr>
        <p:spPr>
          <a:xfrm>
            <a:off x="360000" y="900000"/>
            <a:ext cx="30456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网络参数配置</a:t>
            </a:r>
            <a:endParaRPr lang="en-US" altLang="zh-CN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altLang="zh-CN" sz="18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r>
              <a:rPr lang="zh-CN" altLang="en-US" sz="1800" dirty="0">
                <a:solidFill>
                  <a:srgbClr val="262626"/>
                </a:solidFill>
              </a:rPr>
              <a:t>在这个菜单能设置机器人的</a:t>
            </a:r>
            <a:r>
              <a:rPr lang="en-US" altLang="zh-CN" sz="1800" dirty="0">
                <a:solidFill>
                  <a:srgbClr val="262626"/>
                </a:solidFill>
              </a:rPr>
              <a:t>IP</a:t>
            </a:r>
            <a:r>
              <a:rPr lang="zh-CN" altLang="en-US" sz="1800" dirty="0">
                <a:solidFill>
                  <a:srgbClr val="262626"/>
                </a:solidFill>
              </a:rPr>
              <a:t>地址</a:t>
            </a: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br>
              <a:rPr lang="en-US" sz="1800" dirty="0">
                <a:solidFill>
                  <a:srgbClr val="262626"/>
                </a:solidFill>
              </a:rPr>
            </a:br>
            <a:br>
              <a:rPr lang="en-US" sz="1800" dirty="0">
                <a:solidFill>
                  <a:srgbClr val="262626"/>
                </a:solidFill>
              </a:rPr>
            </a:br>
            <a:endParaRPr lang="en-US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操作步骤在后续的培训中讲到</a:t>
            </a:r>
            <a:endParaRPr lang="en-US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设置网络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2070" y="1133856"/>
            <a:ext cx="2377440" cy="126553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92726" y="3058357"/>
            <a:ext cx="1410871" cy="259200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91</a:t>
            </a:fld>
            <a:endParaRPr 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BA43471-570A-4A80-9F64-B5465DB44A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8597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36" y="778382"/>
            <a:ext cx="5273400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时间</a:t>
            </a:r>
            <a:endParaRPr lang="en-US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时间格式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24 </a:t>
            </a:r>
            <a:r>
              <a:rPr lang="zh-CN" altLang="en-US" sz="1400" dirty="0">
                <a:solidFill>
                  <a:srgbClr val="262626"/>
                </a:solidFill>
              </a:rPr>
              <a:t>小时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12 </a:t>
            </a:r>
            <a:r>
              <a:rPr lang="zh-CN" altLang="en-US" sz="1400" dirty="0">
                <a:solidFill>
                  <a:srgbClr val="262626"/>
                </a:solidFill>
              </a:rPr>
              <a:t>小时</a:t>
            </a: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日期</a:t>
            </a:r>
            <a:endParaRPr lang="en-US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日期格式</a:t>
            </a:r>
            <a:endParaRPr lang="en-US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设置时间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2070" y="1133856"/>
            <a:ext cx="2377440" cy="126553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92726" y="3416792"/>
            <a:ext cx="1410871" cy="259200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92</a:t>
            </a:fld>
            <a:endParaRPr 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2D326A6-D564-479D-841D-39C2CCE811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6755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36" y="787518"/>
            <a:ext cx="5241600" cy="391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ladsholder til indhold 2"/>
          <p:cNvSpPr txBox="1">
            <a:spLocks/>
          </p:cNvSpPr>
          <p:nvPr/>
        </p:nvSpPr>
        <p:spPr>
          <a:xfrm>
            <a:off x="360000" y="1183500"/>
            <a:ext cx="3071936" cy="2599052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00628B"/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rgbClr val="262626"/>
                </a:solidFill>
              </a:rPr>
              <a:t>能够用</a:t>
            </a:r>
            <a:r>
              <a:rPr lang="en-US" altLang="zh-CN" sz="1400" dirty="0">
                <a:solidFill>
                  <a:srgbClr val="262626"/>
                </a:solidFill>
              </a:rPr>
              <a:t>UR</a:t>
            </a:r>
            <a:r>
              <a:rPr lang="zh-CN" altLang="en-US" sz="1400" dirty="0">
                <a:solidFill>
                  <a:srgbClr val="262626"/>
                </a:solidFill>
              </a:rPr>
              <a:t>操作流程集成第三方软件解决方案</a:t>
            </a:r>
            <a:endParaRPr lang="en-US" altLang="zh-CN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altLang="zh-CN" sz="1400" dirty="0">
              <a:solidFill>
                <a:srgbClr val="262626"/>
              </a:solidFill>
            </a:endParaRPr>
          </a:p>
          <a:p>
            <a:pPr marL="285750" lvl="1">
              <a:buClr>
                <a:srgbClr val="00628B"/>
              </a:buClr>
              <a:buFont typeface="Wingdings" panose="05000000000000000000" pitchFamily="2" charset="2"/>
              <a:buChar char="l"/>
            </a:pPr>
            <a:r>
              <a:rPr lang="da-DK" altLang="zh-CN" sz="1400" dirty="0">
                <a:solidFill>
                  <a:srgbClr val="262626"/>
                </a:solidFill>
              </a:rPr>
              <a:t>            </a:t>
            </a:r>
            <a:r>
              <a:rPr lang="zh-CN" altLang="en-US" sz="1400" dirty="0">
                <a:solidFill>
                  <a:srgbClr val="262626"/>
                </a:solidFill>
              </a:rPr>
              <a:t>在核心培训中不包含</a:t>
            </a:r>
            <a:endParaRPr lang="en-US" altLang="zh-CN" sz="14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en-US" altLang="zh-CN" dirty="0" err="1"/>
              <a:t>URcaps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2070" y="1133856"/>
            <a:ext cx="2377440" cy="126553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pPr algn="r"/>
            <a:endParaRPr lang="da-DK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92726" y="3782552"/>
            <a:ext cx="1410871" cy="259200"/>
          </a:xfrm>
          <a:prstGeom prst="rect">
            <a:avLst/>
          </a:prstGeom>
          <a:noFill/>
          <a:ln w="38100">
            <a:solidFill>
              <a:srgbClr val="00628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93</a:t>
            </a:fld>
            <a:endParaRPr 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9CA9D89-3D0C-4E50-AA12-9BAA1303E3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8551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最大允许负载</a:t>
            </a:r>
            <a:endParaRPr lang="en-US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需要根据重心补偿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重心和最大负载的关系（</a:t>
            </a:r>
            <a:r>
              <a:rPr lang="en-US" altLang="zh-CN" sz="1400" dirty="0">
                <a:solidFill>
                  <a:srgbClr val="262626"/>
                </a:solidFill>
              </a:rPr>
              <a:t>UR3</a:t>
            </a:r>
            <a:r>
              <a:rPr lang="zh-CN" altLang="en-US" sz="1400" dirty="0">
                <a:solidFill>
                  <a:srgbClr val="262626"/>
                </a:solidFill>
              </a:rPr>
              <a:t>）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最大负载计算</a:t>
            </a:r>
            <a:endParaRPr lang="da-DK" dirty="0"/>
          </a:p>
        </p:txBody>
      </p:sp>
      <p:grpSp>
        <p:nvGrpSpPr>
          <p:cNvPr id="10" name="Group 9"/>
          <p:cNvGrpSpPr/>
          <p:nvPr/>
        </p:nvGrpSpPr>
        <p:grpSpPr>
          <a:xfrm>
            <a:off x="5452946" y="1544089"/>
            <a:ext cx="3253924" cy="2511282"/>
            <a:chOff x="3379301" y="1513213"/>
            <a:chExt cx="5088604" cy="3928459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920619">
              <a:off x="3412778" y="2275438"/>
              <a:ext cx="5055127" cy="3166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Lige forbindelse 4"/>
            <p:cNvCxnSpPr/>
            <p:nvPr/>
          </p:nvCxnSpPr>
          <p:spPr>
            <a:xfrm flipV="1">
              <a:off x="6865034" y="2138291"/>
              <a:ext cx="0" cy="1961553"/>
            </a:xfrm>
            <a:prstGeom prst="line">
              <a:avLst/>
            </a:prstGeom>
            <a:ln w="19050">
              <a:solidFill>
                <a:srgbClr val="00628B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ge forbindelse 9"/>
            <p:cNvCxnSpPr/>
            <p:nvPr/>
          </p:nvCxnSpPr>
          <p:spPr>
            <a:xfrm flipV="1">
              <a:off x="5411593" y="2110154"/>
              <a:ext cx="0" cy="1961553"/>
            </a:xfrm>
            <a:prstGeom prst="line">
              <a:avLst/>
            </a:prstGeom>
            <a:ln w="19050">
              <a:solidFill>
                <a:srgbClr val="00628B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Lige pilforbindelse 10"/>
            <p:cNvCxnSpPr/>
            <p:nvPr/>
          </p:nvCxnSpPr>
          <p:spPr>
            <a:xfrm>
              <a:off x="5422509" y="2113504"/>
              <a:ext cx="1440001" cy="0"/>
            </a:xfrm>
            <a:prstGeom prst="straightConnector1">
              <a:avLst/>
            </a:prstGeom>
            <a:ln w="19050">
              <a:solidFill>
                <a:srgbClr val="00628B"/>
              </a:solidFill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kstboks 11"/>
            <p:cNvSpPr txBox="1"/>
            <p:nvPr/>
          </p:nvSpPr>
          <p:spPr>
            <a:xfrm>
              <a:off x="3379301" y="1513213"/>
              <a:ext cx="4765989" cy="481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重心</a:t>
              </a:r>
              <a:r>
                <a:rPr lang="da-DK" sz="1400" dirty="0"/>
                <a:t>Center of Gravity (CoG) = 100 mm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45" y="1567059"/>
            <a:ext cx="3782555" cy="264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56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设置机器人基座如何安装</a:t>
            </a:r>
            <a:endParaRPr lang="en-US" sz="1800" dirty="0">
              <a:solidFill>
                <a:srgbClr val="26262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/>
              <a:t>安装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95</a:t>
            </a:fld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285" y="884200"/>
            <a:ext cx="5175251" cy="388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33031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418" y="809759"/>
            <a:ext cx="5267934" cy="395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da-DK" dirty="0"/>
              <a:t>I/O </a:t>
            </a:r>
            <a:r>
              <a:rPr lang="zh-CN" altLang="en-US" dirty="0"/>
              <a:t>设置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96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输入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重命名信号名字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</a:t>
            </a:r>
            <a:r>
              <a:rPr lang="en-US" altLang="zh-CN" sz="1400" dirty="0">
                <a:solidFill>
                  <a:srgbClr val="262626"/>
                </a:solidFill>
              </a:rPr>
              <a:t>I/O</a:t>
            </a:r>
            <a:r>
              <a:rPr lang="zh-CN" altLang="en-US" sz="1400" dirty="0">
                <a:solidFill>
                  <a:srgbClr val="262626"/>
                </a:solidFill>
              </a:rPr>
              <a:t>动作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启动程序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停止程序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暂停程序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自由驱动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当重命名时，程序和</a:t>
            </a:r>
            <a:r>
              <a:rPr lang="en-US" altLang="zh-CN" sz="1400" dirty="0">
                <a:solidFill>
                  <a:srgbClr val="262626"/>
                </a:solidFill>
              </a:rPr>
              <a:t>I/O</a:t>
            </a:r>
            <a:r>
              <a:rPr lang="zh-CN" altLang="en-US" sz="1400" dirty="0">
                <a:solidFill>
                  <a:srgbClr val="262626"/>
                </a:solidFill>
              </a:rPr>
              <a:t>窗口也会变化</a:t>
            </a: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9" name="Rektangel 3"/>
          <p:cNvSpPr/>
          <p:nvPr/>
        </p:nvSpPr>
        <p:spPr>
          <a:xfrm>
            <a:off x="5064578" y="4029535"/>
            <a:ext cx="834197" cy="716636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603764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352" y="741759"/>
            <a:ext cx="5338243" cy="399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da-DK" dirty="0"/>
              <a:t>I/O </a:t>
            </a:r>
            <a:r>
              <a:rPr lang="zh-CN" altLang="en-US" dirty="0"/>
              <a:t>设置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97</a:t>
            </a:fld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输出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重命名信号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I/O </a:t>
            </a:r>
            <a:r>
              <a:rPr lang="zh-CN" altLang="en-US" sz="1400" dirty="0">
                <a:solidFill>
                  <a:srgbClr val="262626"/>
                </a:solidFill>
              </a:rPr>
              <a:t>动作控制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在停止时设置输出信号状态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当重命名时，程序和</a:t>
            </a:r>
            <a:r>
              <a:rPr lang="en-US" altLang="zh-CN" sz="1400" dirty="0">
                <a:solidFill>
                  <a:srgbClr val="262626"/>
                </a:solidFill>
              </a:rPr>
              <a:t>I/O</a:t>
            </a:r>
            <a:r>
              <a:rPr lang="zh-CN" altLang="en-US" sz="1400" dirty="0">
                <a:solidFill>
                  <a:srgbClr val="262626"/>
                </a:solidFill>
              </a:rPr>
              <a:t>窗口也会变化</a:t>
            </a:r>
            <a:endParaRPr lang="en-GB" altLang="zh-CN" sz="1400" dirty="0">
              <a:solidFill>
                <a:srgbClr val="262626"/>
              </a:solidFill>
            </a:endParaRPr>
          </a:p>
        </p:txBody>
      </p:sp>
      <p:sp>
        <p:nvSpPr>
          <p:cNvPr id="9" name="Rektangel 3"/>
          <p:cNvSpPr/>
          <p:nvPr/>
        </p:nvSpPr>
        <p:spPr>
          <a:xfrm>
            <a:off x="5293178" y="4029535"/>
            <a:ext cx="907597" cy="513890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90820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423" y="787518"/>
            <a:ext cx="5269160" cy="396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</p:spPr>
        <p:txBody>
          <a:bodyPr/>
          <a:lstStyle/>
          <a:p>
            <a:r>
              <a:rPr lang="da-DK" dirty="0"/>
              <a:t>I/O </a:t>
            </a:r>
            <a:r>
              <a:rPr lang="zh-CN" altLang="en-US" dirty="0"/>
              <a:t>设置</a:t>
            </a:r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98</a:t>
            </a:fld>
            <a:endParaRPr lang="en-US" dirty="0"/>
          </a:p>
        </p:txBody>
      </p:sp>
      <p:sp>
        <p:nvSpPr>
          <p:cNvPr id="9" name="Rektangel 3"/>
          <p:cNvSpPr/>
          <p:nvPr/>
        </p:nvSpPr>
        <p:spPr>
          <a:xfrm>
            <a:off x="5064578" y="3759315"/>
            <a:ext cx="2542468" cy="592225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Pladsholder til indhold 2"/>
          <p:cNvSpPr txBox="1">
            <a:spLocks/>
          </p:cNvSpPr>
          <p:nvPr/>
        </p:nvSpPr>
        <p:spPr>
          <a:xfrm>
            <a:off x="360000" y="900000"/>
            <a:ext cx="8100000" cy="396000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输出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重命名信号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I/O </a:t>
            </a:r>
            <a:r>
              <a:rPr lang="zh-CN" altLang="en-US" sz="1400" dirty="0">
                <a:solidFill>
                  <a:srgbClr val="262626"/>
                </a:solidFill>
              </a:rPr>
              <a:t>动作控制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在停止时设置输出信号状态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当重命名时，程序和</a:t>
            </a:r>
            <a:r>
              <a:rPr lang="en-US" altLang="zh-CN" sz="1400" dirty="0">
                <a:solidFill>
                  <a:srgbClr val="262626"/>
                </a:solidFill>
              </a:rPr>
              <a:t>I/O</a:t>
            </a:r>
            <a:r>
              <a:rPr lang="zh-CN" altLang="en-US" sz="1400" dirty="0">
                <a:solidFill>
                  <a:srgbClr val="262626"/>
                </a:solidFill>
              </a:rPr>
              <a:t>窗口也会变化</a:t>
            </a:r>
            <a:endParaRPr lang="en-GB" altLang="zh-CN" sz="14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0619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安全特征</a:t>
            </a:r>
            <a:endParaRPr lang="en-US" dirty="0"/>
          </a:p>
        </p:txBody>
      </p:sp>
      <p:sp>
        <p:nvSpPr>
          <p:cNvPr id="15" name="Pladsholder til indhold 2"/>
          <p:cNvSpPr txBox="1">
            <a:spLocks/>
          </p:cNvSpPr>
          <p:nvPr/>
        </p:nvSpPr>
        <p:spPr>
          <a:xfrm>
            <a:off x="433908" y="895813"/>
            <a:ext cx="8148117" cy="415032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/>
              <a:t>可配置的安全设置</a:t>
            </a:r>
            <a:endParaRPr lang="en-US" sz="18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高级和专利保护的安全设置</a:t>
            </a:r>
            <a:endParaRPr lang="en-US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多重安全设置</a:t>
            </a:r>
            <a:endParaRPr lang="en-US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密码保护</a:t>
            </a:r>
            <a:endParaRPr lang="en-US" sz="1400" dirty="0"/>
          </a:p>
          <a:p>
            <a:pPr>
              <a:buClr>
                <a:srgbClr val="00628B"/>
              </a:buClr>
            </a:pPr>
            <a:r>
              <a:rPr lang="zh-CN" altLang="en-US" sz="1800" dirty="0"/>
              <a:t>目的</a:t>
            </a:r>
            <a:endParaRPr lang="en-US" sz="18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安全参数根据应用可以单独调整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确保对个人和外围设备没有伤害</a:t>
            </a: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/>
              <a:t>风险评估</a:t>
            </a:r>
            <a:endParaRPr lang="en-US" sz="18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当安装机器人应用时总是做风险评估</a:t>
            </a:r>
            <a:endParaRPr lang="en-US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可配置安全设置应用于风险评估</a:t>
            </a:r>
            <a:endParaRPr lang="en-US" sz="1400" dirty="0"/>
          </a:p>
          <a:p>
            <a:pPr>
              <a:buClr>
                <a:srgbClr val="00628B"/>
              </a:buClr>
            </a:pPr>
            <a:endParaRPr lang="en-US" sz="1800" dirty="0"/>
          </a:p>
          <a:p>
            <a:pPr lvl="2">
              <a:buClr>
                <a:srgbClr val="00628B"/>
              </a:buClr>
            </a:pPr>
            <a:endParaRPr lang="en-US" sz="1000" dirty="0"/>
          </a:p>
          <a:p>
            <a:pPr>
              <a:buClr>
                <a:srgbClr val="00628B"/>
              </a:buClr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99</a:t>
            </a:fld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557" y="1552720"/>
            <a:ext cx="2292675" cy="2493128"/>
          </a:xfrm>
          <a:prstGeom prst="rect">
            <a:avLst/>
          </a:prstGeom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523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b">
        <a:noAutofit/>
      </a:bodyPr>
      <a:lstStyle>
        <a:defPPr algn="r">
          <a:defRPr sz="1400" dirty="0" smtClean="0">
            <a:solidFill>
              <a:schemeClr val="bg1">
                <a:lumMod val="75000"/>
              </a:schemeClr>
            </a:solidFill>
            <a:latin typeface="+mn-lt"/>
            <a:cs typeface="Tahoma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b">
        <a:noAutofit/>
      </a:bodyPr>
      <a:lstStyle>
        <a:defPPr algn="r">
          <a:defRPr sz="1400" dirty="0" smtClean="0">
            <a:solidFill>
              <a:schemeClr val="bg1">
                <a:lumMod val="75000"/>
              </a:schemeClr>
            </a:solidFill>
            <a:latin typeface="+mn-lt"/>
            <a:cs typeface="Tahoma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b">
        <a:noAutofit/>
      </a:bodyPr>
      <a:lstStyle>
        <a:defPPr algn="r">
          <a:defRPr sz="1400" dirty="0" smtClean="0">
            <a:solidFill>
              <a:schemeClr val="bg1">
                <a:lumMod val="75000"/>
              </a:schemeClr>
            </a:solidFill>
            <a:latin typeface="+mn-lt"/>
            <a:cs typeface="Tahoma"/>
          </a:defRPr>
        </a:defPPr>
      </a:lstStyle>
    </a:txDef>
  </a:objectDefaults>
  <a:extraClrSchemeLst/>
</a:theme>
</file>

<file path=ppt/theme/theme12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b">
        <a:noAutofit/>
      </a:bodyPr>
      <a:lstStyle>
        <a:defPPr algn="r">
          <a:defRPr sz="1400" dirty="0" smtClean="0">
            <a:solidFill>
              <a:schemeClr val="bg1">
                <a:lumMod val="75000"/>
              </a:schemeClr>
            </a:solidFill>
            <a:latin typeface="+mn-lt"/>
            <a:cs typeface="Tahoma"/>
          </a:defRPr>
        </a:defPPr>
      </a:lstStyle>
    </a:txDef>
  </a:objectDefaults>
  <a:extraClrSchemeLst/>
</a:theme>
</file>

<file path=ppt/theme/theme13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b">
        <a:noAutofit/>
      </a:bodyPr>
      <a:lstStyle>
        <a:defPPr algn="r">
          <a:defRPr sz="1400" dirty="0" smtClean="0">
            <a:solidFill>
              <a:schemeClr val="bg1">
                <a:lumMod val="75000"/>
              </a:schemeClr>
            </a:solidFill>
            <a:latin typeface="+mn-lt"/>
            <a:cs typeface="Tahoma"/>
          </a:defRPr>
        </a:defPPr>
      </a:lstStyle>
    </a:txDef>
  </a:objectDefaults>
  <a:extraClrSchemeLst/>
</a:theme>
</file>

<file path=ppt/theme/theme14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b">
        <a:noAutofit/>
      </a:bodyPr>
      <a:lstStyle>
        <a:defPPr algn="r">
          <a:defRPr sz="1400" dirty="0" smtClean="0">
            <a:solidFill>
              <a:schemeClr val="bg1">
                <a:lumMod val="75000"/>
              </a:schemeClr>
            </a:solidFill>
            <a:latin typeface="+mn-lt"/>
            <a:cs typeface="Tahoma"/>
          </a:defRPr>
        </a:defPPr>
      </a:lstStyle>
    </a:txDef>
  </a:objectDefaults>
  <a:extraClrSchemeLst/>
</a:theme>
</file>

<file path=ppt/theme/theme15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b">
        <a:noAutofit/>
      </a:bodyPr>
      <a:lstStyle>
        <a:defPPr algn="r">
          <a:defRPr sz="1400" dirty="0" smtClean="0">
            <a:solidFill>
              <a:schemeClr val="bg1">
                <a:lumMod val="75000"/>
              </a:schemeClr>
            </a:solidFill>
            <a:latin typeface="+mn-lt"/>
            <a:cs typeface="Tahoma"/>
          </a:defRPr>
        </a:defPPr>
      </a:lstStyle>
    </a:txDef>
  </a:objectDefaults>
  <a:extraClrSchemeLst/>
</a:theme>
</file>

<file path=ppt/theme/theme16.xml><?xml version="1.0" encoding="utf-8"?>
<a:theme xmlns:a="http://schemas.openxmlformats.org/drawingml/2006/main" name="1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b">
        <a:noAutofit/>
      </a:bodyPr>
      <a:lstStyle>
        <a:defPPr algn="r">
          <a:defRPr sz="1400" dirty="0" smtClean="0">
            <a:solidFill>
              <a:schemeClr val="bg1">
                <a:lumMod val="75000"/>
              </a:schemeClr>
            </a:solidFill>
            <a:latin typeface="+mn-lt"/>
            <a:cs typeface="Tahoma"/>
          </a:defRPr>
        </a:defPPr>
      </a:lstStyle>
    </a:txDef>
  </a:objectDefaults>
  <a:extraClrSchemeLst/>
</a:theme>
</file>

<file path=ppt/theme/theme17.xml><?xml version="1.0" encoding="utf-8"?>
<a:theme xmlns:a="http://schemas.openxmlformats.org/drawingml/2006/main" name="1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b">
        <a:noAutofit/>
      </a:bodyPr>
      <a:lstStyle>
        <a:defPPr algn="r">
          <a:defRPr sz="1400" dirty="0" smtClean="0">
            <a:solidFill>
              <a:schemeClr val="bg1">
                <a:lumMod val="75000"/>
              </a:schemeClr>
            </a:solidFill>
            <a:latin typeface="+mn-lt"/>
            <a:cs typeface="Tahoma"/>
          </a:defRPr>
        </a:defPPr>
      </a:lstStyle>
    </a:txDef>
  </a:objectDefaults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b">
        <a:noAutofit/>
      </a:bodyPr>
      <a:lstStyle>
        <a:defPPr algn="r">
          <a:defRPr sz="1400" dirty="0" smtClean="0">
            <a:solidFill>
              <a:schemeClr val="bg1">
                <a:lumMod val="75000"/>
              </a:schemeClr>
            </a:solidFill>
            <a:latin typeface="+mn-lt"/>
            <a:cs typeface="Tahom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b">
        <a:noAutofit/>
      </a:bodyPr>
      <a:lstStyle>
        <a:defPPr algn="r">
          <a:defRPr sz="1400" dirty="0" smtClean="0">
            <a:solidFill>
              <a:schemeClr val="bg1">
                <a:lumMod val="75000"/>
              </a:schemeClr>
            </a:solidFill>
            <a:latin typeface="+mn-lt"/>
            <a:cs typeface="Tahom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b">
        <a:noAutofit/>
      </a:bodyPr>
      <a:lstStyle>
        <a:defPPr algn="r">
          <a:defRPr sz="1400" dirty="0" smtClean="0">
            <a:solidFill>
              <a:schemeClr val="bg1">
                <a:lumMod val="75000"/>
              </a:schemeClr>
            </a:solidFill>
            <a:latin typeface="+mn-lt"/>
            <a:cs typeface="Tahoma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b">
        <a:noAutofit/>
      </a:bodyPr>
      <a:lstStyle>
        <a:defPPr algn="r">
          <a:defRPr sz="1400" dirty="0" smtClean="0">
            <a:solidFill>
              <a:schemeClr val="bg1">
                <a:lumMod val="75000"/>
              </a:schemeClr>
            </a:solidFill>
            <a:latin typeface="+mn-lt"/>
            <a:cs typeface="Tahoma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b">
        <a:noAutofit/>
      </a:bodyPr>
      <a:lstStyle>
        <a:defPPr algn="r">
          <a:defRPr sz="1400" dirty="0" smtClean="0">
            <a:solidFill>
              <a:schemeClr val="bg1">
                <a:lumMod val="75000"/>
              </a:schemeClr>
            </a:solidFill>
            <a:latin typeface="+mn-lt"/>
            <a:cs typeface="Tahom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b">
        <a:noAutofit/>
      </a:bodyPr>
      <a:lstStyle>
        <a:defPPr algn="r">
          <a:defRPr sz="1400" dirty="0" smtClean="0">
            <a:solidFill>
              <a:schemeClr val="bg1">
                <a:lumMod val="75000"/>
              </a:schemeClr>
            </a:solidFill>
            <a:latin typeface="+mn-lt"/>
            <a:cs typeface="Tahoma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b">
        <a:noAutofit/>
      </a:bodyPr>
      <a:lstStyle>
        <a:defPPr algn="r">
          <a:defRPr sz="1400" dirty="0" smtClean="0">
            <a:solidFill>
              <a:schemeClr val="bg1">
                <a:lumMod val="75000"/>
              </a:schemeClr>
            </a:solidFill>
            <a:latin typeface="+mn-lt"/>
            <a:cs typeface="Tahoma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b">
        <a:noAutofit/>
      </a:bodyPr>
      <a:lstStyle>
        <a:defPPr algn="r">
          <a:defRPr sz="1400" dirty="0" smtClean="0">
            <a:solidFill>
              <a:schemeClr val="bg1">
                <a:lumMod val="75000"/>
              </a:schemeClr>
            </a:solidFill>
            <a:latin typeface="+mn-lt"/>
            <a:cs typeface="Tahoma"/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ed66a940-4d0d-4302-9972-e8f1f16381b3">English</Language>
    <Released_x0020_or_x0020_Draft xmlns="ed66a940-4d0d-4302-9972-e8f1f16381b3">Released</Released_x0020_or_x0020_Draft>
    <Level xmlns="ed66a940-4d0d-4302-9972-e8f1f16381b3">Core New</Level>
    <Software_x0020_Version xmlns="ed66a940-4d0d-4302-9972-e8f1f16381b3">1.0</Software_x0020_Version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D92B57C5ECDA42BCFFC75F81F92EA0" ma:contentTypeVersion="6" ma:contentTypeDescription="Create a new document." ma:contentTypeScope="" ma:versionID="81d0c88c55379e31d1eef9271756c0db">
  <xsd:schema xmlns:xsd="http://www.w3.org/2001/XMLSchema" xmlns:xs="http://www.w3.org/2001/XMLSchema" xmlns:p="http://schemas.microsoft.com/office/2006/metadata/properties" xmlns:ns2="ed66a940-4d0d-4302-9972-e8f1f16381b3" xmlns:ns3="cd49100c-b8b6-4783-ab3f-30c191c7bee7" targetNamespace="http://schemas.microsoft.com/office/2006/metadata/properties" ma:root="true" ma:fieldsID="559e35491c82ea934231d4845f2054ab" ns2:_="" ns3:_="">
    <xsd:import namespace="ed66a940-4d0d-4302-9972-e8f1f16381b3"/>
    <xsd:import namespace="cd49100c-b8b6-4783-ab3f-30c191c7bee7"/>
    <xsd:element name="properties">
      <xsd:complexType>
        <xsd:sequence>
          <xsd:element name="documentManagement">
            <xsd:complexType>
              <xsd:all>
                <xsd:element ref="ns2:Language"/>
                <xsd:element ref="ns2:Level"/>
                <xsd:element ref="ns2:Software_x0020_Version"/>
                <xsd:element ref="ns2:Released_x0020_or_x0020_Draft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66a940-4d0d-4302-9972-e8f1f16381b3" elementFormDefault="qualified">
    <xsd:import namespace="http://schemas.microsoft.com/office/2006/documentManagement/types"/>
    <xsd:import namespace="http://schemas.microsoft.com/office/infopath/2007/PartnerControls"/>
    <xsd:element name="Language" ma:index="2" ma:displayName="Language" ma:internalName="Language">
      <xsd:simpleType>
        <xsd:restriction base="dms:Text">
          <xsd:maxLength value="255"/>
        </xsd:restriction>
      </xsd:simpleType>
    </xsd:element>
    <xsd:element name="Level" ma:index="3" ma:displayName="Level" ma:internalName="Level">
      <xsd:simpleType>
        <xsd:restriction base="dms:Text">
          <xsd:maxLength value="255"/>
        </xsd:restriction>
      </xsd:simpleType>
    </xsd:element>
    <xsd:element name="Software_x0020_Version" ma:index="4" ma:displayName="Software Version" ma:internalName="Software_x0020_Version">
      <xsd:simpleType>
        <xsd:restriction base="dms:Text">
          <xsd:maxLength value="255"/>
        </xsd:restriction>
      </xsd:simpleType>
    </xsd:element>
    <xsd:element name="Released_x0020_or_x0020_Draft" ma:index="5" ma:displayName="Released or Draft" ma:internalName="Released_x0020_or_x0020_Draft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49100c-b8b6-4783-ab3f-30c191c7bee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  <ds:schemaRef ds:uri="http://purl.org/dc/elements/1.1/"/>
    <ds:schemaRef ds:uri="http://purl.org/dc/terms/"/>
    <ds:schemaRef ds:uri="ed66a940-4d0d-4302-9972-e8f1f16381b3"/>
    <ds:schemaRef ds:uri="http://schemas.microsoft.com/office/2006/metadata/properties"/>
    <ds:schemaRef ds:uri="http://schemas.microsoft.com/office/infopath/2007/PartnerControls"/>
    <ds:schemaRef ds:uri="cd49100c-b8b6-4783-ab3f-30c191c7bee7"/>
  </ds:schemaRefs>
</ds:datastoreItem>
</file>

<file path=customXml/itemProps2.xml><?xml version="1.0" encoding="utf-8"?>
<ds:datastoreItem xmlns:ds="http://schemas.openxmlformats.org/officeDocument/2006/customXml" ds:itemID="{72AD264E-0D81-40CB-BFD2-E05BDD11D7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66a940-4d0d-4302-9972-e8f1f16381b3"/>
    <ds:schemaRef ds:uri="cd49100c-b8b6-4783-ab3f-30c191c7be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18837</TotalTime>
  <Words>12918</Words>
  <Application>Microsoft Office PowerPoint</Application>
  <PresentationFormat>全屏显示(16:9)</PresentationFormat>
  <Paragraphs>3866</Paragraphs>
  <Slides>171</Slides>
  <Notes>168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17</vt:i4>
      </vt:variant>
      <vt:variant>
        <vt:lpstr>幻灯片标题</vt:lpstr>
      </vt:variant>
      <vt:variant>
        <vt:i4>171</vt:i4>
      </vt:variant>
    </vt:vector>
  </HeadingPairs>
  <TitlesOfParts>
    <vt:vector size="199" baseType="lpstr">
      <vt:lpstr>Roboto Condensed</vt:lpstr>
      <vt:lpstr>等线</vt:lpstr>
      <vt:lpstr>宋体</vt:lpstr>
      <vt:lpstr>Arial</vt:lpstr>
      <vt:lpstr>Calibri</vt:lpstr>
      <vt:lpstr>Gill Sans Ultra Bold Condensed</vt:lpstr>
      <vt:lpstr>Lucida Console</vt:lpstr>
      <vt:lpstr>OCR A Extended</vt:lpstr>
      <vt:lpstr>Roboto</vt:lpstr>
      <vt:lpstr>Tahoma</vt:lpstr>
      <vt:lpstr>Wingdings</vt:lpstr>
      <vt:lpstr>Office Theme</vt:lpstr>
      <vt:lpstr>1_Office Theme</vt:lpstr>
      <vt:lpstr>3_Office Theme</vt:lpstr>
      <vt:lpstr>2_Office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13_Office Theme</vt:lpstr>
      <vt:lpstr>14_Office Theme</vt:lpstr>
      <vt:lpstr>15_Office Theme</vt:lpstr>
      <vt:lpstr>16_Office Theme</vt:lpstr>
      <vt:lpstr>欢迎参加核心培训课程 </vt:lpstr>
      <vt:lpstr>你的培训讲师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training</dc:title>
  <dc:creator>Universal Robots</dc:creator>
  <cp:lastModifiedBy>Ivy Chen</cp:lastModifiedBy>
  <cp:revision>892</cp:revision>
  <cp:lastPrinted>2016-06-06T09:01:52Z</cp:lastPrinted>
  <dcterms:created xsi:type="dcterms:W3CDTF">2010-04-12T23:12:02Z</dcterms:created>
  <dcterms:modified xsi:type="dcterms:W3CDTF">2018-08-02T04:17:21Z</dcterms:modified>
  <cp:contentStatus>Draft</cp:contentStatus>
  <cp:version>3.2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0x010100C0D92B57C5ECDA42BCFFC75F81F92EA0</vt:lpwstr>
  </property>
</Properties>
</file>